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2"/>
  </p:notesMasterIdLst>
  <p:sldIdLst>
    <p:sldId id="288" r:id="rId5"/>
    <p:sldId id="290" r:id="rId6"/>
    <p:sldId id="289" r:id="rId7"/>
    <p:sldId id="292" r:id="rId8"/>
    <p:sldId id="257" r:id="rId9"/>
    <p:sldId id="293" r:id="rId10"/>
    <p:sldId id="294" r:id="rId11"/>
    <p:sldId id="259" r:id="rId12"/>
    <p:sldId id="295" r:id="rId13"/>
    <p:sldId id="258" r:id="rId14"/>
    <p:sldId id="296" r:id="rId15"/>
    <p:sldId id="260" r:id="rId16"/>
    <p:sldId id="297" r:id="rId17"/>
    <p:sldId id="261" r:id="rId18"/>
    <p:sldId id="264" r:id="rId19"/>
    <p:sldId id="265" r:id="rId20"/>
    <p:sldId id="29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1F03EB"/>
    <a:srgbClr val="441957"/>
    <a:srgbClr val="438D4E"/>
    <a:srgbClr val="81C38B"/>
    <a:srgbClr val="6871C1"/>
    <a:srgbClr val="6BC5C7"/>
    <a:srgbClr val="6AC8AF"/>
    <a:srgbClr val="65AACD"/>
    <a:srgbClr val="EC5D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73" autoAdjust="0"/>
  </p:normalViewPr>
  <p:slideViewPr>
    <p:cSldViewPr snapToGrid="0">
      <p:cViewPr>
        <p:scale>
          <a:sx n="120" d="100"/>
          <a:sy n="120" d="100"/>
        </p:scale>
        <p:origin x="1209" y="-627"/>
      </p:cViewPr>
      <p:guideLst>
        <p:guide orient="horz" pos="2160"/>
        <p:guide pos="2880"/>
      </p:guideLst>
    </p:cSldViewPr>
  </p:slideViewPr>
  <p:outlineViewPr>
    <p:cViewPr>
      <p:scale>
        <a:sx n="33" d="100"/>
        <a:sy n="33" d="100"/>
      </p:scale>
      <p:origin x="0" y="-47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9BAC5-AAC3-41B1-80A3-A98604D7601C}" type="datetimeFigureOut">
              <a:rPr lang="en-US" smtClean="0"/>
              <a:t>8/2/2025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63B7B-8D39-4D0A-9EEA-56F291D347AD}" type="slidenum">
              <a:rPr lang="en-US" smtClean="0"/>
              <a:t>‹#›</a:t>
            </a:fld>
            <a:endParaRPr lang="en-US"/>
          </a:p>
        </p:txBody>
      </p:sp>
    </p:spTree>
    <p:extLst>
      <p:ext uri="{BB962C8B-B14F-4D97-AF65-F5344CB8AC3E}">
        <p14:creationId xmlns:p14="http://schemas.microsoft.com/office/powerpoint/2010/main" val="207862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prstClr val="black"/>
                </a:solidFill>
                <a:effectLst/>
                <a:uLnTx/>
                <a:uFillTx/>
                <a:latin typeface="Times" pitchFamily="-32" charset="0"/>
                <a:ea typeface="+mn-ea"/>
                <a:cs typeface="+mn-cs"/>
              </a:rPr>
              <a:t>Objects First with Java</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prstClr val="black"/>
                </a:solidFill>
                <a:effectLst/>
                <a:uLnTx/>
                <a:uFillTx/>
                <a:latin typeface="Times" pitchFamily="-32" charset="0"/>
                <a:ea typeface="+mn-ea"/>
                <a:cs typeface="+mn-cs"/>
              </a:rPr>
              <a:t>© David J. Barnes and Michael Kölling</a:t>
            </a:r>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3152B4E-4FD2-45FC-9CDE-05DF5F3AE35C}" type="slidenum">
              <a:rPr kumimoji="0" lang="en-GB" altLang="en-US" sz="1200" b="1" i="0" u="none" strike="noStrike" kern="1200" cap="none" spc="0" normalizeH="0" baseline="0" noProof="0">
                <a:ln>
                  <a:noFill/>
                </a:ln>
                <a:solidFill>
                  <a:prstClr val="black"/>
                </a:solidFill>
                <a:effectLst/>
                <a:uLnTx/>
                <a:uFillTx/>
                <a:latin typeface="Times"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1" i="0" u="none" strike="noStrike" kern="1200" cap="none" spc="0" normalizeH="0" baseline="0" noProof="0">
              <a:ln>
                <a:noFill/>
              </a:ln>
              <a:solidFill>
                <a:prstClr val="black"/>
              </a:solidFill>
              <a:effectLst/>
              <a:uLnTx/>
              <a:uFillTx/>
              <a:latin typeface="Times" pitchFamily="-32" charset="0"/>
              <a:ea typeface="+mn-ea"/>
              <a:cs typeface="+mn-cs"/>
            </a:endParaRPr>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Replace this with your course title and your name/contact details.</a:t>
            </a:r>
          </a:p>
          <a:p>
            <a:pPr eaLnBrk="1" hangingPunct="1"/>
            <a:endParaRPr lang="en-GB" altLang="en-US"/>
          </a:p>
        </p:txBody>
      </p:sp>
    </p:spTree>
    <p:extLst>
      <p:ext uri="{BB962C8B-B14F-4D97-AF65-F5344CB8AC3E}">
        <p14:creationId xmlns:p14="http://schemas.microsoft.com/office/powerpoint/2010/main" val="121118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Deepfakes have a number of worthy applications. Modified audio or video of a historical figure, for example, could be created for the purpose of educating children. One company even claims that it can use the technology to restore speech to individuals who have lost their voice to disease. But deepfakes can and will be used for darker purposes, as well. Users have already employed deepfake technology to insert people's faces into pornography without their consent or knowledge, and the growing ease of making fake audio and video content will create ample opportunities for blackmail, intimidation, and sabotage. The most frightening applications of deepfake technology, however, may well be in the realms of politics and international affairs. There, deepfakes may be used to create unusually effective lies capable of inciting violence, discrediting leaders and institutions, or even tipping elections.</a:t>
            </a:r>
          </a:p>
          <a:p>
            <a:r>
              <a:rPr lang="en-US" sz="1200" b="1" kern="1200" dirty="0">
                <a:solidFill>
                  <a:schemeClr val="tx1"/>
                </a:solidFill>
                <a:effectLst/>
                <a:latin typeface="+mn-lt"/>
                <a:ea typeface="+mn-ea"/>
                <a:cs typeface="+mn-cs"/>
              </a:rPr>
              <a:t>Content is everywhere, produced by everyone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Deepfakes have the potential to be especially destructive because they are arriving at a time when it already is becoming harder to separate fact from fiction. For much of the twentieth century, magazines, newspapers, and television broadcasters managed the flow of information to the public. Journalists established rigorous professional standards to control the quality of news, and the relatively small number of mass media outlets meant that only a limited number of individuals and organizations could distribute information widely. Over the last decade, however, more and more people have begun to get their information from social media platforms, such as Facebook and Twitter, which depend on a vast array of users to generate relatively unfiltered content. Users tend to curate their experiences so that they mostly encounter perspectives they already agree with (a tendency heightened by the platforms' algorithms), turning their social media feeds into echo chambers. These platforms are also susceptible to so-called information cascades, whereby people pass along information shared by others without bothering to check if it is true, making it appear more credible in the process. </a:t>
            </a:r>
            <a:r>
              <a:rPr lang="en-US" sz="1200" b="1" kern="1200" dirty="0">
                <a:solidFill>
                  <a:schemeClr val="tx1"/>
                </a:solidFill>
                <a:effectLst/>
                <a:latin typeface="+mn-lt"/>
                <a:ea typeface="+mn-ea"/>
                <a:cs typeface="+mn-cs"/>
              </a:rPr>
              <a:t>The end result is that falsehoods can spread faster than ever before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These dynamics will make social media fertile ground for circulating deepfakes, with potentially explosive implications for politics. Russia's attempt to influence the 2016 U.S. presidential election- spreading divisive and politically inflammatory messages on Facebook and Twitter-already demonstrated how easily disinformation can be injected into the social media bloodstream. The deepfakes of tomorrow will be more vivid and realistic and thus more shareable than the fake news of 2016. And because people are especially prone to sharing negative and novel information, the more salacious the deepfakes, the better.</a:t>
            </a:r>
          </a:p>
          <a:p>
            <a:endParaRPr lang="en-US" dirty="0"/>
          </a:p>
        </p:txBody>
      </p:sp>
      <p:sp>
        <p:nvSpPr>
          <p:cNvPr id="4" name="Slide Number Placeholder 3"/>
          <p:cNvSpPr>
            <a:spLocks noGrp="1"/>
          </p:cNvSpPr>
          <p:nvPr>
            <p:ph type="sldNum" sz="quarter" idx="5"/>
          </p:nvPr>
        </p:nvSpPr>
        <p:spPr/>
        <p:txBody>
          <a:bodyPr/>
          <a:lstStyle/>
          <a:p>
            <a:fld id="{29C63B7B-8D39-4D0A-9EEA-56F291D347AD}" type="slidenum">
              <a:rPr lang="en-US" smtClean="0"/>
              <a:t>2</a:t>
            </a:fld>
            <a:endParaRPr lang="en-US"/>
          </a:p>
        </p:txBody>
      </p:sp>
    </p:spTree>
    <p:extLst>
      <p:ext uri="{BB962C8B-B14F-4D97-AF65-F5344CB8AC3E}">
        <p14:creationId xmlns:p14="http://schemas.microsoft.com/office/powerpoint/2010/main" val="423489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63B7B-8D39-4D0A-9EEA-56F291D347AD}" type="slidenum">
              <a:rPr lang="en-US" smtClean="0"/>
              <a:t>5</a:t>
            </a:fld>
            <a:endParaRPr lang="en-US"/>
          </a:p>
        </p:txBody>
      </p:sp>
    </p:spTree>
    <p:extLst>
      <p:ext uri="{BB962C8B-B14F-4D97-AF65-F5344CB8AC3E}">
        <p14:creationId xmlns:p14="http://schemas.microsoft.com/office/powerpoint/2010/main" val="400488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BA324-4069-E163-3E5F-D83E5116F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9C43B-E55F-34D9-36D9-534C5AF10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22328F-34E7-1F19-2DE2-1B9ACDF421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A8AD45-68AF-25E3-6CFB-244E841BD84D}"/>
              </a:ext>
            </a:extLst>
          </p:cNvPr>
          <p:cNvSpPr>
            <a:spLocks noGrp="1"/>
          </p:cNvSpPr>
          <p:nvPr>
            <p:ph type="sldNum" sz="quarter" idx="5"/>
          </p:nvPr>
        </p:nvSpPr>
        <p:spPr/>
        <p:txBody>
          <a:bodyPr/>
          <a:lstStyle/>
          <a:p>
            <a:fld id="{29C63B7B-8D39-4D0A-9EEA-56F291D347AD}" type="slidenum">
              <a:rPr lang="en-US" smtClean="0"/>
              <a:t>6</a:t>
            </a:fld>
            <a:endParaRPr lang="en-US"/>
          </a:p>
        </p:txBody>
      </p:sp>
    </p:spTree>
    <p:extLst>
      <p:ext uri="{BB962C8B-B14F-4D97-AF65-F5344CB8AC3E}">
        <p14:creationId xmlns:p14="http://schemas.microsoft.com/office/powerpoint/2010/main" val="89118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E1F22-E4F0-D8AA-BFEE-C1EF87932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C6DCB-29B5-F081-9155-C5D3A1472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DE225E-5961-A169-F25B-B0E96CCA19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2A46A5-62A0-C3F7-BD66-9CCAC4F05757}"/>
              </a:ext>
            </a:extLst>
          </p:cNvPr>
          <p:cNvSpPr>
            <a:spLocks noGrp="1"/>
          </p:cNvSpPr>
          <p:nvPr>
            <p:ph type="sldNum" sz="quarter" idx="5"/>
          </p:nvPr>
        </p:nvSpPr>
        <p:spPr/>
        <p:txBody>
          <a:bodyPr/>
          <a:lstStyle/>
          <a:p>
            <a:fld id="{29C63B7B-8D39-4D0A-9EEA-56F291D347AD}" type="slidenum">
              <a:rPr lang="en-US" smtClean="0"/>
              <a:t>7</a:t>
            </a:fld>
            <a:endParaRPr lang="en-US"/>
          </a:p>
        </p:txBody>
      </p:sp>
    </p:spTree>
    <p:extLst>
      <p:ext uri="{BB962C8B-B14F-4D97-AF65-F5344CB8AC3E}">
        <p14:creationId xmlns:p14="http://schemas.microsoft.com/office/powerpoint/2010/main" val="72453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rgbClr val="514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0747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89D6-EDD8-7056-8854-0DA681C4CAB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2A621DC-1880-16BE-08D2-B24376058817}"/>
              </a:ext>
            </a:extLst>
          </p:cNvPr>
          <p:cNvSpPr>
            <a:spLocks noGrp="1"/>
          </p:cNvSpPr>
          <p:nvPr>
            <p:ph type="body" sz="quarter" idx="10"/>
          </p:nvPr>
        </p:nvSpPr>
        <p:spPr>
          <a:xfrm>
            <a:off x="211138" y="1689100"/>
            <a:ext cx="4254500" cy="4927600"/>
          </a:xfrm>
        </p:spPr>
        <p:txBody>
          <a:bodyPr vert="horz" lIns="91440" tIns="45720" rIns="91440" bIns="45720" rtlCol="0">
            <a:normAutofit/>
          </a:bodyPr>
          <a:lstStyle>
            <a:lvl1pPr>
              <a:defRPr lang="en-US" sz="1800" spc="0" smtClean="0"/>
            </a:lvl1pPr>
            <a:lvl2pPr>
              <a:defRPr lang="en-US" sz="1600" spc="0" smtClean="0"/>
            </a:lvl2pPr>
            <a:lvl3pPr>
              <a:defRPr lang="en-US" sz="1500" spc="0" smtClean="0"/>
            </a:lvl3pPr>
            <a:lvl4pPr>
              <a:defRPr lang="en-US" spc="0" smtClean="0"/>
            </a:lvl4pPr>
            <a:lvl5pPr>
              <a:defRPr lang="en-US" sz="1400" spc="0"/>
            </a:lvl5pPr>
          </a:lstStyle>
          <a:p>
            <a:pPr lvl="0">
              <a:buClr>
                <a:schemeClr val="accent1">
                  <a:lumMod val="75000"/>
                </a:schemeClr>
              </a:buClr>
            </a:pPr>
            <a:r>
              <a:rPr lang="en-US"/>
              <a:t>Click to edit Master text styles</a:t>
            </a:r>
          </a:p>
          <a:p>
            <a:pPr lvl="1"/>
            <a:r>
              <a:rPr lang="en-US"/>
              <a:t>Second level</a:t>
            </a:r>
          </a:p>
          <a:p>
            <a:pPr lvl="2">
              <a:buClr>
                <a:srgbClr val="934343"/>
              </a:buClr>
            </a:pPr>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5AA0E4C5-33B3-1314-A761-A1CAF1A12356}"/>
              </a:ext>
            </a:extLst>
          </p:cNvPr>
          <p:cNvSpPr>
            <a:spLocks noGrp="1"/>
          </p:cNvSpPr>
          <p:nvPr>
            <p:ph type="body" sz="quarter" idx="11"/>
          </p:nvPr>
        </p:nvSpPr>
        <p:spPr>
          <a:xfrm>
            <a:off x="4638675" y="1689100"/>
            <a:ext cx="4294188" cy="4927600"/>
          </a:xfrm>
        </p:spPr>
        <p:txBody>
          <a:bodyPr vert="horz" lIns="91440" tIns="45720" rIns="91440" bIns="45720" rtlCol="0">
            <a:normAutofit/>
          </a:bodyPr>
          <a:lstStyle>
            <a:lvl1pPr>
              <a:defRPr lang="en-US" sz="1800" spc="0" smtClean="0"/>
            </a:lvl1pPr>
            <a:lvl2pPr>
              <a:defRPr lang="en-US" sz="1600" spc="0" smtClean="0"/>
            </a:lvl2pPr>
            <a:lvl3pPr>
              <a:defRPr lang="en-US" sz="1500" spc="0" smtClean="0"/>
            </a:lvl3pPr>
            <a:lvl4pPr>
              <a:defRPr lang="en-US" spc="0" smtClean="0"/>
            </a:lvl4pPr>
            <a:lvl5pPr>
              <a:defRPr lang="en-US" sz="1400" spc="0"/>
            </a:lvl5pPr>
          </a:lstStyle>
          <a:p>
            <a:pPr lvl="0">
              <a:buClr>
                <a:schemeClr val="accent1">
                  <a:lumMod val="75000"/>
                </a:schemeClr>
              </a:buClr>
            </a:pPr>
            <a:r>
              <a:rPr lang="en-US"/>
              <a:t>Click to edit Master text styles</a:t>
            </a:r>
          </a:p>
          <a:p>
            <a:pPr lvl="1"/>
            <a:r>
              <a:rPr lang="en-US"/>
              <a:t>Second level</a:t>
            </a:r>
          </a:p>
          <a:p>
            <a:pPr lvl="2">
              <a:buClr>
                <a:srgbClr val="934343"/>
              </a:buClr>
            </a:pPr>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0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buClr>
                <a:schemeClr val="accent1">
                  <a:lumMod val="75000"/>
                </a:schemeClr>
              </a:buClr>
              <a:defRPr sz="1800" spc="0">
                <a:solidFill>
                  <a:schemeClr val="tx1"/>
                </a:solidFill>
              </a:defRPr>
            </a:lvl1pPr>
            <a:lvl2pPr>
              <a:defRPr sz="1600" spc="0">
                <a:solidFill>
                  <a:schemeClr val="tx1"/>
                </a:solidFill>
              </a:defRPr>
            </a:lvl2pPr>
            <a:lvl3pPr>
              <a:buClr>
                <a:srgbClr val="934343"/>
              </a:buClr>
              <a:defRPr sz="15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719071"/>
            <a:ext cx="4258294" cy="4912233"/>
          </a:xfrm>
        </p:spPr>
        <p:txBody>
          <a:bodyPr vert="horz" lIns="91440" tIns="45720" rIns="91440" bIns="45720" rtlCol="0">
            <a:normAutofit/>
          </a:bodyPr>
          <a:lstStyle>
            <a:lvl1pPr>
              <a:defRPr lang="en-US" sz="1800" spc="0" dirty="0"/>
            </a:lvl1pPr>
            <a:lvl2pPr>
              <a:defRPr lang="en-US" sz="1600" spc="0" dirty="0"/>
            </a:lvl2pPr>
            <a:lvl3pPr>
              <a:defRPr lang="en-US" sz="1500" spc="0" dirty="0"/>
            </a:lvl3pPr>
            <a:lvl4pPr>
              <a:defRPr lang="en-US" spc="0" dirty="0"/>
            </a:lvl4pPr>
          </a:lstStyle>
          <a:p>
            <a:pPr lvl="0">
              <a:buClr>
                <a:schemeClr val="accent1">
                  <a:lumMod val="75000"/>
                </a:schemeClr>
              </a:buClr>
            </a:pPr>
            <a:r>
              <a:rPr lang="en-US"/>
              <a:t>Click to edit Master text styles</a:t>
            </a:r>
          </a:p>
          <a:p>
            <a:pPr lvl="1"/>
            <a:r>
              <a:rPr lang="en-US"/>
              <a:t>Second level</a:t>
            </a:r>
          </a:p>
          <a:p>
            <a:pPr lvl="2">
              <a:buClr>
                <a:srgbClr val="934343"/>
              </a:buClr>
            </a:pPr>
            <a:r>
              <a:rPr lang="en-US"/>
              <a:t>Third level</a:t>
            </a:r>
          </a:p>
          <a:p>
            <a:pPr lvl="3"/>
            <a:r>
              <a:rPr lang="en-US"/>
              <a:t>Fourth level</a:t>
            </a:r>
          </a:p>
        </p:txBody>
      </p:sp>
      <p:sp>
        <p:nvSpPr>
          <p:cNvPr id="5" name="Date Placeholder 4"/>
          <p:cNvSpPr>
            <a:spLocks noGrp="1"/>
          </p:cNvSpPr>
          <p:nvPr>
            <p:ph type="dt" sz="half" idx="10"/>
          </p:nvPr>
        </p:nvSpPr>
        <p:spPr>
          <a:xfrm>
            <a:off x="381521" y="6630110"/>
            <a:ext cx="2133600" cy="274320"/>
          </a:xfrm>
          <a:prstGeom prst="rect">
            <a:avLst/>
          </a:prstGeo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8/2/2025</a:t>
            </a:fld>
            <a:endParaRPr lang="en-US"/>
          </a:p>
        </p:txBody>
      </p:sp>
      <p:sp>
        <p:nvSpPr>
          <p:cNvPr id="6" name="Footer Placeholder 5"/>
          <p:cNvSpPr>
            <a:spLocks noGrp="1"/>
          </p:cNvSpPr>
          <p:nvPr>
            <p:ph type="ftr" sz="quarter" idx="11"/>
          </p:nvPr>
        </p:nvSpPr>
        <p:spPr>
          <a:xfrm>
            <a:off x="3048000" y="6629475"/>
            <a:ext cx="3352800" cy="274320"/>
          </a:xfrm>
          <a:prstGeom prst="rect">
            <a:avLst/>
          </a:prstGeo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632379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smal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C6EFC-03AF-EF9F-B124-F6FCADA228AA}"/>
              </a:ext>
            </a:extLst>
          </p:cNvPr>
          <p:cNvSpPr/>
          <p:nvPr userDrawn="1"/>
        </p:nvSpPr>
        <p:spPr>
          <a:xfrm>
            <a:off x="152399" y="152400"/>
            <a:ext cx="8814047" cy="13464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sz="half" idx="1"/>
          </p:nvPr>
        </p:nvSpPr>
        <p:spPr>
          <a:xfrm>
            <a:off x="273132" y="1719071"/>
            <a:ext cx="4222668" cy="4912233"/>
          </a:xfrm>
        </p:spPr>
        <p:txBody>
          <a:bodyPr vert="horz" lIns="91440" tIns="45720" rIns="91440" bIns="45720" rtlCol="0">
            <a:normAutofit/>
          </a:bodyPr>
          <a:lstStyle>
            <a:lvl1pPr>
              <a:defRPr lang="en-US" sz="1800" spc="0" dirty="0"/>
            </a:lvl1pPr>
            <a:lvl2pPr>
              <a:defRPr lang="en-US" sz="1600" spc="0" dirty="0"/>
            </a:lvl2pPr>
            <a:lvl3pPr>
              <a:defRPr lang="en-US" sz="1500" spc="0" dirty="0"/>
            </a:lvl3pPr>
            <a:lvl4pPr>
              <a:defRPr lang="en-US" spc="0" dirty="0"/>
            </a:lvl4pPr>
          </a:lstStyle>
          <a:p>
            <a:pPr lvl="0">
              <a:buClr>
                <a:schemeClr val="accent1">
                  <a:lumMod val="75000"/>
                </a:schemeClr>
              </a:buClr>
            </a:pPr>
            <a:r>
              <a:rPr lang="en-US"/>
              <a:t>Click to edit Master text styles</a:t>
            </a:r>
          </a:p>
          <a:p>
            <a:pPr lvl="1"/>
            <a:r>
              <a:rPr lang="en-US"/>
              <a:t>Second level</a:t>
            </a:r>
          </a:p>
          <a:p>
            <a:pPr lvl="2">
              <a:buClr>
                <a:srgbClr val="934343"/>
              </a:buClr>
            </a:pPr>
            <a:r>
              <a:rPr lang="en-US"/>
              <a:t>Third level</a:t>
            </a:r>
          </a:p>
          <a:p>
            <a:pPr lvl="3"/>
            <a:r>
              <a:rPr lang="en-US"/>
              <a:t>Fourth level</a:t>
            </a:r>
          </a:p>
        </p:txBody>
      </p:sp>
      <p:sp>
        <p:nvSpPr>
          <p:cNvPr id="4" name="Content Placeholder 3"/>
          <p:cNvSpPr>
            <a:spLocks noGrp="1"/>
          </p:cNvSpPr>
          <p:nvPr>
            <p:ph sz="half" idx="2"/>
          </p:nvPr>
        </p:nvSpPr>
        <p:spPr>
          <a:xfrm>
            <a:off x="4648200" y="1719071"/>
            <a:ext cx="4258294" cy="4912233"/>
          </a:xfrm>
        </p:spPr>
        <p:txBody>
          <a:bodyPr vert="horz" lIns="91440" tIns="45720" rIns="91440" bIns="45720" rtlCol="0">
            <a:normAutofit/>
          </a:bodyPr>
          <a:lstStyle>
            <a:lvl1pPr>
              <a:defRPr lang="en-US" sz="1800" spc="0" dirty="0"/>
            </a:lvl1pPr>
            <a:lvl2pPr>
              <a:defRPr lang="en-US" sz="1600" spc="0" dirty="0"/>
            </a:lvl2pPr>
            <a:lvl3pPr>
              <a:defRPr lang="en-US" sz="1500" spc="0" dirty="0"/>
            </a:lvl3pPr>
            <a:lvl4pPr>
              <a:defRPr lang="en-US" spc="0" dirty="0"/>
            </a:lvl4pPr>
          </a:lstStyle>
          <a:p>
            <a:pPr lvl="0">
              <a:buClr>
                <a:schemeClr val="accent1">
                  <a:lumMod val="75000"/>
                </a:schemeClr>
              </a:buClr>
            </a:pPr>
            <a:r>
              <a:rPr lang="en-US"/>
              <a:t>Click to edit Master text styles</a:t>
            </a:r>
          </a:p>
          <a:p>
            <a:pPr lvl="1"/>
            <a:r>
              <a:rPr lang="en-US"/>
              <a:t>Second level</a:t>
            </a:r>
          </a:p>
          <a:p>
            <a:pPr lvl="2">
              <a:buClr>
                <a:srgbClr val="934343"/>
              </a:buClr>
            </a:pPr>
            <a:r>
              <a:rPr lang="en-US"/>
              <a:t>Third level</a:t>
            </a:r>
          </a:p>
          <a:p>
            <a:pPr lvl="3"/>
            <a:r>
              <a:rPr lang="en-US"/>
              <a:t>Fourth level</a:t>
            </a:r>
          </a:p>
        </p:txBody>
      </p:sp>
      <p:sp>
        <p:nvSpPr>
          <p:cNvPr id="5" name="Date Placeholder 4"/>
          <p:cNvSpPr>
            <a:spLocks noGrp="1"/>
          </p:cNvSpPr>
          <p:nvPr>
            <p:ph type="dt" sz="half" idx="10"/>
          </p:nvPr>
        </p:nvSpPr>
        <p:spPr>
          <a:xfrm>
            <a:off x="381521" y="6630110"/>
            <a:ext cx="2133600" cy="274320"/>
          </a:xfrm>
          <a:prstGeom prst="rect">
            <a:avLst/>
          </a:prstGeo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8/2/2025</a:t>
            </a:fld>
            <a:endParaRPr lang="en-US"/>
          </a:p>
        </p:txBody>
      </p:sp>
      <p:sp>
        <p:nvSpPr>
          <p:cNvPr id="6" name="Footer Placeholder 5"/>
          <p:cNvSpPr>
            <a:spLocks noGrp="1"/>
          </p:cNvSpPr>
          <p:nvPr>
            <p:ph type="ftr" sz="quarter" idx="11"/>
          </p:nvPr>
        </p:nvSpPr>
        <p:spPr>
          <a:xfrm>
            <a:off x="3048000" y="6629475"/>
            <a:ext cx="3352800" cy="274320"/>
          </a:xfrm>
          <a:prstGeom prst="rect">
            <a:avLst/>
          </a:prstGeo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082786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_Two Content (smal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C6EFC-03AF-EF9F-B124-F6FCADA228AA}"/>
              </a:ext>
            </a:extLst>
          </p:cNvPr>
          <p:cNvSpPr/>
          <p:nvPr userDrawn="1"/>
        </p:nvSpPr>
        <p:spPr>
          <a:xfrm>
            <a:off x="152399" y="152400"/>
            <a:ext cx="8814047" cy="1346447"/>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sz="half" idx="1"/>
          </p:nvPr>
        </p:nvSpPr>
        <p:spPr>
          <a:xfrm>
            <a:off x="273132" y="1719071"/>
            <a:ext cx="4222668" cy="4912233"/>
          </a:xfrm>
        </p:spPr>
        <p:txBody>
          <a:bodyPr vert="horz" lIns="91440" tIns="45720" rIns="91440" bIns="45720" rtlCol="0">
            <a:normAutofit/>
          </a:bodyPr>
          <a:lstStyle>
            <a:lvl1pPr>
              <a:defRPr lang="en-US" sz="1800" spc="0" dirty="0"/>
            </a:lvl1pPr>
            <a:lvl2pPr>
              <a:defRPr lang="en-US" sz="1600" spc="0" dirty="0"/>
            </a:lvl2pPr>
            <a:lvl3pPr>
              <a:defRPr lang="en-US" sz="1500" spc="0" dirty="0"/>
            </a:lvl3pPr>
            <a:lvl4pPr>
              <a:defRPr lang="en-US" spc="0" dirty="0"/>
            </a:lvl4pPr>
          </a:lstStyle>
          <a:p>
            <a:pPr lvl="0">
              <a:buClr>
                <a:schemeClr val="accent1">
                  <a:lumMod val="75000"/>
                </a:schemeClr>
              </a:buClr>
            </a:pPr>
            <a:r>
              <a:rPr lang="en-US"/>
              <a:t>Click to edit Master text styles</a:t>
            </a:r>
          </a:p>
          <a:p>
            <a:pPr lvl="1"/>
            <a:r>
              <a:rPr lang="en-US"/>
              <a:t>Second level</a:t>
            </a:r>
          </a:p>
          <a:p>
            <a:pPr lvl="2">
              <a:buClr>
                <a:srgbClr val="934343"/>
              </a:buClr>
            </a:pPr>
            <a:r>
              <a:rPr lang="en-US"/>
              <a:t>Third level</a:t>
            </a:r>
          </a:p>
          <a:p>
            <a:pPr lvl="3"/>
            <a:r>
              <a:rPr lang="en-US"/>
              <a:t>Fourth level</a:t>
            </a:r>
          </a:p>
        </p:txBody>
      </p:sp>
      <p:sp>
        <p:nvSpPr>
          <p:cNvPr id="4" name="Content Placeholder 3"/>
          <p:cNvSpPr>
            <a:spLocks noGrp="1"/>
          </p:cNvSpPr>
          <p:nvPr>
            <p:ph sz="half" idx="2"/>
          </p:nvPr>
        </p:nvSpPr>
        <p:spPr>
          <a:xfrm>
            <a:off x="4648200" y="1719071"/>
            <a:ext cx="4258294" cy="4912233"/>
          </a:xfrm>
        </p:spPr>
        <p:txBody>
          <a:bodyPr vert="horz" lIns="91440" tIns="45720" rIns="91440" bIns="45720" rtlCol="0">
            <a:normAutofit/>
          </a:bodyPr>
          <a:lstStyle>
            <a:lvl1pPr>
              <a:defRPr lang="en-US" sz="1800" spc="0" dirty="0"/>
            </a:lvl1pPr>
            <a:lvl2pPr>
              <a:defRPr lang="en-US" sz="1600" spc="0" dirty="0"/>
            </a:lvl2pPr>
            <a:lvl3pPr>
              <a:defRPr lang="en-US" sz="1500" spc="0" dirty="0"/>
            </a:lvl3pPr>
            <a:lvl4pPr>
              <a:defRPr lang="en-US" spc="0" dirty="0"/>
            </a:lvl4pPr>
          </a:lstStyle>
          <a:p>
            <a:pPr lvl="0">
              <a:buClr>
                <a:schemeClr val="accent1">
                  <a:lumMod val="75000"/>
                </a:schemeClr>
              </a:buClr>
            </a:pPr>
            <a:r>
              <a:rPr lang="en-US"/>
              <a:t>Click to edit Master text styles</a:t>
            </a:r>
          </a:p>
          <a:p>
            <a:pPr lvl="1"/>
            <a:r>
              <a:rPr lang="en-US"/>
              <a:t>Second level</a:t>
            </a:r>
          </a:p>
          <a:p>
            <a:pPr lvl="2">
              <a:buClr>
                <a:srgbClr val="934343"/>
              </a:buClr>
            </a:pPr>
            <a:r>
              <a:rPr lang="en-US"/>
              <a:t>Third level</a:t>
            </a:r>
          </a:p>
          <a:p>
            <a:pPr lvl="3"/>
            <a:r>
              <a:rPr lang="en-US"/>
              <a:t>Fourth level</a:t>
            </a:r>
          </a:p>
        </p:txBody>
      </p:sp>
      <p:sp>
        <p:nvSpPr>
          <p:cNvPr id="5" name="Date Placeholder 4"/>
          <p:cNvSpPr>
            <a:spLocks noGrp="1"/>
          </p:cNvSpPr>
          <p:nvPr>
            <p:ph type="dt" sz="half" idx="10"/>
          </p:nvPr>
        </p:nvSpPr>
        <p:spPr>
          <a:xfrm>
            <a:off x="381521" y="6630110"/>
            <a:ext cx="2133600" cy="274320"/>
          </a:xfrm>
          <a:prstGeom prst="rect">
            <a:avLst/>
          </a:prstGeo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8/2/2025</a:t>
            </a:fld>
            <a:endParaRPr lang="en-US"/>
          </a:p>
        </p:txBody>
      </p:sp>
      <p:sp>
        <p:nvSpPr>
          <p:cNvPr id="6" name="Footer Placeholder 5"/>
          <p:cNvSpPr>
            <a:spLocks noGrp="1"/>
          </p:cNvSpPr>
          <p:nvPr>
            <p:ph type="ftr" sz="quarter" idx="11"/>
          </p:nvPr>
        </p:nvSpPr>
        <p:spPr>
          <a:xfrm>
            <a:off x="3048000" y="6629475"/>
            <a:ext cx="3352800" cy="274320"/>
          </a:xfrm>
          <a:prstGeom prst="rect">
            <a:avLst/>
          </a:prstGeo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916024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205234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61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94760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256286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277991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ubsSection Header">
    <p:spTree>
      <p:nvGrpSpPr>
        <p:cNvPr id="1" name=""/>
        <p:cNvGrpSpPr/>
        <p:nvPr/>
      </p:nvGrpSpPr>
      <p:grpSpPr>
        <a:xfrm>
          <a:off x="0" y="0"/>
          <a:ext cx="0" cy="0"/>
          <a:chOff x="0" y="0"/>
          <a:chExt cx="0" cy="0"/>
        </a:xfrm>
      </p:grpSpPr>
      <p:sp>
        <p:nvSpPr>
          <p:cNvPr id="8" name="Rectangle 7"/>
          <p:cNvSpPr/>
          <p:nvPr/>
        </p:nvSpPr>
        <p:spPr>
          <a:xfrm>
            <a:off x="2290314" y="153923"/>
            <a:ext cx="6705600" cy="655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12" name="Title 11"/>
          <p:cNvSpPr>
            <a:spLocks noGrp="1"/>
          </p:cNvSpPr>
          <p:nvPr>
            <p:ph type="title"/>
          </p:nvPr>
        </p:nvSpPr>
        <p:spPr>
          <a:xfrm>
            <a:off x="2518914" y="2892277"/>
            <a:ext cx="6324600" cy="1645920"/>
          </a:xfrm>
        </p:spPr>
        <p:txBody>
          <a:bodyPr/>
          <a:lstStyle>
            <a:lvl1pPr algn="r">
              <a:defRPr sz="4200" spc="150" baseline="0">
                <a:solidFill>
                  <a:schemeClr val="tx1"/>
                </a:solidFill>
              </a:defRPr>
            </a:lvl1pPr>
          </a:lstStyle>
          <a:p>
            <a:r>
              <a:rPr lang="en-US"/>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2" name="Rectangle 1"/>
          <p:cNvSpPr/>
          <p:nvPr userDrawn="1"/>
        </p:nvSpPr>
        <p:spPr>
          <a:xfrm>
            <a:off x="130846" y="153923"/>
            <a:ext cx="1981200" cy="6556248"/>
          </a:xfrm>
          <a:prstGeom prst="rect">
            <a:avLst/>
          </a:prstGeom>
          <a:solidFill>
            <a:srgbClr val="61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4" name="Text Placeholder 2"/>
          <p:cNvSpPr>
            <a:spLocks noGrp="1"/>
          </p:cNvSpPr>
          <p:nvPr>
            <p:ph type="body" idx="1"/>
          </p:nvPr>
        </p:nvSpPr>
        <p:spPr>
          <a:xfrm>
            <a:off x="283245" y="2893801"/>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7118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ubsSection Header">
    <p:spTree>
      <p:nvGrpSpPr>
        <p:cNvPr id="1" name=""/>
        <p:cNvGrpSpPr/>
        <p:nvPr/>
      </p:nvGrpSpPr>
      <p:grpSpPr>
        <a:xfrm>
          <a:off x="0" y="0"/>
          <a:ext cx="0" cy="0"/>
          <a:chOff x="0" y="0"/>
          <a:chExt cx="0" cy="0"/>
        </a:xfrm>
      </p:grpSpPr>
      <p:sp>
        <p:nvSpPr>
          <p:cNvPr id="8" name="Rectangle 7"/>
          <p:cNvSpPr/>
          <p:nvPr/>
        </p:nvSpPr>
        <p:spPr>
          <a:xfrm>
            <a:off x="2290314" y="153923"/>
            <a:ext cx="6705600" cy="655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12" name="Title 11"/>
          <p:cNvSpPr>
            <a:spLocks noGrp="1"/>
          </p:cNvSpPr>
          <p:nvPr>
            <p:ph type="title"/>
          </p:nvPr>
        </p:nvSpPr>
        <p:spPr>
          <a:xfrm>
            <a:off x="2518914" y="2892277"/>
            <a:ext cx="6324600" cy="1645920"/>
          </a:xfrm>
        </p:spPr>
        <p:txBody>
          <a:bodyPr/>
          <a:lstStyle>
            <a:lvl1pPr algn="r">
              <a:defRPr sz="4200" spc="150" baseline="0">
                <a:solidFill>
                  <a:schemeClr val="tx1"/>
                </a:solidFill>
              </a:defRPr>
            </a:lvl1pPr>
          </a:lstStyle>
          <a:p>
            <a:r>
              <a:rPr lang="en-US"/>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2" name="Rectangle 1"/>
          <p:cNvSpPr/>
          <p:nvPr userDrawn="1"/>
        </p:nvSpPr>
        <p:spPr>
          <a:xfrm>
            <a:off x="130846" y="153923"/>
            <a:ext cx="1981200" cy="655624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4" name="Text Placeholder 2"/>
          <p:cNvSpPr>
            <a:spLocks noGrp="1"/>
          </p:cNvSpPr>
          <p:nvPr>
            <p:ph type="body" idx="1"/>
          </p:nvPr>
        </p:nvSpPr>
        <p:spPr>
          <a:xfrm>
            <a:off x="283245" y="2893801"/>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7009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086077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ubsSection Header">
    <p:spTree>
      <p:nvGrpSpPr>
        <p:cNvPr id="1" name=""/>
        <p:cNvGrpSpPr/>
        <p:nvPr/>
      </p:nvGrpSpPr>
      <p:grpSpPr>
        <a:xfrm>
          <a:off x="0" y="0"/>
          <a:ext cx="0" cy="0"/>
          <a:chOff x="0" y="0"/>
          <a:chExt cx="0" cy="0"/>
        </a:xfrm>
      </p:grpSpPr>
      <p:sp>
        <p:nvSpPr>
          <p:cNvPr id="8" name="Rectangle 7"/>
          <p:cNvSpPr/>
          <p:nvPr/>
        </p:nvSpPr>
        <p:spPr>
          <a:xfrm>
            <a:off x="2290314" y="153923"/>
            <a:ext cx="6705600" cy="655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12" name="Title 11"/>
          <p:cNvSpPr>
            <a:spLocks noGrp="1"/>
          </p:cNvSpPr>
          <p:nvPr>
            <p:ph type="title"/>
          </p:nvPr>
        </p:nvSpPr>
        <p:spPr>
          <a:xfrm>
            <a:off x="2518914" y="2892277"/>
            <a:ext cx="6324600" cy="1645920"/>
          </a:xfrm>
        </p:spPr>
        <p:txBody>
          <a:bodyPr/>
          <a:lstStyle>
            <a:lvl1pPr algn="r">
              <a:defRPr sz="4200" spc="150" baseline="0">
                <a:solidFill>
                  <a:schemeClr val="tx1"/>
                </a:solidFill>
              </a:defRPr>
            </a:lvl1pPr>
          </a:lstStyle>
          <a:p>
            <a:r>
              <a:rPr lang="en-US"/>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2" name="Rectangle 1"/>
          <p:cNvSpPr/>
          <p:nvPr userDrawn="1"/>
        </p:nvSpPr>
        <p:spPr>
          <a:xfrm>
            <a:off x="130846" y="153923"/>
            <a:ext cx="1981200" cy="6556248"/>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4" name="Text Placeholder 2"/>
          <p:cNvSpPr>
            <a:spLocks noGrp="1"/>
          </p:cNvSpPr>
          <p:nvPr>
            <p:ph type="body" idx="1"/>
          </p:nvPr>
        </p:nvSpPr>
        <p:spPr>
          <a:xfrm>
            <a:off x="283245" y="2893801"/>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67759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rgbClr val="612D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4192906"/>
          </a:xfrm>
        </p:spPr>
        <p:txBody>
          <a:bodyPr>
            <a:normAutofit/>
          </a:bodyPr>
          <a:lstStyle>
            <a:lvl1pPr>
              <a:buClr>
                <a:schemeClr val="accent1">
                  <a:lumMod val="50000"/>
                </a:schemeClr>
              </a:buClr>
              <a:defRPr sz="2000" spc="0"/>
            </a:lvl1pPr>
            <a:lvl2pPr>
              <a:defRPr sz="1800" spc="0"/>
            </a:lvl2pPr>
            <a:lvl3pPr>
              <a:defRPr sz="1600" spc="0"/>
            </a:lvl3pPr>
            <a:lvl4pPr>
              <a:buClr>
                <a:srgbClr val="934343"/>
              </a:buClr>
              <a:defRPr sz="14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rgbClr val="612D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4192906"/>
          </a:xfrm>
        </p:spPr>
        <p:txBody>
          <a:bodyPr>
            <a:normAutofit/>
          </a:bodyPr>
          <a:lstStyle>
            <a:lvl1pPr>
              <a:buClr>
                <a:schemeClr val="accent1">
                  <a:lumMod val="50000"/>
                </a:schemeClr>
              </a:buClr>
              <a:defRPr sz="2000" spc="0"/>
            </a:lvl1pPr>
            <a:lvl2pPr>
              <a:defRPr sz="1800" spc="0"/>
            </a:lvl2pPr>
            <a:lvl3pPr>
              <a:defRPr sz="1600" spc="0"/>
            </a:lvl3pPr>
            <a:lvl4pPr>
              <a:buClr>
                <a:srgbClr val="934343"/>
              </a:buClr>
              <a:defRPr sz="14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93829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4D2A14-834A-9CBA-732F-DB80C8AC20C4}"/>
              </a:ext>
            </a:extLst>
          </p:cNvPr>
          <p:cNvSpPr/>
          <p:nvPr userDrawn="1"/>
        </p:nvSpPr>
        <p:spPr>
          <a:xfrm>
            <a:off x="152399" y="152400"/>
            <a:ext cx="8814047" cy="13464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rgbClr val="1D9F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4192906"/>
          </a:xfrm>
        </p:spPr>
        <p:txBody>
          <a:bodyPr>
            <a:normAutofit/>
          </a:bodyPr>
          <a:lstStyle>
            <a:lvl1pPr>
              <a:buClr>
                <a:schemeClr val="accent1">
                  <a:lumMod val="50000"/>
                </a:schemeClr>
              </a:buClr>
              <a:defRPr sz="2000" spc="0"/>
            </a:lvl1pPr>
            <a:lvl2pPr>
              <a:defRPr sz="1800" spc="0"/>
            </a:lvl2pPr>
            <a:lvl3pPr>
              <a:defRPr sz="1600" spc="0"/>
            </a:lvl3pPr>
            <a:lvl4pPr>
              <a:buClr>
                <a:srgbClr val="934343"/>
              </a:buClr>
              <a:defRPr sz="14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rgbClr val="1D9F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4192906"/>
          </a:xfrm>
        </p:spPr>
        <p:txBody>
          <a:bodyPr>
            <a:normAutofit/>
          </a:bodyPr>
          <a:lstStyle>
            <a:lvl1pPr>
              <a:buClr>
                <a:schemeClr val="accent1">
                  <a:lumMod val="50000"/>
                </a:schemeClr>
              </a:buClr>
              <a:defRPr sz="2000" spc="0"/>
            </a:lvl1pPr>
            <a:lvl2pPr>
              <a:defRPr sz="1800" spc="0"/>
            </a:lvl2pPr>
            <a:lvl3pPr>
              <a:defRPr sz="1600" spc="0"/>
            </a:lvl3pPr>
            <a:lvl4pPr>
              <a:buClr>
                <a:srgbClr val="934343"/>
              </a:buClr>
              <a:defRPr sz="14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284235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4D2A14-834A-9CBA-732F-DB80C8AC20C4}"/>
              </a:ext>
            </a:extLst>
          </p:cNvPr>
          <p:cNvSpPr/>
          <p:nvPr userDrawn="1"/>
        </p:nvSpPr>
        <p:spPr>
          <a:xfrm>
            <a:off x="152399" y="152400"/>
            <a:ext cx="8814047" cy="1346447"/>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4192906"/>
          </a:xfrm>
        </p:spPr>
        <p:txBody>
          <a:bodyPr>
            <a:normAutofit/>
          </a:bodyPr>
          <a:lstStyle>
            <a:lvl1pPr>
              <a:buClr>
                <a:schemeClr val="accent1">
                  <a:lumMod val="50000"/>
                </a:schemeClr>
              </a:buClr>
              <a:defRPr sz="2000" spc="0"/>
            </a:lvl1pPr>
            <a:lvl2pPr>
              <a:defRPr sz="1800" spc="0"/>
            </a:lvl2pPr>
            <a:lvl3pPr>
              <a:defRPr sz="1600" spc="0"/>
            </a:lvl3pPr>
            <a:lvl4pPr>
              <a:buClr>
                <a:srgbClr val="934343"/>
              </a:buClr>
              <a:defRPr sz="14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4192906"/>
          </a:xfrm>
        </p:spPr>
        <p:txBody>
          <a:bodyPr>
            <a:normAutofit/>
          </a:bodyPr>
          <a:lstStyle>
            <a:lvl1pPr>
              <a:buClr>
                <a:schemeClr val="accent1">
                  <a:lumMod val="50000"/>
                </a:schemeClr>
              </a:buClr>
              <a:defRPr sz="2000" spc="0"/>
            </a:lvl1pPr>
            <a:lvl2pPr>
              <a:defRPr sz="1800" spc="0"/>
            </a:lvl2pPr>
            <a:lvl3pPr>
              <a:defRPr sz="1600" spc="0"/>
            </a:lvl3pPr>
            <a:lvl4pPr>
              <a:buClr>
                <a:srgbClr val="934343"/>
              </a:buClr>
              <a:defRPr sz="14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626591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65219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C15F5-50E2-0D76-8D7A-29239AF72F00}"/>
              </a:ext>
            </a:extLst>
          </p:cNvPr>
          <p:cNvSpPr/>
          <p:nvPr userDrawn="1"/>
        </p:nvSpPr>
        <p:spPr>
          <a:xfrm>
            <a:off x="152399" y="152400"/>
            <a:ext cx="8814047" cy="13464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807736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C15F5-50E2-0D76-8D7A-29239AF72F00}"/>
              </a:ext>
            </a:extLst>
          </p:cNvPr>
          <p:cNvSpPr/>
          <p:nvPr userDrawn="1"/>
        </p:nvSpPr>
        <p:spPr>
          <a:xfrm>
            <a:off x="152399" y="152400"/>
            <a:ext cx="8814047" cy="1346447"/>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65476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20024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0)">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000" spc="0">
                <a:solidFill>
                  <a:schemeClr val="tx1"/>
                </a:solidFill>
              </a:defRPr>
            </a:lvl1pPr>
            <a:lvl2pPr>
              <a:spcAft>
                <a:spcPts val="600"/>
              </a:spcAft>
              <a:defRPr sz="1800" spc="0">
                <a:solidFill>
                  <a:schemeClr val="tx1"/>
                </a:solidFill>
              </a:defRPr>
            </a:lvl2pPr>
            <a:lvl3pPr>
              <a:spcAft>
                <a:spcPts val="600"/>
              </a:spcAft>
              <a:buClr>
                <a:srgbClr val="934343"/>
              </a:buClr>
              <a:defRPr sz="1600" spc="0">
                <a:solidFill>
                  <a:schemeClr val="tx1"/>
                </a:solidFill>
              </a:defRPr>
            </a:lvl3pPr>
            <a:lvl4pPr>
              <a:spcAft>
                <a:spcPts val="600"/>
              </a:spcAft>
              <a:buClr>
                <a:srgbClr val="1C1C1C"/>
              </a:buClr>
              <a:defRPr sz="14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hasCustomPrompt="1"/>
          </p:nvPr>
        </p:nvSpPr>
        <p:spPr/>
        <p:txBody>
          <a:bodyPr/>
          <a:lstStyle>
            <a:lvl1pPr>
              <a:defRPr cap="none"/>
            </a:lvl1pPr>
          </a:lstStyle>
          <a:p>
            <a:r>
              <a:rPr lang="en-US"/>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7481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20)">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buClr>
                <a:schemeClr val="tx2"/>
              </a:buClr>
              <a:defRPr sz="2000" spc="0">
                <a:solidFill>
                  <a:schemeClr val="tx1"/>
                </a:solidFill>
              </a:defRPr>
            </a:lvl1pPr>
            <a:lvl2pPr>
              <a:spcAft>
                <a:spcPts val="600"/>
              </a:spcAft>
              <a:defRPr sz="1800" spc="0">
                <a:solidFill>
                  <a:schemeClr val="tx1"/>
                </a:solidFill>
              </a:defRPr>
            </a:lvl2pPr>
            <a:lvl3pPr>
              <a:spcAft>
                <a:spcPts val="600"/>
              </a:spcAft>
              <a:buClr>
                <a:srgbClr val="934343"/>
              </a:buClr>
              <a:defRPr sz="1600" spc="0">
                <a:solidFill>
                  <a:schemeClr val="tx1"/>
                </a:solidFill>
              </a:defRPr>
            </a:lvl3pPr>
            <a:lvl4pPr>
              <a:spcAft>
                <a:spcPts val="600"/>
              </a:spcAft>
              <a:buClr>
                <a:srgbClr val="1C1C1C"/>
              </a:buClr>
              <a:defRPr sz="14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Rectangle 1">
            <a:extLst>
              <a:ext uri="{FF2B5EF4-FFF2-40B4-BE49-F238E27FC236}">
                <a16:creationId xmlns:a16="http://schemas.microsoft.com/office/drawing/2014/main" id="{E3E97C7D-EDDA-C62E-4427-EB53DE5D5D03}"/>
              </a:ext>
            </a:extLst>
          </p:cNvPr>
          <p:cNvSpPr/>
          <p:nvPr userDrawn="1"/>
        </p:nvSpPr>
        <p:spPr>
          <a:xfrm>
            <a:off x="152399" y="152400"/>
            <a:ext cx="8814047" cy="13464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7" name="Title 6"/>
          <p:cNvSpPr>
            <a:spLocks noGrp="1"/>
          </p:cNvSpPr>
          <p:nvPr>
            <p:ph type="title" hasCustomPrompt="1"/>
          </p:nvPr>
        </p:nvSpPr>
        <p:spPr/>
        <p:txBody>
          <a:bodyPr/>
          <a:lstStyle>
            <a:lvl1pPr>
              <a:defRPr cap="none"/>
            </a:lvl1pPr>
          </a:lstStyle>
          <a:p>
            <a:r>
              <a:rPr lang="en-US"/>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52287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20)">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buClr>
                <a:schemeClr val="tx2"/>
              </a:buClr>
              <a:defRPr sz="2000" spc="0">
                <a:solidFill>
                  <a:schemeClr val="tx1"/>
                </a:solidFill>
              </a:defRPr>
            </a:lvl1pPr>
            <a:lvl2pPr>
              <a:spcAft>
                <a:spcPts val="600"/>
              </a:spcAft>
              <a:defRPr sz="1800" spc="0">
                <a:solidFill>
                  <a:schemeClr val="tx1"/>
                </a:solidFill>
              </a:defRPr>
            </a:lvl2pPr>
            <a:lvl3pPr>
              <a:spcAft>
                <a:spcPts val="600"/>
              </a:spcAft>
              <a:buClr>
                <a:srgbClr val="934343"/>
              </a:buClr>
              <a:defRPr sz="1600" spc="0">
                <a:solidFill>
                  <a:schemeClr val="tx1"/>
                </a:solidFill>
              </a:defRPr>
            </a:lvl3pPr>
            <a:lvl4pPr>
              <a:spcAft>
                <a:spcPts val="600"/>
              </a:spcAft>
              <a:buClr>
                <a:srgbClr val="1C1C1C"/>
              </a:buClr>
              <a:defRPr sz="14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Rectangle 1">
            <a:extLst>
              <a:ext uri="{FF2B5EF4-FFF2-40B4-BE49-F238E27FC236}">
                <a16:creationId xmlns:a16="http://schemas.microsoft.com/office/drawing/2014/main" id="{E3E97C7D-EDDA-C62E-4427-EB53DE5D5D03}"/>
              </a:ext>
            </a:extLst>
          </p:cNvPr>
          <p:cNvSpPr/>
          <p:nvPr userDrawn="1"/>
        </p:nvSpPr>
        <p:spPr>
          <a:xfrm>
            <a:off x="152399" y="152400"/>
            <a:ext cx="8814047" cy="1346447"/>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7" name="Title 6"/>
          <p:cNvSpPr>
            <a:spLocks noGrp="1"/>
          </p:cNvSpPr>
          <p:nvPr>
            <p:ph type="title" hasCustomPrompt="1"/>
          </p:nvPr>
        </p:nvSpPr>
        <p:spPr/>
        <p:txBody>
          <a:bodyPr/>
          <a:lstStyle>
            <a:lvl1pPr>
              <a:defRPr cap="none"/>
            </a:lvl1pPr>
          </a:lstStyle>
          <a:p>
            <a:r>
              <a:rPr lang="en-US"/>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01155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18)">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000" spc="0">
                <a:solidFill>
                  <a:schemeClr val="tx1"/>
                </a:solidFill>
              </a:defRPr>
            </a:lvl1pPr>
            <a:lvl2pPr>
              <a:spcAft>
                <a:spcPts val="600"/>
              </a:spcAft>
              <a:defRPr sz="1800" spc="0">
                <a:solidFill>
                  <a:schemeClr val="tx1"/>
                </a:solidFill>
              </a:defRPr>
            </a:lvl2pPr>
            <a:lvl3pPr>
              <a:spcAft>
                <a:spcPts val="600"/>
              </a:spcAft>
              <a:buClr>
                <a:srgbClr val="934343"/>
              </a:buClr>
              <a:defRPr sz="1600" spc="0">
                <a:solidFill>
                  <a:schemeClr val="tx1"/>
                </a:solidFill>
              </a:defRPr>
            </a:lvl3pPr>
            <a:lvl4pPr>
              <a:spcAft>
                <a:spcPts val="600"/>
              </a:spcAft>
              <a:buClr>
                <a:srgbClr val="1C1C1C"/>
              </a:buClr>
              <a:defRPr sz="14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hasCustomPrompt="1"/>
          </p:nvPr>
        </p:nvSpPr>
        <p:spPr/>
        <p:txBody>
          <a:bodyPr/>
          <a:lstStyle>
            <a:lvl1pPr>
              <a:defRPr cap="none"/>
            </a:lvl1pPr>
          </a:lstStyle>
          <a:p>
            <a:r>
              <a:rPr lang="en-US"/>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3896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1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AEBAF0-A641-A199-1534-06E28B0E3BA1}"/>
              </a:ext>
            </a:extLst>
          </p:cNvPr>
          <p:cNvSpPr/>
          <p:nvPr userDrawn="1"/>
        </p:nvSpPr>
        <p:spPr>
          <a:xfrm>
            <a:off x="152399" y="152400"/>
            <a:ext cx="8814047" cy="13464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p:txBody>
          <a:bodyPr>
            <a:normAutofit/>
          </a:bodyPr>
          <a:lstStyle>
            <a:lvl1pPr marL="274320" indent="-228600">
              <a:spcAft>
                <a:spcPts val="600"/>
              </a:spcAft>
              <a:buClr>
                <a:schemeClr val="tx2"/>
              </a:buClr>
              <a:buFont typeface="Wingdings 2" panose="05020102010507070707" pitchFamily="18" charset="2"/>
              <a:buChar char=""/>
              <a:defRPr sz="2000" spc="0">
                <a:solidFill>
                  <a:schemeClr val="tx1"/>
                </a:solidFill>
              </a:defRPr>
            </a:lvl1pPr>
            <a:lvl2pPr>
              <a:spcAft>
                <a:spcPts val="600"/>
              </a:spcAft>
              <a:defRPr sz="1800" spc="0">
                <a:solidFill>
                  <a:schemeClr val="tx1"/>
                </a:solidFill>
              </a:defRPr>
            </a:lvl2pPr>
            <a:lvl3pPr>
              <a:spcAft>
                <a:spcPts val="600"/>
              </a:spcAft>
              <a:buClr>
                <a:srgbClr val="934343"/>
              </a:buClr>
              <a:defRPr sz="1600" spc="0">
                <a:solidFill>
                  <a:schemeClr val="tx1"/>
                </a:solidFill>
              </a:defRPr>
            </a:lvl3pPr>
            <a:lvl4pPr>
              <a:spcAft>
                <a:spcPts val="600"/>
              </a:spcAft>
              <a:buClr>
                <a:srgbClr val="1C1C1C"/>
              </a:buClr>
              <a:defRPr sz="14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hasCustomPrompt="1"/>
          </p:nvPr>
        </p:nvSpPr>
        <p:spPr/>
        <p:txBody>
          <a:bodyPr/>
          <a:lstStyle>
            <a:lvl1pPr>
              <a:defRPr cap="none"/>
            </a:lvl1pPr>
          </a:lstStyle>
          <a:p>
            <a:r>
              <a:rPr lang="en-US"/>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70043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1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AEBAF0-A641-A199-1534-06E28B0E3BA1}"/>
              </a:ext>
            </a:extLst>
          </p:cNvPr>
          <p:cNvSpPr/>
          <p:nvPr userDrawn="1"/>
        </p:nvSpPr>
        <p:spPr>
          <a:xfrm>
            <a:off x="152399" y="152400"/>
            <a:ext cx="8814047" cy="1346447"/>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p:txBody>
          <a:bodyPr>
            <a:normAutofit/>
          </a:bodyPr>
          <a:lstStyle>
            <a:lvl1pPr marL="274320" indent="-228600">
              <a:spcAft>
                <a:spcPts val="600"/>
              </a:spcAft>
              <a:buClr>
                <a:schemeClr val="tx2"/>
              </a:buClr>
              <a:buFont typeface="Wingdings 2" panose="05020102010507070707" pitchFamily="18" charset="2"/>
              <a:buChar char=""/>
              <a:defRPr sz="2000" spc="0">
                <a:solidFill>
                  <a:schemeClr val="tx1"/>
                </a:solidFill>
              </a:defRPr>
            </a:lvl1pPr>
            <a:lvl2pPr>
              <a:spcAft>
                <a:spcPts val="600"/>
              </a:spcAft>
              <a:defRPr sz="1800" spc="0">
                <a:solidFill>
                  <a:schemeClr val="tx1"/>
                </a:solidFill>
              </a:defRPr>
            </a:lvl2pPr>
            <a:lvl3pPr>
              <a:spcAft>
                <a:spcPts val="600"/>
              </a:spcAft>
              <a:buClr>
                <a:srgbClr val="934343"/>
              </a:buClr>
              <a:defRPr sz="1600" spc="0">
                <a:solidFill>
                  <a:schemeClr val="tx1"/>
                </a:solidFill>
              </a:defRPr>
            </a:lvl3pPr>
            <a:lvl4pPr>
              <a:spcAft>
                <a:spcPts val="600"/>
              </a:spcAft>
              <a:buClr>
                <a:srgbClr val="1C1C1C"/>
              </a:buClr>
              <a:defRPr sz="14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hasCustomPrompt="1"/>
          </p:nvPr>
        </p:nvSpPr>
        <p:spPr/>
        <p:txBody>
          <a:bodyPr/>
          <a:lstStyle>
            <a:lvl1pPr>
              <a:defRPr cap="none"/>
            </a:lvl1pPr>
          </a:lstStyle>
          <a:p>
            <a:r>
              <a:rPr lang="en-US"/>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38022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schemeClr val="tx1"/>
              </a:solidFill>
            </a:endParaRPr>
          </a:p>
        </p:txBody>
      </p:sp>
      <p:sp>
        <p:nvSpPr>
          <p:cNvPr id="8" name="Rectangle 7"/>
          <p:cNvSpPr/>
          <p:nvPr/>
        </p:nvSpPr>
        <p:spPr>
          <a:xfrm>
            <a:off x="152399" y="152400"/>
            <a:ext cx="8814047" cy="1346447"/>
          </a:xfrm>
          <a:prstGeom prst="rect">
            <a:avLst/>
          </a:prstGeom>
          <a:solidFill>
            <a:srgbClr val="514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380999" y="1719070"/>
            <a:ext cx="8407893" cy="490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3428561"/>
      </p:ext>
    </p:extLst>
  </p:cSld>
  <p:clrMap bg1="lt1" tx1="dk1" bg2="lt2" tx2="dk2" accent1="accent1" accent2="accent2" accent3="accent3" accent4="accent4" accent5="accent5" accent6="accent6" hlink="hlink" folHlink="folHlink"/>
  <p:sldLayoutIdLst>
    <p:sldLayoutId id="2147483676" r:id="rId1"/>
    <p:sldLayoutId id="2147483692" r:id="rId2"/>
    <p:sldLayoutId id="2147483700" r:id="rId3"/>
    <p:sldLayoutId id="2147483677" r:id="rId4"/>
    <p:sldLayoutId id="2147483693" r:id="rId5"/>
    <p:sldLayoutId id="2147483701" r:id="rId6"/>
    <p:sldLayoutId id="2147483691" r:id="rId7"/>
    <p:sldLayoutId id="2147483694" r:id="rId8"/>
    <p:sldLayoutId id="2147483702" r:id="rId9"/>
    <p:sldLayoutId id="2147483708" r:id="rId10"/>
    <p:sldLayoutId id="2147483679" r:id="rId11"/>
    <p:sldLayoutId id="2147483695" r:id="rId12"/>
    <p:sldLayoutId id="2147483703" r:id="rId13"/>
    <p:sldLayoutId id="2147483680" r:id="rId14"/>
    <p:sldLayoutId id="2147483681" r:id="rId15"/>
    <p:sldLayoutId id="2147483696" r:id="rId16"/>
    <p:sldLayoutId id="2147483705" r:id="rId17"/>
    <p:sldLayoutId id="2147483689" r:id="rId18"/>
    <p:sldLayoutId id="2147483697" r:id="rId19"/>
    <p:sldLayoutId id="2147483704" r:id="rId20"/>
    <p:sldLayoutId id="2147483682" r:id="rId21"/>
    <p:sldLayoutId id="2147483698" r:id="rId22"/>
    <p:sldLayoutId id="2147483706" r:id="rId23"/>
    <p:sldLayoutId id="2147483683" r:id="rId24"/>
    <p:sldLayoutId id="2147483699" r:id="rId25"/>
    <p:sldLayoutId id="2147483707" r:id="rId26"/>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1"/>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1"/>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1"/>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1"/>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gi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gi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gif"/><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frontiersin.org/journals/artificial-intelligence/articles/10.3389/frai.2025.1569115/pdf" TargetMode="External"/><Relationship Id="rId13" Type="http://schemas.openxmlformats.org/officeDocument/2006/relationships/hyperlink" Target="https://arxiv.org/pdf/2202.09381" TargetMode="External"/><Relationship Id="rId3" Type="http://schemas.openxmlformats.org/officeDocument/2006/relationships/hyperlink" Target="https://libkey.io/libraries/600/articles/667254181/content-location?utm_source=api_132&amp;allow_speedbump=trueLLMs%20and%20Disinformation" TargetMode="External"/><Relationship Id="rId7" Type="http://schemas.openxmlformats.org/officeDocument/2006/relationships/hyperlink" Target="https://www.socialmediatoday.com/news/Meta-ai-bot-plan-boost-engagement-facebook-instagram/736242/" TargetMode="External"/><Relationship Id="rId12" Type="http://schemas.openxmlformats.org/officeDocument/2006/relationships/hyperlink" Target="https://knightcolumbia.org/content/engagement-user-satisfaction-and-the-amplification-of-divisive-content-on-social-media" TargetMode="External"/><Relationship Id="rId2" Type="http://schemas.openxmlformats.org/officeDocument/2006/relationships/hyperlink" Target="https://www.foreignaffairs.com/articles/world/2018-12-11/deepfakes-and-new-disinformation-war" TargetMode="External"/><Relationship Id="rId1" Type="http://schemas.openxmlformats.org/officeDocument/2006/relationships/slideLayout" Target="../slideLayouts/slideLayout11.xml"/><Relationship Id="rId6" Type="http://schemas.openxmlformats.org/officeDocument/2006/relationships/hyperlink" Target="https://knightfoundation.org/reports/disinformation-fake-news-and-influence-campaigns-on-twitter/" TargetMode="External"/><Relationship Id="rId11" Type="http://schemas.openxmlformats.org/officeDocument/2006/relationships/hyperlink" Target="https://cyabra.com/blog/role-of-ai-in-combating-social-media-threats/" TargetMode="External"/><Relationship Id="rId5" Type="http://schemas.openxmlformats.org/officeDocument/2006/relationships/hyperlink" Target="https://tepperspectives.cmu.edu/all-articles/battling-deepfakes-is-blockchain-the-answer/" TargetMode="External"/><Relationship Id="rId10" Type="http://schemas.openxmlformats.org/officeDocument/2006/relationships/hyperlink" Target="https://firstdraftnews.org/articles/the-psychology-of-misinformation-why-were-vulnerable/" TargetMode="External"/><Relationship Id="rId4" Type="http://schemas.openxmlformats.org/officeDocument/2006/relationships/hyperlink" Target="https://helpx.adobe.com/creative-cloud/help/cai/use-content-credentials.html" TargetMode="External"/><Relationship Id="rId9" Type="http://schemas.openxmlformats.org/officeDocument/2006/relationships/hyperlink" Target="https://www.technologyreview.com/2023/10/04/1080801/generative-ai-boosting-disinformation-and-propaganda-freedom-house/" TargetMode="External"/><Relationship Id="rId14" Type="http://schemas.openxmlformats.org/officeDocument/2006/relationships/hyperlink" Target="http://ezproxy.rowan.edu/login?&amp;url=https://www.proquest.com/docview/2161593888?pq-origsite=primo&amp;accountid=13605&amp;searchKeywords=Deepfakes%20and%20the%20New%20Disinformation%20War%20The%20Coming%20Age%20of%20Post-Truth%20Geopolitic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gi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gi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1"/>
          <p:cNvSpPr>
            <a:spLocks noGrp="1" noChangeArrowheads="1"/>
          </p:cNvSpPr>
          <p:nvPr>
            <p:ph type="title"/>
          </p:nvPr>
        </p:nvSpPr>
        <p:spPr>
          <a:xfrm>
            <a:off x="317628" y="1491717"/>
            <a:ext cx="6324600" cy="1828800"/>
          </a:xfrm>
        </p:spPr>
        <p:txBody>
          <a:bodyPr/>
          <a:lstStyle/>
          <a:p>
            <a:pPr eaLnBrk="1" hangingPunct="1"/>
            <a:r>
              <a:rPr lang="en-GB" altLang="en-US" sz="3200" dirty="0">
                <a:solidFill>
                  <a:schemeClr val="tx2">
                    <a:lumMod val="20000"/>
                    <a:lumOff val="80000"/>
                  </a:schemeClr>
                </a:solidFill>
              </a:rPr>
              <a:t>CS 00500 – Graduate Seminar</a:t>
            </a:r>
            <a:br>
              <a:rPr lang="en-GB" altLang="en-US" dirty="0"/>
            </a:br>
            <a:br>
              <a:rPr lang="en-GB" altLang="en-US" dirty="0"/>
            </a:br>
            <a:r>
              <a:rPr lang="en-GB" altLang="en-US" dirty="0"/>
              <a:t>Lesson 4.4  </a:t>
            </a:r>
            <a:br>
              <a:rPr lang="en-GB" altLang="en-US" dirty="0"/>
            </a:br>
            <a:r>
              <a:rPr lang="en-GB" altLang="en-US" dirty="0"/>
              <a:t>Disinformation Security</a:t>
            </a:r>
            <a:br>
              <a:rPr lang="en-GB" altLang="en-US" dirty="0"/>
            </a:br>
            <a:endParaRPr lang="en-US" altLang="en-US" sz="3600" dirty="0"/>
          </a:p>
        </p:txBody>
      </p:sp>
      <p:sp>
        <p:nvSpPr>
          <p:cNvPr id="4" name="Text Placeholder 4"/>
          <p:cNvSpPr txBox="1">
            <a:spLocks/>
          </p:cNvSpPr>
          <p:nvPr/>
        </p:nvSpPr>
        <p:spPr>
          <a:xfrm>
            <a:off x="7162799" y="2892277"/>
            <a:ext cx="1600201" cy="164592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chemeClr val="tx1"/>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F03EB"/>
              </a:buClr>
              <a:buSzTx/>
              <a:buFont typeface="Wingdings 2" pitchFamily="18" charset="2"/>
              <a:buNone/>
              <a:tabLst/>
              <a:defRPr/>
            </a:pPr>
            <a:r>
              <a:rPr kumimoji="0" lang="en-US" sz="1400" b="0" i="0" u="none" strike="noStrike" kern="1200" cap="none" spc="0" normalizeH="0" baseline="0" noProof="0">
                <a:ln>
                  <a:noFill/>
                </a:ln>
                <a:solidFill>
                  <a:prstClr val="black"/>
                </a:solidFill>
                <a:effectLst/>
                <a:uLnTx/>
                <a:uFillTx/>
                <a:latin typeface="Franklin Gothic Medium"/>
                <a:ea typeface="+mn-ea"/>
                <a:cs typeface="+mn-cs"/>
              </a:rPr>
              <a:t> </a:t>
            </a:r>
          </a:p>
        </p:txBody>
      </p:sp>
      <p:sp>
        <p:nvSpPr>
          <p:cNvPr id="2" name="Subtitle 1">
            <a:extLst>
              <a:ext uri="{FF2B5EF4-FFF2-40B4-BE49-F238E27FC236}">
                <a16:creationId xmlns:a16="http://schemas.microsoft.com/office/drawing/2014/main" id="{38E17C46-82F2-E333-855C-109F622752C5}"/>
              </a:ext>
            </a:extLst>
          </p:cNvPr>
          <p:cNvSpPr>
            <a:spLocks noGrp="1"/>
          </p:cNvSpPr>
          <p:nvPr>
            <p:ph type="subTitle" idx="1"/>
          </p:nvPr>
        </p:nvSpPr>
        <p:spPr>
          <a:xfrm>
            <a:off x="7034460" y="5033651"/>
            <a:ext cx="1981200" cy="1471263"/>
          </a:xfrm>
        </p:spPr>
        <p:txBody>
          <a:bodyPr anchor="b" anchorCtr="0">
            <a:normAutofit fontScale="62500" lnSpcReduction="20000"/>
          </a:bodyPr>
          <a:lstStyle/>
          <a:p>
            <a:pPr marL="173038" indent="-173038">
              <a:buFont typeface="Arial" panose="020B0604020202020204" pitchFamily="34" charset="0"/>
              <a:buChar char="•"/>
            </a:pPr>
            <a:endParaRPr lang="en-US">
              <a:latin typeface="Goudy Type" panose="00000500000000000000" pitchFamily="2" charset="0"/>
            </a:endParaRPr>
          </a:p>
        </p:txBody>
      </p:sp>
      <p:pic>
        <p:nvPicPr>
          <p:cNvPr id="1026" name="Picture 2" descr="item image #1">
            <a:extLst>
              <a:ext uri="{FF2B5EF4-FFF2-40B4-BE49-F238E27FC236}">
                <a16:creationId xmlns:a16="http://schemas.microsoft.com/office/drawing/2014/main" id="{838BAE01-975F-0011-4330-2F1A788FE5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537484"/>
            <a:ext cx="2694466" cy="30623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6AB7B61-AA32-63A7-4EDD-9672FD3D6D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0212" y="4776112"/>
            <a:ext cx="1881144" cy="188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942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3616480" cy="4912233"/>
          </a:xfrm>
        </p:spPr>
        <p:txBody>
          <a:bodyPr>
            <a:noAutofit/>
          </a:bodyPr>
          <a:lstStyle/>
          <a:p>
            <a:pPr>
              <a:spcAft>
                <a:spcPts val="1000"/>
              </a:spcAft>
              <a:defRPr sz="1800"/>
            </a:pPr>
            <a:r>
              <a:rPr sz="1600"/>
              <a:t>LLMs </a:t>
            </a:r>
            <a:r>
              <a:rPr sz="1600" dirty="0"/>
              <a:t>like GPT-4 can mass-generate fake news/</a:t>
            </a:r>
            <a:r>
              <a:rPr sz="1600"/>
              <a:t>propaganda.</a:t>
            </a:r>
            <a:r>
              <a:rPr lang="en-US" sz="1600"/>
              <a:t> </a:t>
            </a:r>
          </a:p>
          <a:p>
            <a:pPr>
              <a:spcAft>
                <a:spcPts val="1000"/>
              </a:spcAft>
              <a:defRPr sz="1800"/>
            </a:pPr>
            <a:r>
              <a:rPr lang="en-US" sz="1600"/>
              <a:t>During political events, LLMs such as ChatGPT and GPT-3 have been used to create persuasive, yet entirely fake, political narratives that can sway public opinion.</a:t>
            </a:r>
            <a:endParaRPr sz="1600" dirty="0"/>
          </a:p>
          <a:p>
            <a:pPr>
              <a:spcAft>
                <a:spcPts val="1000"/>
              </a:spcAft>
              <a:defRPr sz="1800"/>
            </a:pPr>
            <a:r>
              <a:rPr lang="en-US" sz="1600"/>
              <a:t>AI-generated posts claiming false cures for COVID-19 or exaggerated side effects of vaccines spread widely across health-related websites and social media. </a:t>
            </a:r>
          </a:p>
          <a:p>
            <a:pPr>
              <a:spcAft>
                <a:spcPts val="1000"/>
              </a:spcAft>
              <a:defRPr sz="1800"/>
            </a:pPr>
            <a:r>
              <a:rPr lang="en-US" sz="1600"/>
              <a:t>This content often mixed scientific terminology with misleading claims, making it appear credible.</a:t>
            </a:r>
            <a:endParaRPr sz="1600" dirty="0"/>
          </a:p>
        </p:txBody>
      </p:sp>
      <p:sp>
        <p:nvSpPr>
          <p:cNvPr id="4" name="Content Placeholder 3">
            <a:extLst>
              <a:ext uri="{FF2B5EF4-FFF2-40B4-BE49-F238E27FC236}">
                <a16:creationId xmlns:a16="http://schemas.microsoft.com/office/drawing/2014/main" id="{75A19F15-52AC-81F8-1C77-0DC3771FAE06}"/>
              </a:ext>
            </a:extLst>
          </p:cNvPr>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dirty="0"/>
              <a:t>LLMs and Disinformation</a:t>
            </a:r>
          </a:p>
        </p:txBody>
      </p:sp>
      <p:pic>
        <p:nvPicPr>
          <p:cNvPr id="5" name="Content Placeholder 11" descr="A white paper with a black border&#10;&#10;AI-generated content may be incorrect.">
            <a:extLst>
              <a:ext uri="{FF2B5EF4-FFF2-40B4-BE49-F238E27FC236}">
                <a16:creationId xmlns:a16="http://schemas.microsoft.com/office/drawing/2014/main" id="{B5BCF612-833B-E456-7CF8-A3BFF6A16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159" y="1347772"/>
            <a:ext cx="6041572" cy="5944565"/>
          </a:xfrm>
          <a:prstGeom prst="rect">
            <a:avLst/>
          </a:prstGeom>
        </p:spPr>
      </p:pic>
      <p:grpSp>
        <p:nvGrpSpPr>
          <p:cNvPr id="11" name="Group 10">
            <a:extLst>
              <a:ext uri="{FF2B5EF4-FFF2-40B4-BE49-F238E27FC236}">
                <a16:creationId xmlns:a16="http://schemas.microsoft.com/office/drawing/2014/main" id="{6A74ADC6-FE35-9766-2F3E-2783673F9FB8}"/>
              </a:ext>
            </a:extLst>
          </p:cNvPr>
          <p:cNvGrpSpPr/>
          <p:nvPr/>
        </p:nvGrpSpPr>
        <p:grpSpPr>
          <a:xfrm>
            <a:off x="4209362" y="1861862"/>
            <a:ext cx="4757218" cy="4640291"/>
            <a:chOff x="4209362" y="1861862"/>
            <a:chExt cx="4757218" cy="4640291"/>
          </a:xfrm>
        </p:grpSpPr>
        <p:pic>
          <p:nvPicPr>
            <p:cNvPr id="7" name="Picture 6">
              <a:extLst>
                <a:ext uri="{FF2B5EF4-FFF2-40B4-BE49-F238E27FC236}">
                  <a16:creationId xmlns:a16="http://schemas.microsoft.com/office/drawing/2014/main" id="{F021F647-D21C-7C27-8C6D-DF811A4F0623}"/>
                </a:ext>
              </a:extLst>
            </p:cNvPr>
            <p:cNvPicPr>
              <a:picLocks noChangeAspect="1"/>
            </p:cNvPicPr>
            <p:nvPr/>
          </p:nvPicPr>
          <p:blipFill>
            <a:blip r:embed="rId3"/>
            <a:srcRect b="22312"/>
            <a:stretch>
              <a:fillRect/>
            </a:stretch>
          </p:blipFill>
          <p:spPr>
            <a:xfrm>
              <a:off x="4209362" y="1861862"/>
              <a:ext cx="4757218" cy="4640291"/>
            </a:xfrm>
            <a:prstGeom prst="rect">
              <a:avLst/>
            </a:prstGeom>
          </p:spPr>
        </p:pic>
        <p:sp>
          <p:nvSpPr>
            <p:cNvPr id="8" name="Rectangle 7">
              <a:extLst>
                <a:ext uri="{FF2B5EF4-FFF2-40B4-BE49-F238E27FC236}">
                  <a16:creationId xmlns:a16="http://schemas.microsoft.com/office/drawing/2014/main" id="{38B5C82B-1CEE-DD27-7601-ACCC4D7594AA}"/>
                </a:ext>
              </a:extLst>
            </p:cNvPr>
            <p:cNvSpPr/>
            <p:nvPr/>
          </p:nvSpPr>
          <p:spPr>
            <a:xfrm>
              <a:off x="6082352" y="4258101"/>
              <a:ext cx="2824142" cy="318448"/>
            </a:xfrm>
            <a:prstGeom prst="rect">
              <a:avLst/>
            </a:prstGeom>
            <a:solidFill>
              <a:srgbClr val="FFFF00">
                <a:alpha val="2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075CBE-8ECA-18DD-F18A-B2565A8A777C}"/>
                </a:ext>
              </a:extLst>
            </p:cNvPr>
            <p:cNvSpPr/>
            <p:nvPr/>
          </p:nvSpPr>
          <p:spPr>
            <a:xfrm>
              <a:off x="4250629" y="4417325"/>
              <a:ext cx="1831723" cy="318448"/>
            </a:xfrm>
            <a:prstGeom prst="rect">
              <a:avLst/>
            </a:prstGeom>
            <a:solidFill>
              <a:srgbClr val="FFFF00">
                <a:alpha val="2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04F201C-E68E-2E53-405C-797434D58732}"/>
                </a:ext>
              </a:extLst>
            </p:cNvPr>
            <p:cNvSpPr/>
            <p:nvPr/>
          </p:nvSpPr>
          <p:spPr>
            <a:xfrm>
              <a:off x="6093402" y="4576549"/>
              <a:ext cx="252807" cy="142791"/>
            </a:xfrm>
            <a:prstGeom prst="rect">
              <a:avLst/>
            </a:prstGeom>
            <a:solidFill>
              <a:srgbClr val="FFFF00">
                <a:alpha val="2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92D61-F0C2-5D15-F91B-0BFF718EBC8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82B75-74FB-F01A-61E6-CBF8C5E08A5C}"/>
              </a:ext>
            </a:extLst>
          </p:cNvPr>
          <p:cNvSpPr>
            <a:spLocks noGrp="1"/>
          </p:cNvSpPr>
          <p:nvPr>
            <p:ph sz="half" idx="1"/>
          </p:nvPr>
        </p:nvSpPr>
        <p:spPr>
          <a:xfrm>
            <a:off x="273132" y="1719071"/>
            <a:ext cx="3616480" cy="4912233"/>
          </a:xfrm>
        </p:spPr>
        <p:txBody>
          <a:bodyPr>
            <a:noAutofit/>
          </a:bodyPr>
          <a:lstStyle/>
          <a:p>
            <a:pPr>
              <a:spcAft>
                <a:spcPts val="1000"/>
              </a:spcAft>
              <a:defRPr sz="1800"/>
            </a:pPr>
            <a:r>
              <a:rPr sz="1600"/>
              <a:t>LLMs </a:t>
            </a:r>
            <a:r>
              <a:rPr sz="1600" dirty="0"/>
              <a:t>like GPT-4 can mass-generate fake news/</a:t>
            </a:r>
            <a:r>
              <a:rPr sz="1600"/>
              <a:t>propaganda.</a:t>
            </a:r>
            <a:r>
              <a:rPr lang="en-US" sz="1600"/>
              <a:t> </a:t>
            </a:r>
          </a:p>
          <a:p>
            <a:pPr>
              <a:spcAft>
                <a:spcPts val="1000"/>
              </a:spcAft>
              <a:defRPr sz="1800"/>
            </a:pPr>
            <a:r>
              <a:rPr lang="en-US" sz="1600"/>
              <a:t>During political events, LLMs such as ChatGPT and GPT-3 have been used to create persuasive, yet entirely fake, political narratives that can sway public opinion.</a:t>
            </a:r>
            <a:endParaRPr sz="1600" dirty="0"/>
          </a:p>
          <a:p>
            <a:pPr>
              <a:spcAft>
                <a:spcPts val="1000"/>
              </a:spcAft>
              <a:defRPr sz="1800"/>
            </a:pPr>
            <a:r>
              <a:rPr lang="en-US" sz="1600"/>
              <a:t>AI-generated posts claiming false cures for COVID-19 or exaggerated side effects of vaccines spread widely across health-related websites and social media. </a:t>
            </a:r>
          </a:p>
          <a:p>
            <a:pPr>
              <a:spcAft>
                <a:spcPts val="1000"/>
              </a:spcAft>
              <a:defRPr sz="1800"/>
            </a:pPr>
            <a:r>
              <a:rPr lang="en-US" sz="1600"/>
              <a:t>This content often mixed scientific terminology with misleading claims, making it appear credible.</a:t>
            </a:r>
            <a:endParaRPr sz="1600" dirty="0"/>
          </a:p>
        </p:txBody>
      </p:sp>
      <p:sp>
        <p:nvSpPr>
          <p:cNvPr id="4" name="Content Placeholder 3">
            <a:extLst>
              <a:ext uri="{FF2B5EF4-FFF2-40B4-BE49-F238E27FC236}">
                <a16:creationId xmlns:a16="http://schemas.microsoft.com/office/drawing/2014/main" id="{FB09D152-E357-BCCC-B60C-9A780E68F50C}"/>
              </a:ext>
            </a:extLst>
          </p:cNvPr>
          <p:cNvSpPr>
            <a:spLocks noGrp="1"/>
          </p:cNvSpPr>
          <p:nvPr>
            <p:ph sz="half" idx="2"/>
          </p:nvPr>
        </p:nvSpPr>
        <p:spPr/>
        <p:txBody>
          <a:bodyPr/>
          <a:lstStyle/>
          <a:p>
            <a:endParaRPr lang="en-US"/>
          </a:p>
        </p:txBody>
      </p:sp>
      <p:sp>
        <p:nvSpPr>
          <p:cNvPr id="2" name="Title 1">
            <a:extLst>
              <a:ext uri="{FF2B5EF4-FFF2-40B4-BE49-F238E27FC236}">
                <a16:creationId xmlns:a16="http://schemas.microsoft.com/office/drawing/2014/main" id="{14C93FFE-9E73-982E-1094-984413B27815}"/>
              </a:ext>
            </a:extLst>
          </p:cNvPr>
          <p:cNvSpPr>
            <a:spLocks noGrp="1"/>
          </p:cNvSpPr>
          <p:nvPr>
            <p:ph type="title"/>
          </p:nvPr>
        </p:nvSpPr>
        <p:spPr/>
        <p:txBody>
          <a:bodyPr/>
          <a:lstStyle/>
          <a:p>
            <a:r>
              <a:rPr dirty="0"/>
              <a:t>LLMs and Disinformation</a:t>
            </a:r>
          </a:p>
        </p:txBody>
      </p:sp>
      <p:pic>
        <p:nvPicPr>
          <p:cNvPr id="5" name="Content Placeholder 11" descr="A white paper with a black border&#10;&#10;AI-generated content may be incorrect.">
            <a:extLst>
              <a:ext uri="{FF2B5EF4-FFF2-40B4-BE49-F238E27FC236}">
                <a16:creationId xmlns:a16="http://schemas.microsoft.com/office/drawing/2014/main" id="{8A6CE9C8-9E44-7543-E0D7-F4AC9547F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159" y="1347772"/>
            <a:ext cx="6041572" cy="5944565"/>
          </a:xfrm>
          <a:prstGeom prst="rect">
            <a:avLst/>
          </a:prstGeom>
        </p:spPr>
      </p:pic>
      <p:sp>
        <p:nvSpPr>
          <p:cNvPr id="6" name="TextBox 5">
            <a:extLst>
              <a:ext uri="{FF2B5EF4-FFF2-40B4-BE49-F238E27FC236}">
                <a16:creationId xmlns:a16="http://schemas.microsoft.com/office/drawing/2014/main" id="{1CD01FE9-977D-9FAE-3CA9-E2C90D7BF9B6}"/>
              </a:ext>
            </a:extLst>
          </p:cNvPr>
          <p:cNvSpPr txBox="1"/>
          <p:nvPr/>
        </p:nvSpPr>
        <p:spPr>
          <a:xfrm>
            <a:off x="4190631" y="2291654"/>
            <a:ext cx="4680237" cy="4339650"/>
          </a:xfrm>
          <a:prstGeom prst="rect">
            <a:avLst/>
          </a:prstGeom>
          <a:noFill/>
        </p:spPr>
        <p:txBody>
          <a:bodyPr wrap="square" rtlCol="0">
            <a:spAutoFit/>
          </a:bodyPr>
          <a:lstStyle/>
          <a:p>
            <a:r>
              <a:rPr lang="en-US" sz="1200" b="1">
                <a:latin typeface="Times New Roman" panose="02020603050405020304" pitchFamily="18" charset="0"/>
                <a:cs typeface="Times New Roman" panose="02020603050405020304" pitchFamily="18" charset="0"/>
              </a:rPr>
              <a:t>Disinformation and deepfakes</a:t>
            </a:r>
          </a:p>
          <a:p>
            <a:endParaRPr lang="en-US" sz="1200">
              <a:latin typeface="Times New Roman" panose="02020603050405020304" pitchFamily="18" charset="0"/>
              <a:cs typeface="Times New Roman" panose="02020603050405020304" pitchFamily="18" charset="0"/>
            </a:endParaRPr>
          </a:p>
          <a:p>
            <a:r>
              <a:rPr lang="en-US" sz="1200">
                <a:latin typeface="Times New Roman" panose="02020603050405020304" pitchFamily="18" charset="0"/>
                <a:cs typeface="Times New Roman" panose="02020603050405020304" pitchFamily="18" charset="0"/>
              </a:rPr>
              <a:t>As generative AI tools grow more sophisticated, political actors are continuing to deploy the technology to amplify disinformation. </a:t>
            </a:r>
          </a:p>
          <a:p>
            <a:endParaRPr lang="en-US" sz="1200">
              <a:latin typeface="Times New Roman" panose="02020603050405020304" pitchFamily="18" charset="0"/>
              <a:cs typeface="Times New Roman" panose="02020603050405020304" pitchFamily="18" charset="0"/>
            </a:endParaRPr>
          </a:p>
          <a:p>
            <a:r>
              <a:rPr lang="en-US" sz="1200">
                <a:latin typeface="Times New Roman" panose="02020603050405020304" pitchFamily="18" charset="0"/>
                <a:cs typeface="Times New Roman" panose="02020603050405020304" pitchFamily="18" charset="0"/>
              </a:rPr>
              <a:t>Venezuelan state media outlets, for example, spread pro-government messages </a:t>
            </a:r>
            <a:r>
              <a:rPr lang="en-US" sz="1200">
                <a:highlight>
                  <a:srgbClr val="FFFF00"/>
                </a:highlight>
                <a:latin typeface="Times New Roman" panose="02020603050405020304" pitchFamily="18" charset="0"/>
                <a:cs typeface="Times New Roman" panose="02020603050405020304" pitchFamily="18" charset="0"/>
              </a:rPr>
              <a:t>through AI-generated videos of news anchors from a nonexistent international English-language channel</a:t>
            </a:r>
            <a:r>
              <a:rPr lang="en-US" sz="1200">
                <a:latin typeface="Times New Roman" panose="02020603050405020304" pitchFamily="18" charset="0"/>
                <a:cs typeface="Times New Roman" panose="02020603050405020304" pitchFamily="18" charset="0"/>
              </a:rPr>
              <a:t>; they were produced by Synthesia, a company that produces custom deepfakes. And in the United States, AI-manipulated videos and images of political leaders have made the rounds on social media. Examples include a video that depicted President Biden making transphobic comments and an image of Donald Trump hugging Anthony Fauci. </a:t>
            </a:r>
          </a:p>
          <a:p>
            <a:endParaRPr lang="en-US" sz="1200">
              <a:latin typeface="Times New Roman" panose="02020603050405020304" pitchFamily="18" charset="0"/>
              <a:cs typeface="Times New Roman" panose="02020603050405020304" pitchFamily="18" charset="0"/>
            </a:endParaRPr>
          </a:p>
          <a:p>
            <a:r>
              <a:rPr lang="en-US" sz="1200">
                <a:latin typeface="Times New Roman" panose="02020603050405020304" pitchFamily="18" charset="0"/>
                <a:cs typeface="Times New Roman" panose="02020603050405020304" pitchFamily="18" charset="0"/>
              </a:rPr>
              <a:t>And though these developments are not necessarily surprising, Funk says one of the most interesting findings is that the </a:t>
            </a:r>
            <a:r>
              <a:rPr lang="en-US" sz="1200">
                <a:highlight>
                  <a:srgbClr val="FFFF00"/>
                </a:highlight>
                <a:latin typeface="Times New Roman" panose="02020603050405020304" pitchFamily="18" charset="0"/>
                <a:cs typeface="Times New Roman" panose="02020603050405020304" pitchFamily="18" charset="0"/>
              </a:rPr>
              <a:t>widespread accessibility of generative AI can undermine trust in verifiable facts</a:t>
            </a:r>
            <a:r>
              <a:rPr lang="en-US" sz="1200">
                <a:latin typeface="Times New Roman" panose="02020603050405020304" pitchFamily="18" charset="0"/>
                <a:cs typeface="Times New Roman" panose="02020603050405020304" pitchFamily="18" charset="0"/>
              </a:rPr>
              <a:t>. As AI-generated content on the internet becomes normalized, “it’s going to allow for political actors to cast doubt about reliable information,” says Funk. It’s a phenomenon known as “liar’s dividend,” in which </a:t>
            </a:r>
            <a:r>
              <a:rPr lang="en-US" sz="1200">
                <a:highlight>
                  <a:srgbClr val="FFFF00"/>
                </a:highlight>
                <a:latin typeface="Times New Roman" panose="02020603050405020304" pitchFamily="18" charset="0"/>
                <a:cs typeface="Times New Roman" panose="02020603050405020304" pitchFamily="18" charset="0"/>
              </a:rPr>
              <a:t>wariness of fabrication makes people more skeptical of true information</a:t>
            </a:r>
            <a:r>
              <a:rPr lang="en-US" sz="1200">
                <a:latin typeface="Times New Roman" panose="02020603050405020304" pitchFamily="18" charset="0"/>
                <a:cs typeface="Times New Roman" panose="02020603050405020304" pitchFamily="18" charset="0"/>
              </a:rPr>
              <a:t>, particularly in times of crisis or political conflict when false information can run rampant.</a:t>
            </a:r>
          </a:p>
        </p:txBody>
      </p:sp>
      <p:pic>
        <p:nvPicPr>
          <p:cNvPr id="13" name="Picture 12">
            <a:extLst>
              <a:ext uri="{FF2B5EF4-FFF2-40B4-BE49-F238E27FC236}">
                <a16:creationId xmlns:a16="http://schemas.microsoft.com/office/drawing/2014/main" id="{3C6205AF-95FC-79DA-EB1B-3E4D104193B6}"/>
              </a:ext>
            </a:extLst>
          </p:cNvPr>
          <p:cNvPicPr>
            <a:picLocks noChangeAspect="1"/>
          </p:cNvPicPr>
          <p:nvPr/>
        </p:nvPicPr>
        <p:blipFill>
          <a:blip r:embed="rId3"/>
          <a:stretch>
            <a:fillRect/>
          </a:stretch>
        </p:blipFill>
        <p:spPr>
          <a:xfrm>
            <a:off x="4495801" y="1406742"/>
            <a:ext cx="4362734" cy="888411"/>
          </a:xfrm>
          <a:prstGeom prst="rect">
            <a:avLst/>
          </a:prstGeom>
          <a:ln w="38100">
            <a:solidFill>
              <a:schemeClr val="bg1"/>
            </a:solidFill>
          </a:ln>
        </p:spPr>
      </p:pic>
    </p:spTree>
    <p:extLst>
      <p:ext uri="{BB962C8B-B14F-4D97-AF65-F5344CB8AC3E}">
        <p14:creationId xmlns:p14="http://schemas.microsoft.com/office/powerpoint/2010/main" val="3227595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11" descr="A white paper with a black border&#10;&#10;AI-generated content may be incorrect.">
            <a:extLst>
              <a:ext uri="{FF2B5EF4-FFF2-40B4-BE49-F238E27FC236}">
                <a16:creationId xmlns:a16="http://schemas.microsoft.com/office/drawing/2014/main" id="{448B96AC-06E9-2EA8-4155-51972E875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264" y="-49135"/>
            <a:ext cx="4713029" cy="2028060"/>
          </a:xfrm>
          <a:prstGeom prst="rect">
            <a:avLst/>
          </a:prstGeom>
        </p:spPr>
      </p:pic>
      <p:sp>
        <p:nvSpPr>
          <p:cNvPr id="21" name="TextBox 20">
            <a:extLst>
              <a:ext uri="{FF2B5EF4-FFF2-40B4-BE49-F238E27FC236}">
                <a16:creationId xmlns:a16="http://schemas.microsoft.com/office/drawing/2014/main" id="{594477E0-29C6-8854-712A-CA12AD3F598F}"/>
              </a:ext>
            </a:extLst>
          </p:cNvPr>
          <p:cNvSpPr txBox="1"/>
          <p:nvPr/>
        </p:nvSpPr>
        <p:spPr>
          <a:xfrm>
            <a:off x="5277132" y="141027"/>
            <a:ext cx="3743859" cy="1461939"/>
          </a:xfrm>
          <a:prstGeom prst="rect">
            <a:avLst/>
          </a:prstGeom>
          <a:solidFill>
            <a:schemeClr val="bg1"/>
          </a:solidFill>
        </p:spPr>
        <p:txBody>
          <a:bodyPr wrap="square" rtlCol="0">
            <a:spAutoFit/>
          </a:bodyPr>
          <a:lstStyle/>
          <a:p>
            <a:pPr>
              <a:lnSpc>
                <a:spcPts val="1800"/>
              </a:lnSpc>
            </a:pPr>
            <a:r>
              <a:rPr lang="en-US" sz="1100" b="1">
                <a:latin typeface="Times New Roman" panose="02020603050405020304" pitchFamily="18" charset="0"/>
                <a:cs typeface="Times New Roman" panose="02020603050405020304" pitchFamily="18" charset="0"/>
              </a:rPr>
              <a:t>The psychology of misinformation:  Why we’re vulnerable</a:t>
            </a:r>
          </a:p>
          <a:p>
            <a:pPr>
              <a:lnSpc>
                <a:spcPts val="1800"/>
              </a:lnSpc>
            </a:pPr>
            <a:r>
              <a:rPr lang="en-US" sz="1100">
                <a:latin typeface="Times New Roman" panose="02020603050405020304" pitchFamily="18" charset="0"/>
                <a:cs typeface="Times New Roman" panose="02020603050405020304" pitchFamily="18" charset="0"/>
              </a:rPr>
              <a:t>Tommy Shane, June 30, 2020</a:t>
            </a:r>
            <a:br>
              <a:rPr lang="en-US" sz="1100">
                <a:latin typeface="Times New Roman" panose="02020603050405020304" pitchFamily="18" charset="0"/>
                <a:cs typeface="Times New Roman" panose="02020603050405020304" pitchFamily="18" charset="0"/>
              </a:rPr>
            </a:br>
            <a:endParaRPr lang="en-US" sz="1100">
              <a:latin typeface="Times New Roman" panose="02020603050405020304" pitchFamily="18" charset="0"/>
              <a:cs typeface="Times New Roman" panose="02020603050405020304" pitchFamily="18" charset="0"/>
            </a:endParaRPr>
          </a:p>
          <a:p>
            <a:r>
              <a:rPr lang="en-US" sz="1100">
                <a:latin typeface="Times New Roman" panose="02020603050405020304" pitchFamily="18" charset="0"/>
                <a:cs typeface="Times New Roman" panose="02020603050405020304" pitchFamily="18" charset="0"/>
              </a:rPr>
              <a:t>The psychology of misinformation — the mental shortcuts, confusions, and illusions that encourage us to believe things that aren’t true — can tell us a lot about how to prevent its harmful effects. </a:t>
            </a:r>
          </a:p>
        </p:txBody>
      </p:sp>
      <p:sp>
        <p:nvSpPr>
          <p:cNvPr id="3" name="Content Placeholder 2"/>
          <p:cNvSpPr>
            <a:spLocks noGrp="1"/>
          </p:cNvSpPr>
          <p:nvPr>
            <p:ph sz="half" idx="1"/>
          </p:nvPr>
        </p:nvSpPr>
        <p:spPr>
          <a:xfrm>
            <a:off x="163949" y="1644509"/>
            <a:ext cx="4331851" cy="4912233"/>
          </a:xfrm>
        </p:spPr>
        <p:txBody>
          <a:bodyPr>
            <a:noAutofit/>
          </a:bodyPr>
          <a:lstStyle/>
          <a:p>
            <a:r>
              <a:rPr lang="en-US" sz="1400" b="1">
                <a:solidFill>
                  <a:srgbClr val="C00000"/>
                </a:solidFill>
              </a:rPr>
              <a:t>Cognitive Miserness</a:t>
            </a:r>
            <a:r>
              <a:rPr lang="en-US" sz="1400">
                <a:solidFill>
                  <a:srgbClr val="C00000"/>
                </a:solidFill>
              </a:rPr>
              <a:t>:</a:t>
            </a:r>
            <a:br>
              <a:rPr lang="en-US" sz="1400"/>
            </a:br>
            <a:r>
              <a:rPr lang="en-US" sz="1100"/>
              <a:t>The tendency for individuals to use mental shortcuts and minimize cognitive effort in processing information -- leads to acceptance of misinformation when deeper, more analytical thought is necessary.</a:t>
            </a:r>
          </a:p>
          <a:p>
            <a:r>
              <a:rPr lang="en-US" sz="1400" b="1">
                <a:solidFill>
                  <a:schemeClr val="accent1"/>
                </a:solidFill>
              </a:rPr>
              <a:t>Dual Process Theory</a:t>
            </a:r>
            <a:r>
              <a:rPr lang="en-US" sz="1400">
                <a:solidFill>
                  <a:schemeClr val="accent1"/>
                </a:solidFill>
              </a:rPr>
              <a:t>:</a:t>
            </a:r>
            <a:br>
              <a:rPr lang="en-US" sz="1400">
                <a:solidFill>
                  <a:schemeClr val="accent1"/>
                </a:solidFill>
              </a:rPr>
            </a:br>
            <a:r>
              <a:rPr lang="en-US" sz="1100"/>
              <a:t>Human cognition operates thru two systems: System 1 (fast, automatic, and effortless thinking) and System 2 (slow, deliberate, and effortful thinking). People often rely on System 1 – efficient, but prone to errors.  Making it easier for misinformation to slip through unnoticed.</a:t>
            </a:r>
          </a:p>
          <a:p>
            <a:r>
              <a:rPr lang="en-US" sz="1400" b="1">
                <a:solidFill>
                  <a:srgbClr val="C00000"/>
                </a:solidFill>
              </a:rPr>
              <a:t>Heuristics</a:t>
            </a:r>
            <a:r>
              <a:rPr lang="en-US" sz="1400"/>
              <a:t>:</a:t>
            </a:r>
            <a:br>
              <a:rPr lang="en-US" sz="1400"/>
            </a:br>
            <a:r>
              <a:rPr lang="en-US" sz="1100"/>
              <a:t>Rules of thumb used to simplify decision-making and judgment processes.  Can lead to biased or incorrect conclusions, especially when relying on superficial cues or incomplete info.</a:t>
            </a:r>
          </a:p>
          <a:p>
            <a:r>
              <a:rPr lang="en-US" sz="1400" b="1">
                <a:solidFill>
                  <a:schemeClr val="accent1"/>
                </a:solidFill>
              </a:rPr>
              <a:t>Cognitive Dissonance</a:t>
            </a:r>
            <a:r>
              <a:rPr lang="en-US" sz="1400">
                <a:solidFill>
                  <a:schemeClr val="accent1"/>
                </a:solidFill>
              </a:rPr>
              <a:t>:</a:t>
            </a:r>
            <a:br>
              <a:rPr lang="en-US" sz="1400"/>
            </a:br>
            <a:r>
              <a:rPr lang="en-US" sz="1100"/>
              <a:t>Psychological discomfort experienced when encountering information that conflicts with one’s existing beliefs or knowledge. To reduce discomfort, individuals may reject or dismiss contradictory information, often perpetuating false beliefs and misinformation.</a:t>
            </a:r>
          </a:p>
          <a:p>
            <a:r>
              <a:rPr lang="en-US" sz="1400" b="1">
                <a:solidFill>
                  <a:srgbClr val="C00000"/>
                </a:solidFill>
              </a:rPr>
              <a:t>Confirmation Bias</a:t>
            </a:r>
            <a:r>
              <a:rPr lang="en-US" sz="1400">
                <a:solidFill>
                  <a:srgbClr val="C00000"/>
                </a:solidFill>
              </a:rPr>
              <a:t>:</a:t>
            </a:r>
            <a:br>
              <a:rPr lang="en-US" sz="1400"/>
            </a:br>
            <a:r>
              <a:rPr lang="en-US" sz="1100"/>
              <a:t>Tendency to favor information that supports one's pre-existing beliefs while disregarding or undervaluing information that contradicts them.  This bias strengthens existing misconceptions and allows misinformation to persist, as individuals seek out validating information.</a:t>
            </a:r>
            <a:endParaRPr lang="en-US" sz="1200"/>
          </a:p>
        </p:txBody>
      </p:sp>
      <p:sp>
        <p:nvSpPr>
          <p:cNvPr id="15" name="Content Placeholder 14">
            <a:extLst>
              <a:ext uri="{FF2B5EF4-FFF2-40B4-BE49-F238E27FC236}">
                <a16:creationId xmlns:a16="http://schemas.microsoft.com/office/drawing/2014/main" id="{2A7563E4-D1CE-A332-19A2-6936D180CA4C}"/>
              </a:ext>
            </a:extLst>
          </p:cNvPr>
          <p:cNvSpPr>
            <a:spLocks noGrp="1"/>
          </p:cNvSpPr>
          <p:nvPr>
            <p:ph sz="half" idx="2"/>
          </p:nvPr>
        </p:nvSpPr>
        <p:spPr>
          <a:xfrm>
            <a:off x="4648200" y="1719071"/>
            <a:ext cx="4331850" cy="4912233"/>
          </a:xfrm>
        </p:spPr>
        <p:txBody>
          <a:bodyPr>
            <a:noAutofit/>
          </a:bodyPr>
          <a:lstStyle/>
          <a:p>
            <a:r>
              <a:rPr lang="en-US" sz="1400" b="1">
                <a:solidFill>
                  <a:schemeClr val="accent1"/>
                </a:solidFill>
              </a:rPr>
              <a:t>Motivated Reasoning:</a:t>
            </a:r>
            <a:br>
              <a:rPr lang="en-US" sz="1100"/>
            </a:br>
            <a:r>
              <a:rPr lang="en-US" sz="1100"/>
              <a:t>Individuals use their reasoning abilities to justify beliefs they want to hold, rather than objectively seeking the truth. This can lead to the acceptance of misinformation.</a:t>
            </a:r>
          </a:p>
          <a:p>
            <a:r>
              <a:rPr lang="en-US" sz="1400" b="1">
                <a:solidFill>
                  <a:srgbClr val="C00000"/>
                </a:solidFill>
              </a:rPr>
              <a:t>Pluralistic Ignorance:</a:t>
            </a:r>
            <a:br>
              <a:rPr lang="en-US" sz="1100"/>
            </a:br>
            <a:r>
              <a:rPr lang="en-US" sz="1100"/>
              <a:t>Individuals mistakenly believe that others in society hold a certain belief or opinion when, in fact, only a few people actually do. This misperception can lead to the spread of misinformation, especially when social norms or misunderstandings amplify incorrect views.</a:t>
            </a:r>
          </a:p>
          <a:p>
            <a:r>
              <a:rPr lang="en-US" sz="1400" b="1" dirty="0">
                <a:solidFill>
                  <a:schemeClr val="accent1"/>
                </a:solidFill>
              </a:rPr>
              <a:t>Third-Person Effect:</a:t>
            </a:r>
            <a:br>
              <a:rPr lang="en-US" sz="1100" dirty="0"/>
            </a:br>
            <a:r>
              <a:rPr lang="en-US" sz="1100" dirty="0"/>
              <a:t>The belief that other people are more susceptible to misinformation than oneself. This effect causes individuals to underestimate their own vulnerability to false information and may result in a lack of action in critically evaluating the information they encounter.</a:t>
            </a:r>
          </a:p>
          <a:p>
            <a:r>
              <a:rPr lang="en-US" sz="1400" b="1" dirty="0">
                <a:solidFill>
                  <a:srgbClr val="C00000"/>
                </a:solidFill>
              </a:rPr>
              <a:t>Fluency:</a:t>
            </a:r>
            <a:br>
              <a:rPr lang="en-US" sz="1100" dirty="0"/>
            </a:br>
            <a:r>
              <a:rPr lang="en-US" sz="1100" dirty="0"/>
              <a:t>The ease with which information is processed and understood. Information that is easy to process, such as familiar or well-presented content, is often perceived as more truthful, regardless of its actual accuracy. Repetition of such information can further enhance its believability.</a:t>
            </a:r>
          </a:p>
          <a:p>
            <a:r>
              <a:rPr lang="en-US" sz="1400" b="1" dirty="0">
                <a:solidFill>
                  <a:schemeClr val="accent1"/>
                </a:solidFill>
              </a:rPr>
              <a:t>Bullshit Receptivity:</a:t>
            </a:r>
            <a:br>
              <a:rPr lang="en-US" sz="1100" dirty="0"/>
            </a:br>
            <a:r>
              <a:rPr lang="en-US" sz="1100" dirty="0"/>
              <a:t>The tendency to accept statements or information that are vague, meaningless, or nonsensical, often referred to as </a:t>
            </a:r>
            <a:r>
              <a:rPr lang="en-US" sz="1100"/>
              <a:t>"bullshit"  without critically assessing </a:t>
            </a:r>
            <a:r>
              <a:rPr lang="en-US" sz="1100" dirty="0"/>
              <a:t>the information.</a:t>
            </a:r>
          </a:p>
          <a:p>
            <a:endParaRPr lang="en-US" sz="1100" dirty="0"/>
          </a:p>
        </p:txBody>
      </p:sp>
      <p:sp>
        <p:nvSpPr>
          <p:cNvPr id="2" name="Title 1"/>
          <p:cNvSpPr>
            <a:spLocks noGrp="1"/>
          </p:cNvSpPr>
          <p:nvPr>
            <p:ph type="title"/>
          </p:nvPr>
        </p:nvSpPr>
        <p:spPr>
          <a:xfrm>
            <a:off x="381000" y="355847"/>
            <a:ext cx="4664122" cy="1054394"/>
          </a:xfrm>
        </p:spPr>
        <p:txBody>
          <a:bodyPr/>
          <a:lstStyle/>
          <a:p>
            <a:r>
              <a:rPr dirty="0"/>
              <a:t>Cognitive Hacking and Psychological Exploits</a:t>
            </a:r>
          </a:p>
        </p:txBody>
      </p:sp>
      <p:sp>
        <p:nvSpPr>
          <p:cNvPr id="16" name="TextBox 15">
            <a:extLst>
              <a:ext uri="{FF2B5EF4-FFF2-40B4-BE49-F238E27FC236}">
                <a16:creationId xmlns:a16="http://schemas.microsoft.com/office/drawing/2014/main" id="{628BAF46-0961-F8F8-E07B-DCB64A0D36F2}"/>
              </a:ext>
            </a:extLst>
          </p:cNvPr>
          <p:cNvSpPr txBox="1"/>
          <p:nvPr/>
        </p:nvSpPr>
        <p:spPr>
          <a:xfrm>
            <a:off x="5236191" y="432179"/>
            <a:ext cx="2611272" cy="928048"/>
          </a:xfrm>
          <a:prstGeom prst="rect">
            <a:avLst/>
          </a:prstGeom>
        </p:spPr>
        <p:txBody>
          <a:bodyPr wrap="square" rtlCol="0">
            <a:spAutoFit/>
          </a:bodyPr>
          <a:lstStyle/>
          <a:p>
            <a:pPr algn="ctr">
              <a:lnSpc>
                <a:spcPts val="1800"/>
              </a:lnSpc>
            </a:pPr>
            <a:endParaRPr lang="en-US" sz="1800" b="0" dirty="0" err="1">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BDE7C-610F-118A-8089-6C0F82277846}"/>
            </a:ext>
          </a:extLst>
        </p:cNvPr>
        <p:cNvGrpSpPr/>
        <p:nvPr/>
      </p:nvGrpSpPr>
      <p:grpSpPr>
        <a:xfrm>
          <a:off x="0" y="0"/>
          <a:ext cx="0" cy="0"/>
          <a:chOff x="0" y="0"/>
          <a:chExt cx="0" cy="0"/>
        </a:xfrm>
      </p:grpSpPr>
      <p:pic>
        <p:nvPicPr>
          <p:cNvPr id="8" name="Content Placeholder 11" descr="A white paper with a black border&#10;&#10;AI-generated content may be incorrect.">
            <a:extLst>
              <a:ext uri="{FF2B5EF4-FFF2-40B4-BE49-F238E27FC236}">
                <a16:creationId xmlns:a16="http://schemas.microsoft.com/office/drawing/2014/main" id="{68F084FC-F625-5E38-D9E3-C3FA6C047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573" y="750628"/>
            <a:ext cx="6091158" cy="6660106"/>
          </a:xfrm>
          <a:prstGeom prst="rect">
            <a:avLst/>
          </a:prstGeom>
        </p:spPr>
      </p:pic>
      <p:sp>
        <p:nvSpPr>
          <p:cNvPr id="2" name="Title 1">
            <a:extLst>
              <a:ext uri="{FF2B5EF4-FFF2-40B4-BE49-F238E27FC236}">
                <a16:creationId xmlns:a16="http://schemas.microsoft.com/office/drawing/2014/main" id="{89D6B3BC-1EDC-34C4-0200-6EC740269E49}"/>
              </a:ext>
            </a:extLst>
          </p:cNvPr>
          <p:cNvSpPr>
            <a:spLocks noGrp="1"/>
          </p:cNvSpPr>
          <p:nvPr>
            <p:ph type="title"/>
          </p:nvPr>
        </p:nvSpPr>
        <p:spPr/>
        <p:txBody>
          <a:bodyPr/>
          <a:lstStyle/>
          <a:p>
            <a:r>
              <a:rPr dirty="0"/>
              <a:t>Real-Time Disinformation Monitoring</a:t>
            </a:r>
          </a:p>
        </p:txBody>
      </p:sp>
      <p:sp>
        <p:nvSpPr>
          <p:cNvPr id="3" name="Content Placeholder 2">
            <a:extLst>
              <a:ext uri="{FF2B5EF4-FFF2-40B4-BE49-F238E27FC236}">
                <a16:creationId xmlns:a16="http://schemas.microsoft.com/office/drawing/2014/main" id="{49A85416-E587-39B5-B0CB-5E5087136135}"/>
              </a:ext>
            </a:extLst>
          </p:cNvPr>
          <p:cNvSpPr>
            <a:spLocks noGrp="1"/>
          </p:cNvSpPr>
          <p:nvPr>
            <p:ph idx="1"/>
          </p:nvPr>
        </p:nvSpPr>
        <p:spPr>
          <a:xfrm>
            <a:off x="104633" y="1568947"/>
            <a:ext cx="3912358" cy="5250384"/>
          </a:xfrm>
          <a:solidFill>
            <a:srgbClr val="D9D9D9"/>
          </a:solidFill>
        </p:spPr>
        <p:txBody>
          <a:bodyPr>
            <a:noAutofit/>
          </a:bodyPr>
          <a:lstStyle/>
          <a:p>
            <a:pPr marL="45720" indent="0" algn="ctr">
              <a:spcAft>
                <a:spcPts val="1000"/>
              </a:spcAft>
              <a:buNone/>
              <a:defRPr sz="1800"/>
            </a:pPr>
            <a:r>
              <a:rPr sz="1400" i="1">
                <a:solidFill>
                  <a:srgbClr val="C00000"/>
                </a:solidFill>
              </a:rPr>
              <a:t>AI systems</a:t>
            </a:r>
            <a:r>
              <a:rPr lang="en-US" sz="1400" i="1">
                <a:solidFill>
                  <a:srgbClr val="C00000"/>
                </a:solidFill>
              </a:rPr>
              <a:t> can</a:t>
            </a:r>
            <a:r>
              <a:rPr sz="1400" i="1">
                <a:solidFill>
                  <a:srgbClr val="C00000"/>
                </a:solidFill>
              </a:rPr>
              <a:t> track disinformation</a:t>
            </a:r>
            <a:r>
              <a:rPr lang="en-US" sz="1400" i="1">
                <a:solidFill>
                  <a:srgbClr val="C00000"/>
                </a:solidFill>
              </a:rPr>
              <a:t> to </a:t>
            </a:r>
            <a:br>
              <a:rPr lang="en-US" sz="1400" i="1">
                <a:solidFill>
                  <a:srgbClr val="C00000"/>
                </a:solidFill>
              </a:rPr>
            </a:br>
            <a:r>
              <a:rPr lang="en-US" sz="1400" i="1">
                <a:solidFill>
                  <a:srgbClr val="C00000"/>
                </a:solidFill>
              </a:rPr>
              <a:t>identify and respond to disinformation as </a:t>
            </a:r>
            <a:br>
              <a:rPr lang="en-US" sz="1400" i="1">
                <a:solidFill>
                  <a:srgbClr val="C00000"/>
                </a:solidFill>
              </a:rPr>
            </a:br>
            <a:r>
              <a:rPr lang="en-US" sz="1400" i="1">
                <a:solidFill>
                  <a:srgbClr val="C00000"/>
                </a:solidFill>
              </a:rPr>
              <a:t>it spreads across digital platforms.</a:t>
            </a:r>
          </a:p>
          <a:p>
            <a:pPr>
              <a:spcAft>
                <a:spcPts val="1000"/>
              </a:spcAft>
              <a:defRPr sz="1800"/>
            </a:pPr>
            <a:r>
              <a:rPr lang="en-US" sz="1200" b="1"/>
              <a:t>Crisis Response</a:t>
            </a:r>
            <a:r>
              <a:rPr lang="en-US" sz="1200"/>
              <a:t>:  Monitor and mitigate the impact of false information during critical events such as elections and pandemics.</a:t>
            </a:r>
          </a:p>
          <a:p>
            <a:pPr>
              <a:spcAft>
                <a:spcPts val="1000"/>
              </a:spcAft>
              <a:defRPr sz="1800"/>
            </a:pPr>
            <a:r>
              <a:rPr lang="en-US" sz="1200" b="1"/>
              <a:t>Platform Transparency</a:t>
            </a:r>
            <a:r>
              <a:rPr lang="en-US" sz="1200"/>
              <a:t>:  Analyze transparency reports from major social media platforms to assess their efforts in combating disinformation.</a:t>
            </a:r>
          </a:p>
          <a:p>
            <a:pPr marL="45720" indent="0" algn="ctr">
              <a:spcAft>
                <a:spcPts val="1000"/>
              </a:spcAft>
              <a:buNone/>
              <a:defRPr sz="1800"/>
            </a:pPr>
            <a:r>
              <a:rPr lang="en-US" sz="1400" i="1">
                <a:solidFill>
                  <a:srgbClr val="C00000"/>
                </a:solidFill>
              </a:rPr>
              <a:t>Platforms like Cyabra and Graphika analyze social media activity, detect coordinated disinformation campaigns, &amp; provide real-time alerts to mitigate the spread of false info. </a:t>
            </a:r>
          </a:p>
          <a:p>
            <a:pPr marL="274320" lvl="1" indent="-228600">
              <a:buClr>
                <a:schemeClr val="accent1"/>
              </a:buClr>
              <a:buFont typeface="Wingdings 2" pitchFamily="18" charset="2"/>
              <a:buChar char=""/>
              <a:defRPr sz="1800"/>
            </a:pPr>
            <a:r>
              <a:rPr lang="en-US" sz="1200" b="1"/>
              <a:t>Machine Learning Models</a:t>
            </a:r>
            <a:r>
              <a:rPr lang="en-US" sz="1200"/>
              <a:t>:  identify patterns indicative of disinformation, such as unusual posting frequencies or coordinated messaging.</a:t>
            </a:r>
          </a:p>
          <a:p>
            <a:pPr marL="274320" lvl="1" indent="-228600">
              <a:buClr>
                <a:schemeClr val="accent1"/>
              </a:buClr>
              <a:buFont typeface="Wingdings 2" pitchFamily="18" charset="2"/>
              <a:buChar char=""/>
              <a:defRPr sz="1800"/>
            </a:pPr>
            <a:r>
              <a:rPr lang="en-US" sz="1200"/>
              <a:t>Crowdsourced Fact-Checking: users can collaboratively assess and annotate potentially misleading content.</a:t>
            </a:r>
          </a:p>
          <a:p>
            <a:pPr marL="274320" lvl="1" indent="-228600">
              <a:spcAft>
                <a:spcPts val="1000"/>
              </a:spcAft>
              <a:buClr>
                <a:schemeClr val="accent1"/>
              </a:buClr>
              <a:buFont typeface="Wingdings 2" pitchFamily="18" charset="2"/>
              <a:buChar char=""/>
              <a:defRPr sz="1800"/>
            </a:pPr>
            <a:r>
              <a:rPr lang="en-US" sz="1200"/>
              <a:t>Behavioral Analysis:  monitoring user behavior to detect anomalies that may signify the presence of bots or inauthentic accounts.</a:t>
            </a:r>
            <a:endParaRPr sz="1200" dirty="0"/>
          </a:p>
        </p:txBody>
      </p:sp>
      <p:grpSp>
        <p:nvGrpSpPr>
          <p:cNvPr id="7" name="Group 6">
            <a:extLst>
              <a:ext uri="{FF2B5EF4-FFF2-40B4-BE49-F238E27FC236}">
                <a16:creationId xmlns:a16="http://schemas.microsoft.com/office/drawing/2014/main" id="{0F66D986-4634-B97B-1C46-6421D9EDA53A}"/>
              </a:ext>
            </a:extLst>
          </p:cNvPr>
          <p:cNvGrpSpPr/>
          <p:nvPr/>
        </p:nvGrpSpPr>
        <p:grpSpPr>
          <a:xfrm>
            <a:off x="4089779" y="1269241"/>
            <a:ext cx="4894998" cy="5354791"/>
            <a:chOff x="1220336" y="243964"/>
            <a:chExt cx="7923663" cy="6370071"/>
          </a:xfrm>
        </p:grpSpPr>
        <p:pic>
          <p:nvPicPr>
            <p:cNvPr id="5" name="Picture 4">
              <a:extLst>
                <a:ext uri="{FF2B5EF4-FFF2-40B4-BE49-F238E27FC236}">
                  <a16:creationId xmlns:a16="http://schemas.microsoft.com/office/drawing/2014/main" id="{F5DB549D-D670-ADEA-ACA0-41C095B484FA}"/>
                </a:ext>
              </a:extLst>
            </p:cNvPr>
            <p:cNvPicPr>
              <a:picLocks noChangeAspect="1"/>
            </p:cNvPicPr>
            <p:nvPr/>
          </p:nvPicPr>
          <p:blipFill>
            <a:blip r:embed="rId3"/>
            <a:srcRect l="13346"/>
            <a:stretch>
              <a:fillRect/>
            </a:stretch>
          </p:blipFill>
          <p:spPr>
            <a:xfrm>
              <a:off x="1220336" y="243964"/>
              <a:ext cx="7923663" cy="6370071"/>
            </a:xfrm>
            <a:prstGeom prst="rect">
              <a:avLst/>
            </a:prstGeom>
            <a:ln>
              <a:solidFill>
                <a:schemeClr val="bg1"/>
              </a:solidFill>
            </a:ln>
          </p:spPr>
        </p:pic>
        <p:pic>
          <p:nvPicPr>
            <p:cNvPr id="6" name="Picture 5">
              <a:extLst>
                <a:ext uri="{FF2B5EF4-FFF2-40B4-BE49-F238E27FC236}">
                  <a16:creationId xmlns:a16="http://schemas.microsoft.com/office/drawing/2014/main" id="{3D04734F-1E17-4797-BB7B-E737442B1F20}"/>
                </a:ext>
              </a:extLst>
            </p:cNvPr>
            <p:cNvPicPr>
              <a:picLocks noChangeAspect="1"/>
            </p:cNvPicPr>
            <p:nvPr/>
          </p:nvPicPr>
          <p:blipFill>
            <a:blip r:embed="rId3"/>
            <a:srcRect r="90821" b="88011"/>
            <a:stretch>
              <a:fillRect/>
            </a:stretch>
          </p:blipFill>
          <p:spPr>
            <a:xfrm>
              <a:off x="1417093" y="243964"/>
              <a:ext cx="839337" cy="763696"/>
            </a:xfrm>
            <a:prstGeom prst="rect">
              <a:avLst/>
            </a:prstGeom>
          </p:spPr>
        </p:pic>
      </p:grpSp>
    </p:spTree>
    <p:extLst>
      <p:ext uri="{BB962C8B-B14F-4D97-AF65-F5344CB8AC3E}">
        <p14:creationId xmlns:p14="http://schemas.microsoft.com/office/powerpoint/2010/main" val="208645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18" y="1591694"/>
            <a:ext cx="8832470" cy="5250384"/>
          </a:xfrm>
          <a:noFill/>
        </p:spPr>
        <p:txBody>
          <a:bodyPr>
            <a:noAutofit/>
          </a:bodyPr>
          <a:lstStyle/>
          <a:p>
            <a:r>
              <a:rPr lang="en-US" sz="1200"/>
              <a:t>Social media platforms utilize recommendation algorithms that </a:t>
            </a:r>
            <a:br>
              <a:rPr lang="en-US" sz="1200"/>
            </a:br>
            <a:r>
              <a:rPr lang="en-US" sz="1200"/>
              <a:t>prioritize and </a:t>
            </a:r>
            <a:r>
              <a:rPr lang="en-US" sz="1200">
                <a:solidFill>
                  <a:srgbClr val="C00000"/>
                </a:solidFill>
              </a:rPr>
              <a:t>amplify</a:t>
            </a:r>
            <a:r>
              <a:rPr lang="en-US" sz="1200"/>
              <a:t> content based on </a:t>
            </a:r>
            <a:r>
              <a:rPr lang="en-US" sz="1200">
                <a:solidFill>
                  <a:srgbClr val="C00000"/>
                </a:solidFill>
              </a:rPr>
              <a:t>engagement metrics </a:t>
            </a:r>
            <a:br>
              <a:rPr lang="en-US" sz="1200">
                <a:solidFill>
                  <a:srgbClr val="C00000"/>
                </a:solidFill>
              </a:rPr>
            </a:br>
            <a:r>
              <a:rPr lang="en-US" sz="1200"/>
              <a:t>(likes, shares, comments). </a:t>
            </a:r>
          </a:p>
          <a:p>
            <a:pPr lvl="1"/>
            <a:r>
              <a:rPr lang="en-US" sz="1050"/>
              <a:t>Leads to the amplification of disinformation, as sensational or misleading </a:t>
            </a:r>
            <a:br>
              <a:rPr lang="en-US" sz="1050"/>
            </a:br>
            <a:r>
              <a:rPr lang="en-US" sz="1050"/>
              <a:t>content often generates more engagement than accurate content. </a:t>
            </a:r>
          </a:p>
          <a:p>
            <a:pPr lvl="1"/>
            <a:r>
              <a:rPr lang="en-US" sz="1050"/>
              <a:t>Encourages viral spread of disinformation, often creating echo chambers </a:t>
            </a:r>
            <a:br>
              <a:rPr lang="en-US" sz="1050"/>
            </a:br>
            <a:r>
              <a:rPr lang="en-US" sz="1050"/>
              <a:t>where misinformation is reinforced.</a:t>
            </a:r>
          </a:p>
          <a:p>
            <a:r>
              <a:rPr lang="en-US" sz="1200" b="1"/>
              <a:t>Algorithmic Amplification:</a:t>
            </a:r>
            <a:r>
              <a:rPr lang="en-US" sz="1200"/>
              <a:t>  The algorithm doesn't necessarily </a:t>
            </a:r>
            <a:br>
              <a:rPr lang="en-US" sz="1200"/>
            </a:br>
            <a:r>
              <a:rPr lang="en-US" sz="1200"/>
              <a:t>evaluate truthfulness but boosts content with higher engagement, </a:t>
            </a:r>
            <a:br>
              <a:rPr lang="en-US" sz="1200"/>
            </a:br>
            <a:r>
              <a:rPr lang="en-US" sz="1200"/>
              <a:t>which is more likely to include misinformation.</a:t>
            </a:r>
          </a:p>
          <a:p>
            <a:r>
              <a:rPr lang="en-US" sz="1200" b="1"/>
              <a:t>Engagement Metrics: </a:t>
            </a:r>
            <a:r>
              <a:rPr lang="en-US" sz="1200"/>
              <a:t> Social media algorithms prioritize content </a:t>
            </a:r>
            <a:br>
              <a:rPr lang="en-US" sz="1200"/>
            </a:br>
            <a:r>
              <a:rPr lang="en-US" sz="1200"/>
              <a:t>that garners high user engagement, often amplifying sensational </a:t>
            </a:r>
            <a:br>
              <a:rPr lang="en-US" sz="1200"/>
            </a:br>
            <a:r>
              <a:rPr lang="en-US" sz="1200"/>
              <a:t>or polarizing content, including disinformation.</a:t>
            </a:r>
          </a:p>
          <a:p>
            <a:r>
              <a:rPr lang="en-US" sz="1200" b="1"/>
              <a:t>Echo Chambers &amp; Filter Bubbles: </a:t>
            </a:r>
            <a:r>
              <a:rPr lang="en-US" sz="1200"/>
              <a:t> These algorithms create echo </a:t>
            </a:r>
            <a:br>
              <a:rPr lang="en-US" sz="1200"/>
            </a:br>
            <a:r>
              <a:rPr lang="en-US" sz="1200"/>
              <a:t>chambers where users are exposed primarily to content reinforcing </a:t>
            </a:r>
            <a:br>
              <a:rPr lang="en-US" sz="1200"/>
            </a:br>
            <a:r>
              <a:rPr lang="en-US" sz="1200"/>
              <a:t>their existing beliefs, significantly amplifying misinformation, </a:t>
            </a:r>
            <a:br>
              <a:rPr lang="en-US" sz="1200"/>
            </a:br>
            <a:r>
              <a:rPr lang="en-US" sz="1200"/>
              <a:t>especially divisive or emotionally charged info.</a:t>
            </a:r>
          </a:p>
          <a:p>
            <a:r>
              <a:rPr lang="en-US" sz="1200" b="1"/>
              <a:t>Auditing Recommendation Systems </a:t>
            </a:r>
            <a:r>
              <a:rPr lang="en-US" sz="1200"/>
              <a:t>can understanding &amp; audit how </a:t>
            </a:r>
            <a:br>
              <a:rPr lang="en-US" sz="1200"/>
            </a:br>
            <a:r>
              <a:rPr lang="en-US" sz="1200"/>
              <a:t>social media algorithms select and recommend content is essential </a:t>
            </a:r>
            <a:br>
              <a:rPr lang="en-US" sz="1200"/>
            </a:br>
            <a:r>
              <a:rPr lang="en-US" sz="1200"/>
              <a:t>in addressing the spread of disinformation.  Recommendations need </a:t>
            </a:r>
            <a:br>
              <a:rPr lang="en-US" sz="1200"/>
            </a:br>
            <a:r>
              <a:rPr lang="en-US" sz="1200"/>
              <a:t>to be transparent and accountable.</a:t>
            </a:r>
          </a:p>
          <a:p>
            <a:r>
              <a:rPr lang="en-US" sz="1200" b="1"/>
              <a:t>Explainable AI</a:t>
            </a:r>
            <a:r>
              <a:rPr lang="en-US" sz="1200"/>
              <a:t> can explain why certain content is being recommended to users which can help to reduce </a:t>
            </a:r>
            <a:br>
              <a:rPr lang="en-US" sz="1200"/>
            </a:br>
            <a:r>
              <a:rPr lang="en-US" sz="1200"/>
              <a:t>unintentional bias and manipulation by providing insight into the algorithm’s decision-making process. </a:t>
            </a:r>
          </a:p>
        </p:txBody>
      </p:sp>
      <p:sp>
        <p:nvSpPr>
          <p:cNvPr id="2" name="Title 1"/>
          <p:cNvSpPr>
            <a:spLocks noGrp="1"/>
          </p:cNvSpPr>
          <p:nvPr>
            <p:ph type="title"/>
          </p:nvPr>
        </p:nvSpPr>
        <p:spPr/>
        <p:txBody>
          <a:bodyPr/>
          <a:lstStyle/>
          <a:p>
            <a:r>
              <a:rPr lang="en-US"/>
              <a:t>Social Media Manipulation and Algorithmic Amplification</a:t>
            </a:r>
            <a:endParaRPr dirty="0"/>
          </a:p>
        </p:txBody>
      </p:sp>
      <p:pic>
        <p:nvPicPr>
          <p:cNvPr id="9" name="Content Placeholder 11" descr="A white paper with a black border&#10;&#10;AI-generated content may be incorrect.">
            <a:extLst>
              <a:ext uri="{FF2B5EF4-FFF2-40B4-BE49-F238E27FC236}">
                <a16:creationId xmlns:a16="http://schemas.microsoft.com/office/drawing/2014/main" id="{BC1F24B4-C005-E20F-795C-3AB853F4C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8393" y="1269127"/>
            <a:ext cx="4922001" cy="5286348"/>
          </a:xfrm>
          <a:prstGeom prst="rect">
            <a:avLst/>
          </a:prstGeom>
        </p:spPr>
      </p:pic>
      <p:pic>
        <p:nvPicPr>
          <p:cNvPr id="10" name="Picture 9">
            <a:extLst>
              <a:ext uri="{FF2B5EF4-FFF2-40B4-BE49-F238E27FC236}">
                <a16:creationId xmlns:a16="http://schemas.microsoft.com/office/drawing/2014/main" id="{D150D1F3-CD2C-FA2E-42A3-F22034F23D17}"/>
              </a:ext>
            </a:extLst>
          </p:cNvPr>
          <p:cNvPicPr>
            <a:picLocks noChangeAspect="1"/>
          </p:cNvPicPr>
          <p:nvPr/>
        </p:nvPicPr>
        <p:blipFill>
          <a:blip r:embed="rId3"/>
          <a:stretch>
            <a:fillRect/>
          </a:stretch>
        </p:blipFill>
        <p:spPr>
          <a:xfrm>
            <a:off x="5397662" y="1734827"/>
            <a:ext cx="3238803" cy="2157399"/>
          </a:xfrm>
          <a:prstGeom prst="rect">
            <a:avLst/>
          </a:prstGeom>
        </p:spPr>
      </p:pic>
      <p:pic>
        <p:nvPicPr>
          <p:cNvPr id="11" name="Picture 10">
            <a:extLst>
              <a:ext uri="{FF2B5EF4-FFF2-40B4-BE49-F238E27FC236}">
                <a16:creationId xmlns:a16="http://schemas.microsoft.com/office/drawing/2014/main" id="{D366B0D4-3289-FB87-C455-86DD8E568857}"/>
              </a:ext>
            </a:extLst>
          </p:cNvPr>
          <p:cNvPicPr>
            <a:picLocks noChangeAspect="1"/>
          </p:cNvPicPr>
          <p:nvPr/>
        </p:nvPicPr>
        <p:blipFill>
          <a:blip r:embed="rId4"/>
          <a:stretch>
            <a:fillRect/>
          </a:stretch>
        </p:blipFill>
        <p:spPr>
          <a:xfrm>
            <a:off x="5103862" y="4007617"/>
            <a:ext cx="3931061" cy="18977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Adversarial </a:t>
            </a:r>
            <a:r>
              <a:t>Attacks </a:t>
            </a:r>
            <a:br>
              <a:rPr lang="en-US"/>
            </a:br>
            <a:r>
              <a:t>on </a:t>
            </a:r>
            <a:r>
              <a:rPr dirty="0"/>
              <a:t>Fact-Checking Systems</a:t>
            </a:r>
          </a:p>
        </p:txBody>
      </p:sp>
      <p:sp>
        <p:nvSpPr>
          <p:cNvPr id="3" name="Content Placeholder 2"/>
          <p:cNvSpPr>
            <a:spLocks noGrp="1"/>
          </p:cNvSpPr>
          <p:nvPr>
            <p:ph idx="1"/>
          </p:nvPr>
        </p:nvSpPr>
        <p:spPr>
          <a:xfrm>
            <a:off x="241110" y="1719070"/>
            <a:ext cx="4855675" cy="4904963"/>
          </a:xfrm>
        </p:spPr>
        <p:txBody>
          <a:bodyPr>
            <a:noAutofit/>
          </a:bodyPr>
          <a:lstStyle/>
          <a:p>
            <a:r>
              <a:rPr lang="en-US" sz="1600"/>
              <a:t>In the battle against misinformation, fact-checking algorithms are used to detect and flag misleading or false information.</a:t>
            </a:r>
            <a:br>
              <a:rPr lang="en-US" sz="1600"/>
            </a:br>
            <a:endParaRPr lang="en-US" sz="1600"/>
          </a:p>
          <a:p>
            <a:r>
              <a:rPr lang="en-US" sz="1600"/>
              <a:t>However, attackers have developed techniques to bypass or confuse these algorithms. </a:t>
            </a:r>
          </a:p>
          <a:p>
            <a:pPr lvl="1"/>
            <a:r>
              <a:rPr lang="en-US" sz="1400" b="1">
                <a:solidFill>
                  <a:srgbClr val="C00000"/>
                </a:solidFill>
              </a:rPr>
              <a:t>Text Perturbations:</a:t>
            </a:r>
            <a:br>
              <a:rPr lang="en-US" sz="1400"/>
            </a:br>
            <a:r>
              <a:rPr lang="en-US" sz="1300"/>
              <a:t>Attackers modify the text of misinformation in subtle ways, such as changing words, rephrasing sentences, or inserting slight grammatical errors to confuse the algorithm.</a:t>
            </a:r>
            <a:br>
              <a:rPr lang="en-US" sz="1300"/>
            </a:br>
            <a:br>
              <a:rPr lang="en-US" sz="1300"/>
            </a:br>
            <a:r>
              <a:rPr lang="en-US" sz="1300"/>
              <a:t>Goal?  Make the content undetectable by fact-checking systems without altering its meaning.</a:t>
            </a:r>
          </a:p>
          <a:p>
            <a:pPr lvl="1"/>
            <a:r>
              <a:rPr lang="en-US" sz="1400" b="1">
                <a:solidFill>
                  <a:srgbClr val="C00000"/>
                </a:solidFill>
              </a:rPr>
              <a:t>Discrediting Fact-Checkers:</a:t>
            </a:r>
            <a:br>
              <a:rPr lang="en-US" sz="1400"/>
            </a:br>
            <a:r>
              <a:rPr lang="en-US" sz="1300"/>
              <a:t>Attackers may attempt to delegitimize fact-checking organizations themselves by spreading misinformation about their methods, biases, or affiliations.</a:t>
            </a:r>
            <a:br>
              <a:rPr lang="en-US" sz="1300"/>
            </a:br>
            <a:br>
              <a:rPr lang="en-US" sz="1300"/>
            </a:br>
            <a:r>
              <a:rPr lang="en-US" sz="1300"/>
              <a:t>Goal?  Diminish trust in fact-checking, making it easier for false information to spread.</a:t>
            </a:r>
            <a:endParaRPr sz="1300" dirty="0"/>
          </a:p>
        </p:txBody>
      </p:sp>
      <p:grpSp>
        <p:nvGrpSpPr>
          <p:cNvPr id="19" name="Group 18">
            <a:extLst>
              <a:ext uri="{FF2B5EF4-FFF2-40B4-BE49-F238E27FC236}">
                <a16:creationId xmlns:a16="http://schemas.microsoft.com/office/drawing/2014/main" id="{B9E63648-2268-144E-CCB6-43BA3FE2E7B7}"/>
              </a:ext>
            </a:extLst>
          </p:cNvPr>
          <p:cNvGrpSpPr/>
          <p:nvPr/>
        </p:nvGrpSpPr>
        <p:grpSpPr>
          <a:xfrm>
            <a:off x="4937760" y="1363676"/>
            <a:ext cx="4342402" cy="5754642"/>
            <a:chOff x="4500438" y="1347773"/>
            <a:chExt cx="4342402" cy="5754642"/>
          </a:xfrm>
        </p:grpSpPr>
        <p:pic>
          <p:nvPicPr>
            <p:cNvPr id="6" name="Content Placeholder 11" descr="A white paper with a black border&#10;&#10;AI-generated content may be incorrect.">
              <a:extLst>
                <a:ext uri="{FF2B5EF4-FFF2-40B4-BE49-F238E27FC236}">
                  <a16:creationId xmlns:a16="http://schemas.microsoft.com/office/drawing/2014/main" id="{600EE0B3-FB61-6C8D-09A4-388F8B751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438" y="1347773"/>
              <a:ext cx="4342402" cy="5754642"/>
            </a:xfrm>
            <a:prstGeom prst="rect">
              <a:avLst/>
            </a:prstGeom>
          </p:spPr>
        </p:pic>
        <p:pic>
          <p:nvPicPr>
            <p:cNvPr id="9" name="Picture 8">
              <a:extLst>
                <a:ext uri="{FF2B5EF4-FFF2-40B4-BE49-F238E27FC236}">
                  <a16:creationId xmlns:a16="http://schemas.microsoft.com/office/drawing/2014/main" id="{0DFD5C4F-92A7-83ED-7B60-93200C6A38AB}"/>
                </a:ext>
              </a:extLst>
            </p:cNvPr>
            <p:cNvPicPr>
              <a:picLocks noChangeAspect="1"/>
            </p:cNvPicPr>
            <p:nvPr/>
          </p:nvPicPr>
          <p:blipFill>
            <a:blip r:embed="rId3"/>
            <a:srcRect l="12362" t="39123" r="12916"/>
            <a:stretch>
              <a:fillRect/>
            </a:stretch>
          </p:blipFill>
          <p:spPr>
            <a:xfrm>
              <a:off x="4985468" y="2237480"/>
              <a:ext cx="3347500" cy="498675"/>
            </a:xfrm>
            <a:prstGeom prst="rect">
              <a:avLst/>
            </a:prstGeom>
          </p:spPr>
        </p:pic>
        <p:grpSp>
          <p:nvGrpSpPr>
            <p:cNvPr id="16" name="Group 15">
              <a:extLst>
                <a:ext uri="{FF2B5EF4-FFF2-40B4-BE49-F238E27FC236}">
                  <a16:creationId xmlns:a16="http://schemas.microsoft.com/office/drawing/2014/main" id="{232E62DE-D6B8-BED6-5199-203B81A5409C}"/>
                </a:ext>
              </a:extLst>
            </p:cNvPr>
            <p:cNvGrpSpPr/>
            <p:nvPr/>
          </p:nvGrpSpPr>
          <p:grpSpPr>
            <a:xfrm>
              <a:off x="5130386" y="2842772"/>
              <a:ext cx="3160688" cy="3125633"/>
              <a:chOff x="4422918" y="2912229"/>
              <a:chExt cx="2915027" cy="3024843"/>
            </a:xfrm>
          </p:grpSpPr>
          <p:pic>
            <p:nvPicPr>
              <p:cNvPr id="11" name="Picture 10">
                <a:extLst>
                  <a:ext uri="{FF2B5EF4-FFF2-40B4-BE49-F238E27FC236}">
                    <a16:creationId xmlns:a16="http://schemas.microsoft.com/office/drawing/2014/main" id="{0D1CA664-9CDD-BDE1-4D67-DB6F1655CBAE}"/>
                  </a:ext>
                </a:extLst>
              </p:cNvPr>
              <p:cNvPicPr>
                <a:picLocks noChangeAspect="1"/>
              </p:cNvPicPr>
              <p:nvPr/>
            </p:nvPicPr>
            <p:blipFill>
              <a:blip r:embed="rId4"/>
              <a:stretch>
                <a:fillRect/>
              </a:stretch>
            </p:blipFill>
            <p:spPr>
              <a:xfrm>
                <a:off x="4422918" y="2912229"/>
                <a:ext cx="2878635" cy="1159920"/>
              </a:xfrm>
              <a:prstGeom prst="rect">
                <a:avLst/>
              </a:prstGeom>
            </p:spPr>
          </p:pic>
          <p:pic>
            <p:nvPicPr>
              <p:cNvPr id="15" name="Picture 14">
                <a:extLst>
                  <a:ext uri="{FF2B5EF4-FFF2-40B4-BE49-F238E27FC236}">
                    <a16:creationId xmlns:a16="http://schemas.microsoft.com/office/drawing/2014/main" id="{28659477-806B-000F-547D-03B42A59F1A3}"/>
                  </a:ext>
                </a:extLst>
              </p:cNvPr>
              <p:cNvPicPr>
                <a:picLocks noChangeAspect="1"/>
              </p:cNvPicPr>
              <p:nvPr/>
            </p:nvPicPr>
            <p:blipFill>
              <a:blip r:embed="rId5"/>
              <a:stretch>
                <a:fillRect/>
              </a:stretch>
            </p:blipFill>
            <p:spPr>
              <a:xfrm>
                <a:off x="4459310" y="5454477"/>
                <a:ext cx="2878635" cy="482595"/>
              </a:xfrm>
              <a:prstGeom prst="rect">
                <a:avLst/>
              </a:prstGeom>
            </p:spPr>
          </p:pic>
          <p:pic>
            <p:nvPicPr>
              <p:cNvPr id="13" name="Picture 12">
                <a:extLst>
                  <a:ext uri="{FF2B5EF4-FFF2-40B4-BE49-F238E27FC236}">
                    <a16:creationId xmlns:a16="http://schemas.microsoft.com/office/drawing/2014/main" id="{DD60A776-F45F-137D-9BF1-D719B2CE3F62}"/>
                  </a:ext>
                </a:extLst>
              </p:cNvPr>
              <p:cNvPicPr>
                <a:picLocks noChangeAspect="1"/>
              </p:cNvPicPr>
              <p:nvPr/>
            </p:nvPicPr>
            <p:blipFill>
              <a:blip r:embed="rId6"/>
              <a:srcRect b="6221"/>
              <a:stretch>
                <a:fillRect/>
              </a:stretch>
            </p:blipFill>
            <p:spPr>
              <a:xfrm>
                <a:off x="4422918" y="4122285"/>
                <a:ext cx="2878635" cy="1427805"/>
              </a:xfrm>
              <a:prstGeom prst="rect">
                <a:avLst/>
              </a:prstGeom>
            </p:spPr>
          </p:pic>
        </p:grpSp>
        <p:pic>
          <p:nvPicPr>
            <p:cNvPr id="17" name="Picture 16">
              <a:extLst>
                <a:ext uri="{FF2B5EF4-FFF2-40B4-BE49-F238E27FC236}">
                  <a16:creationId xmlns:a16="http://schemas.microsoft.com/office/drawing/2014/main" id="{3C8F4225-F262-1253-DF02-F1DBB4167D11}"/>
                </a:ext>
              </a:extLst>
            </p:cNvPr>
            <p:cNvPicPr>
              <a:picLocks noChangeAspect="1"/>
            </p:cNvPicPr>
            <p:nvPr/>
          </p:nvPicPr>
          <p:blipFill>
            <a:blip r:embed="rId3"/>
            <a:srcRect r="49875" b="71954"/>
            <a:stretch>
              <a:fillRect/>
            </a:stretch>
          </p:blipFill>
          <p:spPr>
            <a:xfrm>
              <a:off x="5500711" y="1785797"/>
              <a:ext cx="2245577" cy="229736"/>
            </a:xfrm>
            <a:prstGeom prst="rect">
              <a:avLst/>
            </a:prstGeom>
          </p:spPr>
        </p:pic>
        <p:pic>
          <p:nvPicPr>
            <p:cNvPr id="18" name="Picture 17">
              <a:extLst>
                <a:ext uri="{FF2B5EF4-FFF2-40B4-BE49-F238E27FC236}">
                  <a16:creationId xmlns:a16="http://schemas.microsoft.com/office/drawing/2014/main" id="{8744ED49-FE5C-B9D7-1833-2050C5FA2BEA}"/>
                </a:ext>
              </a:extLst>
            </p:cNvPr>
            <p:cNvPicPr>
              <a:picLocks noChangeAspect="1"/>
            </p:cNvPicPr>
            <p:nvPr/>
          </p:nvPicPr>
          <p:blipFill>
            <a:blip r:embed="rId3"/>
            <a:srcRect l="49875" b="71954"/>
            <a:stretch>
              <a:fillRect/>
            </a:stretch>
          </p:blipFill>
          <p:spPr>
            <a:xfrm>
              <a:off x="5500711" y="1955937"/>
              <a:ext cx="2245576" cy="229736"/>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Influence Operations and </a:t>
            </a:r>
            <a:br>
              <a:rPr lang="en-US" dirty="0"/>
            </a:br>
            <a:r>
              <a:rPr dirty="0"/>
              <a:t>Nation-State Actors</a:t>
            </a:r>
          </a:p>
        </p:txBody>
      </p:sp>
      <p:sp>
        <p:nvSpPr>
          <p:cNvPr id="3" name="Content Placeholder 2"/>
          <p:cNvSpPr>
            <a:spLocks noGrp="1"/>
          </p:cNvSpPr>
          <p:nvPr>
            <p:ph idx="1"/>
          </p:nvPr>
        </p:nvSpPr>
        <p:spPr>
          <a:xfrm>
            <a:off x="380999" y="1719070"/>
            <a:ext cx="4191001" cy="4904963"/>
          </a:xfrm>
        </p:spPr>
        <p:txBody>
          <a:bodyPr/>
          <a:lstStyle/>
          <a:p>
            <a:endParaRPr dirty="0"/>
          </a:p>
          <a:p>
            <a:pPr algn="l">
              <a:spcAft>
                <a:spcPts val="1000"/>
              </a:spcAft>
              <a:defRPr sz="1800"/>
            </a:pPr>
            <a:r>
              <a:rPr dirty="0"/>
              <a:t>Nation-states use disinformation as hybrid warfare.</a:t>
            </a:r>
          </a:p>
          <a:p>
            <a:pPr algn="l">
              <a:spcAft>
                <a:spcPts val="1000"/>
              </a:spcAft>
              <a:defRPr sz="1800"/>
            </a:pPr>
            <a:r>
              <a:rPr dirty="0"/>
              <a:t>Focus: OSINT, forensic analysis, counter-troll measures.</a:t>
            </a:r>
          </a:p>
          <a:p>
            <a:pPr algn="l">
              <a:spcAft>
                <a:spcPts val="1000"/>
              </a:spcAft>
              <a:defRPr sz="1800"/>
            </a:pPr>
            <a:r>
              <a:rPr dirty="0"/>
              <a:t>Examples: Russian 2016 election interference, Ukraine campaigns.</a:t>
            </a:r>
          </a:p>
          <a:p>
            <a:pPr algn="l">
              <a:spcAft>
                <a:spcPts val="1000"/>
              </a:spcAft>
              <a:defRPr sz="1800"/>
            </a:pPr>
            <a:r>
              <a:rPr dirty="0"/>
              <a:t>References: U.S. Senate Reports; EU vs. </a:t>
            </a:r>
            <a:r>
              <a:rPr dirty="0" err="1"/>
              <a:t>Disinfo</a:t>
            </a:r>
            <a:r>
              <a:rPr dirty="0"/>
              <a:t>.</a:t>
            </a:r>
          </a:p>
        </p:txBody>
      </p:sp>
      <p:pic>
        <p:nvPicPr>
          <p:cNvPr id="10" name="Content Placeholder 11" descr="A white paper with a black border&#10;&#10;AI-generated content may be incorrect.">
            <a:extLst>
              <a:ext uri="{FF2B5EF4-FFF2-40B4-BE49-F238E27FC236}">
                <a16:creationId xmlns:a16="http://schemas.microsoft.com/office/drawing/2014/main" id="{93CA41F3-32A2-D663-0BA0-2CEEC9CF6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695" y="1347773"/>
            <a:ext cx="5029902" cy="5754642"/>
          </a:xfrm>
          <a:prstGeom prst="rect">
            <a:avLst/>
          </a:prstGeom>
        </p:spPr>
      </p:pic>
      <p:pic>
        <p:nvPicPr>
          <p:cNvPr id="11" name="Picture 10">
            <a:extLst>
              <a:ext uri="{FF2B5EF4-FFF2-40B4-BE49-F238E27FC236}">
                <a16:creationId xmlns:a16="http://schemas.microsoft.com/office/drawing/2014/main" id="{AAB53EBD-D777-8959-5BEB-221DF053BB81}"/>
              </a:ext>
            </a:extLst>
          </p:cNvPr>
          <p:cNvPicPr>
            <a:picLocks noChangeAspect="1"/>
          </p:cNvPicPr>
          <p:nvPr/>
        </p:nvPicPr>
        <p:blipFill>
          <a:blip r:embed="rId3"/>
          <a:srcRect l="3523" r="5923"/>
          <a:stretch>
            <a:fillRect/>
          </a:stretch>
        </p:blipFill>
        <p:spPr>
          <a:xfrm>
            <a:off x="4757471" y="2189382"/>
            <a:ext cx="4019476" cy="36401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712D2-D312-BEB2-DACE-1438B1341003}"/>
              </a:ext>
            </a:extLst>
          </p:cNvPr>
          <p:cNvSpPr/>
          <p:nvPr/>
        </p:nvSpPr>
        <p:spPr>
          <a:xfrm>
            <a:off x="0" y="1605887"/>
            <a:ext cx="9144000" cy="5076967"/>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D7EA6F0-1C68-2B65-2379-50C664A57805}"/>
              </a:ext>
            </a:extLst>
          </p:cNvPr>
          <p:cNvSpPr>
            <a:spLocks noGrp="1"/>
          </p:cNvSpPr>
          <p:nvPr>
            <p:ph sz="half" idx="1"/>
          </p:nvPr>
        </p:nvSpPr>
        <p:spPr>
          <a:xfrm>
            <a:off x="109358" y="1690749"/>
            <a:ext cx="4053209" cy="4912233"/>
          </a:xfrm>
        </p:spPr>
        <p:txBody>
          <a:bodyPr>
            <a:normAutofit/>
          </a:bodyPr>
          <a:lstStyle/>
          <a:p>
            <a:pPr marL="388620" indent="-342900">
              <a:spcAft>
                <a:spcPts val="600"/>
              </a:spcAft>
              <a:buClr>
                <a:schemeClr val="accent1"/>
              </a:buClr>
              <a:buFont typeface="+mj-lt"/>
              <a:buAutoNum type="arabicPeriod" startAt="2"/>
            </a:pPr>
            <a:r>
              <a:rPr lang="en-US" sz="1400" b="1" dirty="0"/>
              <a:t>What is Disinformation Security?</a:t>
            </a:r>
            <a:br>
              <a:rPr lang="en-US" sz="1400" dirty="0"/>
            </a:br>
            <a:r>
              <a:rPr lang="en-US" sz="1100" dirty="0">
                <a:latin typeface="Aptos Light" panose="020B0004020202020204" pitchFamily="34" charset="0"/>
                <a:hlinkClick r:id="rId2"/>
              </a:rPr>
              <a:t>https://www.foreignaffairs.com/articles/world/2018-12-11/deepfakes-and-new-disinformation-war</a:t>
            </a:r>
            <a:r>
              <a:rPr lang="en-US" sz="1100" dirty="0">
                <a:latin typeface="Aptos Light" panose="020B0004020202020204" pitchFamily="34" charset="0"/>
              </a:rPr>
              <a:t> </a:t>
            </a:r>
          </a:p>
          <a:p>
            <a:pPr marL="388620" indent="-342900">
              <a:spcAft>
                <a:spcPts val="600"/>
              </a:spcAft>
              <a:buClr>
                <a:schemeClr val="accent1"/>
              </a:buClr>
              <a:buFont typeface="+mj-lt"/>
              <a:buAutoNum type="arabicPeriod" startAt="2"/>
            </a:pPr>
            <a:r>
              <a:rPr lang="en-US" sz="1400" b="1" dirty="0"/>
              <a:t>Types of Content</a:t>
            </a:r>
            <a:br>
              <a:rPr lang="en-US" sz="1400" dirty="0"/>
            </a:br>
            <a:r>
              <a:rPr lang="en-US" sz="1100" dirty="0">
                <a:solidFill>
                  <a:srgbClr val="441957"/>
                </a:solidFill>
                <a:latin typeface="Aptos Light" panose="020F0502020204030204" pitchFamily="34" charset="0"/>
              </a:rPr>
              <a:t>Waldrop, M. (2017) News Feature: The genuine problem of fake news. Proceedings of the National Academy of Sciences, 114 (48), 12631-12634.</a:t>
            </a:r>
          </a:p>
          <a:p>
            <a:pPr marL="388620" indent="-342900">
              <a:spcAft>
                <a:spcPts val="600"/>
              </a:spcAft>
              <a:buClr>
                <a:schemeClr val="accent1"/>
              </a:buClr>
              <a:buFont typeface="+mj-lt"/>
              <a:buAutoNum type="arabicPeriod" startAt="5"/>
            </a:pPr>
            <a:r>
              <a:rPr lang="en-US" sz="1400" b="1" dirty="0"/>
              <a:t>Deepfake Detection </a:t>
            </a:r>
            <a:r>
              <a:rPr lang="en-US" sz="1100" dirty="0">
                <a:latin typeface="Aptos Light" panose="020B0004020202020204" pitchFamily="34" charset="0"/>
                <a:hlinkClick r:id="rId3">
                  <a:extLst>
                    <a:ext uri="{A12FA001-AC4F-418D-AE19-62706E023703}">
                      <ahyp:hlinkClr xmlns:ahyp="http://schemas.microsoft.com/office/drawing/2018/hyperlinkcolor" val="tx"/>
                    </a:ext>
                  </a:extLst>
                </a:hlinkClick>
              </a:rPr>
              <a:t>https://libkey.io/libraries/600/articles/667254181/content-location?utm_source=api_132&amp;allow_speedbump=trueLLMs and Disinformation   </a:t>
            </a:r>
            <a:endParaRPr lang="en-US" sz="1100" dirty="0">
              <a:latin typeface="Aptos Light" panose="020B0004020202020204" pitchFamily="34" charset="0"/>
            </a:endParaRPr>
          </a:p>
          <a:p>
            <a:pPr marL="388620" indent="-342900">
              <a:spcAft>
                <a:spcPts val="600"/>
              </a:spcAft>
              <a:buClr>
                <a:schemeClr val="accent1"/>
              </a:buClr>
              <a:buFont typeface="+mj-lt"/>
              <a:buAutoNum type="arabicPeriod" startAt="5"/>
            </a:pPr>
            <a:r>
              <a:rPr lang="en-US" sz="1400" b="1" dirty="0"/>
              <a:t>Watermarks for Content Authentication</a:t>
            </a:r>
            <a:br>
              <a:rPr lang="en-US" sz="1400" b="1" dirty="0"/>
            </a:br>
            <a:r>
              <a:rPr lang="en-US" sz="1100" dirty="0">
                <a:latin typeface="Aptos Light" panose="020B0004020202020204" pitchFamily="34" charset="0"/>
                <a:hlinkClick r:id="rId4">
                  <a:extLst>
                    <a:ext uri="{A12FA001-AC4F-418D-AE19-62706E023703}">
                      <ahyp:hlinkClr xmlns:ahyp="http://schemas.microsoft.com/office/drawing/2018/hyperlinkcolor" val="tx"/>
                    </a:ext>
                  </a:extLst>
                </a:hlinkClick>
              </a:rPr>
              <a:t>https://helpx.adobe.com/creative-cloud/help/cai/use-content-credentials.html</a:t>
            </a:r>
            <a:r>
              <a:rPr lang="en-US" sz="1100" dirty="0">
                <a:latin typeface="Aptos Light" panose="020B0004020202020204" pitchFamily="34" charset="0"/>
              </a:rPr>
              <a:t> </a:t>
            </a:r>
          </a:p>
          <a:p>
            <a:pPr marL="388620" indent="-342900">
              <a:spcAft>
                <a:spcPts val="600"/>
              </a:spcAft>
              <a:buClr>
                <a:schemeClr val="accent1"/>
              </a:buClr>
              <a:buFont typeface="+mj-lt"/>
              <a:buAutoNum type="arabicPeriod" startAt="5"/>
            </a:pPr>
            <a:r>
              <a:rPr lang="en-US" sz="1400" b="1" dirty="0"/>
              <a:t>Blockchain Provenance</a:t>
            </a:r>
            <a:br>
              <a:rPr lang="en-US" sz="1400" b="1"/>
            </a:br>
            <a:r>
              <a:rPr lang="en-US" sz="1100">
                <a:solidFill>
                  <a:schemeClr val="accent3">
                    <a:lumMod val="50000"/>
                  </a:schemeClr>
                </a:solidFill>
                <a:latin typeface="Aptos Light" panose="020B0004020202020204" pitchFamily="34" charset="0"/>
                <a:hlinkClick r:id="rId5">
                  <a:extLst>
                    <a:ext uri="{A12FA001-AC4F-418D-AE19-62706E023703}">
                      <ahyp:hlinkClr xmlns:ahyp="http://schemas.microsoft.com/office/drawing/2018/hyperlinkcolor" val="tx"/>
                    </a:ext>
                  </a:extLst>
                </a:hlinkClick>
              </a:rPr>
              <a:t>https://tepperspectives.cmu.edu/all-articles/battling-deepfakes-is-blockchain-the-answer/</a:t>
            </a:r>
            <a:r>
              <a:rPr lang="en-US" sz="1100">
                <a:solidFill>
                  <a:schemeClr val="accent3">
                    <a:lumMod val="50000"/>
                  </a:schemeClr>
                </a:solidFill>
                <a:latin typeface="Aptos Light" panose="020B0004020202020204" pitchFamily="34" charset="0"/>
              </a:rPr>
              <a:t> </a:t>
            </a:r>
            <a:endParaRPr lang="en-US" sz="1100" dirty="0">
              <a:solidFill>
                <a:schemeClr val="accent3">
                  <a:lumMod val="50000"/>
                </a:schemeClr>
              </a:solidFill>
              <a:latin typeface="Aptos Light" panose="020B0004020202020204" pitchFamily="34" charset="0"/>
            </a:endParaRPr>
          </a:p>
          <a:p>
            <a:pPr marL="388620" indent="-342900">
              <a:spcAft>
                <a:spcPts val="600"/>
              </a:spcAft>
              <a:buClr>
                <a:schemeClr val="accent1"/>
              </a:buClr>
              <a:buFont typeface="+mj-lt"/>
              <a:buAutoNum type="arabicPeriod" startAt="5"/>
            </a:pPr>
            <a:r>
              <a:rPr lang="en-US" sz="1400" b="1"/>
              <a:t>Botnets and Automated Influence Campaigns</a:t>
            </a:r>
            <a:br>
              <a:rPr lang="en-US" sz="1400" b="1"/>
            </a:br>
            <a:r>
              <a:rPr lang="en-US" sz="1100">
                <a:latin typeface="Aptos Light" panose="020B0004020202020204" pitchFamily="34" charset="0"/>
                <a:hlinkClick r:id="rId6">
                  <a:extLst>
                    <a:ext uri="{A12FA001-AC4F-418D-AE19-62706E023703}">
                      <ahyp:hlinkClr xmlns:ahyp="http://schemas.microsoft.com/office/drawing/2018/hyperlinkcolor" val="tx"/>
                    </a:ext>
                  </a:extLst>
                </a:hlinkClick>
              </a:rPr>
              <a:t>https://knightfoundation.org/reports/disinformation-fake-news-and-influence-campaigns-on-twitter/</a:t>
            </a:r>
            <a:r>
              <a:rPr lang="en-US" sz="1100">
                <a:latin typeface="Aptos Light" panose="020B0004020202020204" pitchFamily="34" charset="0"/>
              </a:rPr>
              <a:t>  </a:t>
            </a:r>
            <a:endParaRPr lang="en-US" sz="1100">
              <a:solidFill>
                <a:schemeClr val="accent3">
                  <a:lumMod val="50000"/>
                </a:schemeClr>
              </a:solidFill>
              <a:latin typeface="Aptos Light" panose="020B0004020202020204" pitchFamily="34" charset="0"/>
            </a:endParaRPr>
          </a:p>
          <a:p>
            <a:pPr marL="388620" indent="-342900">
              <a:spcAft>
                <a:spcPts val="600"/>
              </a:spcAft>
              <a:buFont typeface="+mj-lt"/>
              <a:buAutoNum type="arabicPeriod" startAt="5"/>
            </a:pPr>
            <a:r>
              <a:rPr lang="en-US" sz="1400" b="1"/>
              <a:t>Botnets and Automated Influence Campaigns</a:t>
            </a:r>
            <a:br>
              <a:rPr lang="en-US" sz="1400" b="1"/>
            </a:br>
            <a:r>
              <a:rPr lang="en-US" sz="1100">
                <a:latin typeface="Aptos Light" panose="020B0004020202020204" pitchFamily="34" charset="0"/>
                <a:hlinkClick r:id="rId7">
                  <a:extLst>
                    <a:ext uri="{A12FA001-AC4F-418D-AE19-62706E023703}">
                      <ahyp:hlinkClr xmlns:ahyp="http://schemas.microsoft.com/office/drawing/2018/hyperlinkcolor" val="tx"/>
                    </a:ext>
                  </a:extLst>
                </a:hlinkClick>
              </a:rPr>
              <a:t>https://www.socialmediatoday.com/news/Meta-ai-bot-plan-boost-engagement-facebook-instagram/736242/</a:t>
            </a:r>
            <a:endParaRPr lang="en-US" sz="1400">
              <a:solidFill>
                <a:schemeClr val="accent3">
                  <a:lumMod val="50000"/>
                </a:schemeClr>
              </a:solidFill>
              <a:latin typeface="Aptos Light" panose="020B0004020202020204" pitchFamily="34" charset="0"/>
            </a:endParaRPr>
          </a:p>
          <a:p>
            <a:pPr marL="388620" indent="-342900">
              <a:spcAft>
                <a:spcPts val="600"/>
              </a:spcAft>
              <a:buFont typeface="+mj-lt"/>
              <a:buAutoNum type="arabicPeriod" startAt="5"/>
            </a:pPr>
            <a:endParaRPr lang="en-US" sz="1400" dirty="0"/>
          </a:p>
        </p:txBody>
      </p:sp>
      <p:sp>
        <p:nvSpPr>
          <p:cNvPr id="5" name="Content Placeholder 4">
            <a:extLst>
              <a:ext uri="{FF2B5EF4-FFF2-40B4-BE49-F238E27FC236}">
                <a16:creationId xmlns:a16="http://schemas.microsoft.com/office/drawing/2014/main" id="{990F2A3D-4D35-3D88-C8E5-C80D71AD1342}"/>
              </a:ext>
            </a:extLst>
          </p:cNvPr>
          <p:cNvSpPr>
            <a:spLocks noGrp="1"/>
          </p:cNvSpPr>
          <p:nvPr>
            <p:ph sz="half" idx="2"/>
          </p:nvPr>
        </p:nvSpPr>
        <p:spPr>
          <a:xfrm>
            <a:off x="4262651" y="1690749"/>
            <a:ext cx="4822209" cy="4912233"/>
          </a:xfrm>
          <a:ln>
            <a:noFill/>
          </a:ln>
        </p:spPr>
        <p:txBody>
          <a:bodyPr>
            <a:normAutofit/>
          </a:bodyPr>
          <a:lstStyle/>
          <a:p>
            <a:pPr marL="388620" indent="-342900">
              <a:spcAft>
                <a:spcPts val="600"/>
              </a:spcAft>
              <a:buFont typeface="+mj-lt"/>
              <a:buAutoNum type="arabicPeriod" startAt="10"/>
            </a:pPr>
            <a:r>
              <a:rPr lang="en-US" sz="1400" b="1" dirty="0"/>
              <a:t>LLMs and Disinformation</a:t>
            </a:r>
            <a:br>
              <a:rPr lang="en-US" sz="1400" b="1" dirty="0"/>
            </a:br>
            <a:r>
              <a:rPr lang="en-US" sz="1100" dirty="0">
                <a:latin typeface="Aptos Light" panose="020B0004020202020204" pitchFamily="34" charset="0"/>
                <a:hlinkClick r:id="rId8">
                  <a:extLst>
                    <a:ext uri="{A12FA001-AC4F-418D-AE19-62706E023703}">
                      <ahyp:hlinkClr xmlns:ahyp="http://schemas.microsoft.com/office/drawing/2018/hyperlinkcolor" val="tx"/>
                    </a:ext>
                  </a:extLst>
                </a:hlinkClick>
              </a:rPr>
              <a:t>https://www.frontiersin.org/journals/artificial-intelligence/articles/10.3389/frai.2025.1569115</a:t>
            </a:r>
            <a:r>
              <a:rPr lang="en-US" sz="1100">
                <a:latin typeface="Aptos Light" panose="020B0004020202020204" pitchFamily="34" charset="0"/>
                <a:hlinkClick r:id="rId8">
                  <a:extLst>
                    <a:ext uri="{A12FA001-AC4F-418D-AE19-62706E023703}">
                      <ahyp:hlinkClr xmlns:ahyp="http://schemas.microsoft.com/office/drawing/2018/hyperlinkcolor" val="tx"/>
                    </a:ext>
                  </a:extLst>
                </a:hlinkClick>
              </a:rPr>
              <a:t>/pdf</a:t>
            </a:r>
            <a:r>
              <a:rPr lang="en-US" sz="1100">
                <a:latin typeface="Aptos Light" panose="020B0004020202020204" pitchFamily="34" charset="0"/>
              </a:rPr>
              <a:t> </a:t>
            </a:r>
            <a:endParaRPr lang="en-US" sz="1100" dirty="0">
              <a:latin typeface="Aptos Light" panose="020B0004020202020204" pitchFamily="34" charset="0"/>
            </a:endParaRPr>
          </a:p>
          <a:p>
            <a:pPr marL="388620" indent="-342900">
              <a:spcAft>
                <a:spcPts val="600"/>
              </a:spcAft>
              <a:buFont typeface="+mj-lt"/>
              <a:buAutoNum type="arabicPeriod" startAt="10"/>
            </a:pPr>
            <a:r>
              <a:rPr lang="en-US" sz="1400" b="1" dirty="0"/>
              <a:t>LLMs and Disinformation</a:t>
            </a:r>
            <a:br>
              <a:rPr lang="en-US" sz="1400" b="1" dirty="0"/>
            </a:br>
            <a:r>
              <a:rPr lang="en-US" sz="1100" dirty="0">
                <a:latin typeface="Aptos Light" panose="020B0004020202020204" pitchFamily="34" charset="0"/>
                <a:hlinkClick r:id="rId9"/>
              </a:rPr>
              <a:t>https://www.technologyreview.com/2023/10/04/1080801/generative-ai-boosting-disinformation-and-propaganda-freedom-house/</a:t>
            </a:r>
            <a:endParaRPr lang="en-US" sz="1100" dirty="0">
              <a:latin typeface="Aptos Light" panose="020B0004020202020204" pitchFamily="34" charset="0"/>
            </a:endParaRPr>
          </a:p>
          <a:p>
            <a:pPr marL="388620" indent="-342900">
              <a:spcAft>
                <a:spcPts val="600"/>
              </a:spcAft>
              <a:buFont typeface="+mj-lt"/>
              <a:buAutoNum type="arabicPeriod" startAt="10"/>
            </a:pPr>
            <a:r>
              <a:rPr lang="en-US" sz="1400" b="1" dirty="0"/>
              <a:t>Cognitive Hacking and Psychological Exploits </a:t>
            </a:r>
            <a:r>
              <a:rPr lang="en-US" sz="1100">
                <a:latin typeface="Aptos Light" panose="020B0004020202020204" pitchFamily="34" charset="0"/>
                <a:hlinkClick r:id="rId10"/>
              </a:rPr>
              <a:t>https</a:t>
            </a:r>
            <a:r>
              <a:rPr lang="en-US" sz="1100" dirty="0">
                <a:latin typeface="Aptos Light" panose="020B0004020202020204" pitchFamily="34" charset="0"/>
                <a:hlinkClick r:id="rId10"/>
              </a:rPr>
              <a:t>://firstdraftnews.org/articles/</a:t>
            </a:r>
            <a:r>
              <a:rPr lang="en-US" sz="1100">
                <a:latin typeface="Aptos Light" panose="020B0004020202020204" pitchFamily="34" charset="0"/>
                <a:hlinkClick r:id="rId10"/>
              </a:rPr>
              <a:t>the-psychology-of-misinformation-why-were-vulnerable/</a:t>
            </a:r>
            <a:r>
              <a:rPr lang="en-US" sz="1100">
                <a:latin typeface="Aptos Light" panose="020B0004020202020204" pitchFamily="34" charset="0"/>
              </a:rPr>
              <a:t> </a:t>
            </a:r>
            <a:endParaRPr lang="en-US" sz="1400" b="1" dirty="0"/>
          </a:p>
          <a:p>
            <a:pPr marL="388620" indent="-342900">
              <a:spcAft>
                <a:spcPts val="600"/>
              </a:spcAft>
              <a:buFont typeface="+mj-lt"/>
              <a:buAutoNum type="arabicPeriod" startAt="10"/>
            </a:pPr>
            <a:r>
              <a:rPr lang="en-US" sz="1400" b="1" dirty="0"/>
              <a:t>Real-Time Disinformation Monitoring </a:t>
            </a:r>
            <a:r>
              <a:rPr lang="en-US" sz="1100">
                <a:latin typeface="Aptos Light" panose="020B0004020202020204" pitchFamily="34" charset="0"/>
                <a:hlinkClick r:id="rId11"/>
              </a:rPr>
              <a:t>https</a:t>
            </a:r>
            <a:r>
              <a:rPr lang="en-US" sz="1100" dirty="0">
                <a:latin typeface="Aptos Light" panose="020B0004020202020204" pitchFamily="34" charset="0"/>
                <a:hlinkClick r:id="rId11"/>
              </a:rPr>
              <a:t>://cyabra.com/blog/</a:t>
            </a:r>
            <a:r>
              <a:rPr lang="en-US" sz="1100">
                <a:latin typeface="Aptos Light" panose="020B0004020202020204" pitchFamily="34" charset="0"/>
                <a:hlinkClick r:id="rId11"/>
              </a:rPr>
              <a:t>role-of-ai-in-combating-social-media-threats/</a:t>
            </a:r>
            <a:r>
              <a:rPr lang="en-US" sz="1100">
                <a:latin typeface="Aptos Light" panose="020B0004020202020204" pitchFamily="34" charset="0"/>
              </a:rPr>
              <a:t> </a:t>
            </a:r>
            <a:endParaRPr lang="en-US" sz="1100" dirty="0">
              <a:latin typeface="Aptos Light" panose="020B0004020202020204" pitchFamily="34" charset="0"/>
            </a:endParaRPr>
          </a:p>
          <a:p>
            <a:pPr marL="388620" indent="-342900">
              <a:spcAft>
                <a:spcPts val="600"/>
              </a:spcAft>
              <a:buClr>
                <a:schemeClr val="accent1"/>
              </a:buClr>
              <a:buFont typeface="+mj-lt"/>
              <a:buAutoNum type="arabicPeriod" startAt="10"/>
            </a:pPr>
            <a:r>
              <a:rPr lang="en-US" sz="1400" b="1" dirty="0"/>
              <a:t>Social Media Manipulation / Algorithmic Amplification</a:t>
            </a:r>
            <a:br>
              <a:rPr lang="en-US" sz="1400" b="1" dirty="0"/>
            </a:br>
            <a:r>
              <a:rPr lang="en-US" sz="1100" dirty="0">
                <a:latin typeface="Aptos Light" panose="020B0004020202020204" pitchFamily="34" charset="0"/>
                <a:hlinkClick r:id="rId12"/>
              </a:rPr>
              <a:t>https://knightcolumbia.org/content</a:t>
            </a:r>
            <a:r>
              <a:rPr lang="en-US" sz="1100">
                <a:latin typeface="Aptos Light" panose="020B0004020202020204" pitchFamily="34" charset="0"/>
                <a:hlinkClick r:id="rId12"/>
              </a:rPr>
              <a:t>/engagement-user-satisfaction-and-the-amplification-of-divisive-content-on-social-media</a:t>
            </a:r>
            <a:r>
              <a:rPr lang="en-US" sz="1100">
                <a:latin typeface="Aptos Light" panose="020B0004020202020204" pitchFamily="34" charset="0"/>
              </a:rPr>
              <a:t> </a:t>
            </a:r>
            <a:endParaRPr lang="en-US" sz="1100" dirty="0">
              <a:latin typeface="Aptos Light" panose="020B0004020202020204" pitchFamily="34" charset="0"/>
            </a:endParaRPr>
          </a:p>
          <a:p>
            <a:pPr marL="388620" indent="-342900">
              <a:spcAft>
                <a:spcPts val="600"/>
              </a:spcAft>
              <a:buFont typeface="+mj-lt"/>
              <a:buAutoNum type="arabicPeriod" startAt="10"/>
            </a:pPr>
            <a:r>
              <a:rPr lang="en-US" sz="1400" b="1" dirty="0"/>
              <a:t>Adversarial Attacks on Fact-Checking Systems</a:t>
            </a:r>
            <a:br>
              <a:rPr lang="en-US" sz="1400" b="1" dirty="0"/>
            </a:br>
            <a:r>
              <a:rPr lang="en-US" sz="1100" dirty="0">
                <a:latin typeface="Aptos Light" panose="020B0004020202020204" pitchFamily="34" charset="0"/>
                <a:hlinkClick r:id="rId13"/>
              </a:rPr>
              <a:t>https://arxiv.org/pdf</a:t>
            </a:r>
            <a:r>
              <a:rPr lang="en-US" sz="1100">
                <a:latin typeface="Aptos Light" panose="020B0004020202020204" pitchFamily="34" charset="0"/>
                <a:hlinkClick r:id="rId13"/>
              </a:rPr>
              <a:t>/2202.09381</a:t>
            </a:r>
            <a:r>
              <a:rPr lang="en-US" sz="1100">
                <a:latin typeface="Aptos Light" panose="020B0004020202020204" pitchFamily="34" charset="0"/>
              </a:rPr>
              <a:t> </a:t>
            </a:r>
            <a:endParaRPr lang="en-US" sz="1100" dirty="0">
              <a:latin typeface="Aptos Light" panose="020B0004020202020204" pitchFamily="34" charset="0"/>
            </a:endParaRPr>
          </a:p>
          <a:p>
            <a:pPr marL="388620" indent="-342900">
              <a:spcAft>
                <a:spcPts val="600"/>
              </a:spcAft>
              <a:buClr>
                <a:schemeClr val="accent1"/>
              </a:buClr>
              <a:buFont typeface="+mj-lt"/>
              <a:buAutoNum type="arabicPeriod" startAt="10"/>
            </a:pPr>
            <a:r>
              <a:rPr lang="en-US" sz="1400" b="1" dirty="0"/>
              <a:t>Influence Operations and Nation-State Actors</a:t>
            </a:r>
            <a:br>
              <a:rPr lang="en-US" sz="1400" dirty="0"/>
            </a:br>
            <a:r>
              <a:rPr lang="en-US" sz="1100" dirty="0">
                <a:latin typeface="Aptos Light" panose="020B0004020202020204" pitchFamily="34" charset="0"/>
                <a:hlinkClick r:id="rId14">
                  <a:extLst>
                    <a:ext uri="{A12FA001-AC4F-418D-AE19-62706E023703}">
                      <ahyp:hlinkClr xmlns:ahyp="http://schemas.microsoft.com/office/drawing/2018/hyperlinkcolor" val="tx"/>
                    </a:ext>
                  </a:extLst>
                </a:hlinkClick>
              </a:rPr>
              <a:t>http://ezproxy.rowan.edu/login?&amp;url=https://www.proquest.com/docview/2161593888?pq-origsite=primo&amp;accountid=13605&amp;searchKeywords=Deepfakes%20and%20the%20New%20Disinformation%20War%20The%20Coming%20Age%20of%20Post-Truth%20Geopolitics</a:t>
            </a:r>
            <a:r>
              <a:rPr lang="en-US" sz="1100" dirty="0">
                <a:latin typeface="Aptos Light" panose="020B0004020202020204" pitchFamily="34" charset="0"/>
              </a:rPr>
              <a:t> </a:t>
            </a:r>
          </a:p>
          <a:p>
            <a:pPr marL="388620" indent="-342900">
              <a:spcAft>
                <a:spcPts val="600"/>
              </a:spcAft>
              <a:buFont typeface="+mj-lt"/>
              <a:buAutoNum type="arabicPeriod" startAt="10"/>
            </a:pPr>
            <a:endParaRPr lang="en-US" sz="1100" dirty="0">
              <a:latin typeface="Aptos Light" panose="020B0004020202020204" pitchFamily="34" charset="0"/>
            </a:endParaRPr>
          </a:p>
          <a:p>
            <a:endParaRPr lang="en-US" sz="1400" dirty="0"/>
          </a:p>
        </p:txBody>
      </p:sp>
      <p:sp>
        <p:nvSpPr>
          <p:cNvPr id="3" name="Title 2">
            <a:extLst>
              <a:ext uri="{FF2B5EF4-FFF2-40B4-BE49-F238E27FC236}">
                <a16:creationId xmlns:a16="http://schemas.microsoft.com/office/drawing/2014/main" id="{20E89297-A2FD-F71A-A68A-9B1E6C6A77D7}"/>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6799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5B1009D-1182-504D-78A9-0BFA8F1AAE89}"/>
              </a:ext>
            </a:extLst>
          </p:cNvPr>
          <p:cNvSpPr>
            <a:spLocks noGrp="1"/>
          </p:cNvSpPr>
          <p:nvPr>
            <p:ph sz="half" idx="1"/>
          </p:nvPr>
        </p:nvSpPr>
        <p:spPr/>
        <p:txBody>
          <a:bodyPr/>
          <a:lstStyle/>
          <a:p>
            <a:r>
              <a:rPr lang="en-US" b="1" dirty="0"/>
              <a:t>Disinformation security</a:t>
            </a:r>
            <a:r>
              <a:rPr lang="en-US" dirty="0"/>
              <a:t> is the field that focuses on defending against and mitigating the harmful effects of disinformation and misinformation.</a:t>
            </a:r>
            <a:br>
              <a:rPr lang="en-US" dirty="0"/>
            </a:br>
            <a:endParaRPr lang="en-US" dirty="0"/>
          </a:p>
          <a:p>
            <a:r>
              <a:rPr lang="en-US" dirty="0"/>
              <a:t>This area of cybersecurity addresses the manipulation, spread, and amplification of false or misleading information, particularly in digital spaces like social media, news platforms, and online communities. </a:t>
            </a:r>
          </a:p>
          <a:p>
            <a:endParaRPr lang="en-US" dirty="0"/>
          </a:p>
          <a:p>
            <a:r>
              <a:rPr lang="en-US" dirty="0"/>
              <a:t>Disinformation security combines elements of traditional cybersecurity (e.g., technical defenses) with social science and policy to safeguard the integrity of information.</a:t>
            </a:r>
          </a:p>
          <a:p>
            <a:endParaRPr lang="en-US" dirty="0"/>
          </a:p>
        </p:txBody>
      </p:sp>
      <p:sp>
        <p:nvSpPr>
          <p:cNvPr id="3" name="Title 2">
            <a:extLst>
              <a:ext uri="{FF2B5EF4-FFF2-40B4-BE49-F238E27FC236}">
                <a16:creationId xmlns:a16="http://schemas.microsoft.com/office/drawing/2014/main" id="{929B56C6-2FFD-74E5-3FA5-A55F3109E06A}"/>
              </a:ext>
            </a:extLst>
          </p:cNvPr>
          <p:cNvSpPr>
            <a:spLocks noGrp="1"/>
          </p:cNvSpPr>
          <p:nvPr>
            <p:ph type="title"/>
          </p:nvPr>
        </p:nvSpPr>
        <p:spPr/>
        <p:txBody>
          <a:bodyPr/>
          <a:lstStyle/>
          <a:p>
            <a:r>
              <a:rPr lang="en-US" dirty="0"/>
              <a:t>What is Disinformation Security</a:t>
            </a:r>
          </a:p>
        </p:txBody>
      </p:sp>
      <p:pic>
        <p:nvPicPr>
          <p:cNvPr id="6" name="Picture 5" descr="A black rectangle with white border&#10;&#10;AI-generated content may be incorrect.">
            <a:extLst>
              <a:ext uri="{FF2B5EF4-FFF2-40B4-BE49-F238E27FC236}">
                <a16:creationId xmlns:a16="http://schemas.microsoft.com/office/drawing/2014/main" id="{7560C883-6929-D26E-E050-DC09F69C1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100" y="1410241"/>
            <a:ext cx="5029200" cy="5762625"/>
          </a:xfrm>
          <a:prstGeom prst="rect">
            <a:avLst/>
          </a:prstGeom>
        </p:spPr>
      </p:pic>
      <p:pic>
        <p:nvPicPr>
          <p:cNvPr id="7" name="Picture 6">
            <a:extLst>
              <a:ext uri="{FF2B5EF4-FFF2-40B4-BE49-F238E27FC236}">
                <a16:creationId xmlns:a16="http://schemas.microsoft.com/office/drawing/2014/main" id="{479602EE-838B-D8DA-92A5-D08C14F3BBE5}"/>
              </a:ext>
            </a:extLst>
          </p:cNvPr>
          <p:cNvPicPr>
            <a:picLocks noChangeAspect="1"/>
          </p:cNvPicPr>
          <p:nvPr/>
        </p:nvPicPr>
        <p:blipFill>
          <a:blip r:embed="rId4"/>
          <a:srcRect b="9333"/>
          <a:stretch>
            <a:fillRect/>
          </a:stretch>
        </p:blipFill>
        <p:spPr>
          <a:xfrm>
            <a:off x="4794622" y="1959433"/>
            <a:ext cx="3898156" cy="4441367"/>
          </a:xfrm>
          <a:prstGeom prst="rect">
            <a:avLst/>
          </a:prstGeom>
        </p:spPr>
      </p:pic>
      <p:sp>
        <p:nvSpPr>
          <p:cNvPr id="9" name="Content Placeholder 8">
            <a:extLst>
              <a:ext uri="{FF2B5EF4-FFF2-40B4-BE49-F238E27FC236}">
                <a16:creationId xmlns:a16="http://schemas.microsoft.com/office/drawing/2014/main" id="{D42D3F08-6D47-B384-AD7B-EE6F6A404772}"/>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88783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F5B5468-4F0B-B826-62CA-3F9A71378E1E}"/>
              </a:ext>
            </a:extLst>
          </p:cNvPr>
          <p:cNvSpPr>
            <a:spLocks noGrp="1"/>
          </p:cNvSpPr>
          <p:nvPr>
            <p:ph idx="1"/>
          </p:nvPr>
        </p:nvSpPr>
        <p:spPr>
          <a:xfrm>
            <a:off x="380999" y="5850340"/>
            <a:ext cx="8407893" cy="773693"/>
          </a:xfrm>
        </p:spPr>
        <p:txBody>
          <a:bodyPr>
            <a:noAutofit/>
          </a:bodyPr>
          <a:lstStyle/>
          <a:p>
            <a:r>
              <a:rPr lang="en-US" sz="1600" dirty="0"/>
              <a:t>Waldrop, M. (2017) News Feature: The genuine problem of fake news. </a:t>
            </a:r>
            <a:r>
              <a:rPr lang="en-US" sz="1600" i="1" dirty="0"/>
              <a:t>Proceedings of the National Academy of Sciences</a:t>
            </a:r>
            <a:r>
              <a:rPr lang="en-US" sz="1600" dirty="0"/>
              <a:t>, 114 (48), 12631-12634.</a:t>
            </a:r>
          </a:p>
        </p:txBody>
      </p:sp>
      <p:sp>
        <p:nvSpPr>
          <p:cNvPr id="4" name="Title 3">
            <a:extLst>
              <a:ext uri="{FF2B5EF4-FFF2-40B4-BE49-F238E27FC236}">
                <a16:creationId xmlns:a16="http://schemas.microsoft.com/office/drawing/2014/main" id="{543D49E3-795D-3E65-E20B-2B8F80033FF9}"/>
              </a:ext>
            </a:extLst>
          </p:cNvPr>
          <p:cNvSpPr>
            <a:spLocks noGrp="1"/>
          </p:cNvSpPr>
          <p:nvPr>
            <p:ph type="title"/>
          </p:nvPr>
        </p:nvSpPr>
        <p:spPr/>
        <p:txBody>
          <a:bodyPr/>
          <a:lstStyle/>
          <a:p>
            <a:r>
              <a:rPr lang="en-US" dirty="0"/>
              <a:t>Types of Content</a:t>
            </a:r>
          </a:p>
        </p:txBody>
      </p:sp>
      <p:pic>
        <p:nvPicPr>
          <p:cNvPr id="2050" name="Picture 2" descr="F2.large">
            <a:extLst>
              <a:ext uri="{FF2B5EF4-FFF2-40B4-BE49-F238E27FC236}">
                <a16:creationId xmlns:a16="http://schemas.microsoft.com/office/drawing/2014/main" id="{C6C09390-A218-10F4-50BC-1C0420FBC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1131"/>
            <a:ext cx="9193374" cy="4154576"/>
          </a:xfrm>
          <a:prstGeom prst="rect">
            <a:avLst/>
          </a:prstGeom>
          <a:solidFill>
            <a:srgbClr val="AAD0E3"/>
          </a:solidFill>
        </p:spPr>
      </p:pic>
      <p:grpSp>
        <p:nvGrpSpPr>
          <p:cNvPr id="12" name="Group 11">
            <a:extLst>
              <a:ext uri="{FF2B5EF4-FFF2-40B4-BE49-F238E27FC236}">
                <a16:creationId xmlns:a16="http://schemas.microsoft.com/office/drawing/2014/main" id="{00F0DD65-66CE-BB1F-B5C2-3F632773E60E}"/>
              </a:ext>
            </a:extLst>
          </p:cNvPr>
          <p:cNvGrpSpPr/>
          <p:nvPr/>
        </p:nvGrpSpPr>
        <p:grpSpPr>
          <a:xfrm>
            <a:off x="168326" y="2306462"/>
            <a:ext cx="2056262" cy="1191904"/>
            <a:chOff x="454926" y="3862318"/>
            <a:chExt cx="2056262" cy="1191904"/>
          </a:xfrm>
          <a:effectLst>
            <a:outerShdw blurRad="50800" dist="38100" dir="2700000" algn="tl" rotWithShape="0">
              <a:prstClr val="black">
                <a:alpha val="40000"/>
              </a:prstClr>
            </a:outerShdw>
          </a:effectLst>
        </p:grpSpPr>
        <p:sp>
          <p:nvSpPr>
            <p:cNvPr id="10" name="Rectangle 9">
              <a:extLst>
                <a:ext uri="{FF2B5EF4-FFF2-40B4-BE49-F238E27FC236}">
                  <a16:creationId xmlns:a16="http://schemas.microsoft.com/office/drawing/2014/main" id="{3B6300C3-E1BA-900F-B081-19F8EA9887D4}"/>
                </a:ext>
              </a:extLst>
            </p:cNvPr>
            <p:cNvSpPr/>
            <p:nvPr/>
          </p:nvSpPr>
          <p:spPr>
            <a:xfrm>
              <a:off x="454926" y="4262652"/>
              <a:ext cx="2056262" cy="791570"/>
            </a:xfrm>
            <a:prstGeom prst="rect">
              <a:avLst/>
            </a:prstGeom>
            <a:solidFill>
              <a:srgbClr val="FCFE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2">
                      <a:lumMod val="50000"/>
                    </a:schemeClr>
                  </a:solidFill>
                </a:rPr>
                <a:t>No intention to cause harm but has potential to fool</a:t>
              </a:r>
            </a:p>
          </p:txBody>
        </p:sp>
        <p:sp>
          <p:nvSpPr>
            <p:cNvPr id="11" name="Rectangle 10">
              <a:extLst>
                <a:ext uri="{FF2B5EF4-FFF2-40B4-BE49-F238E27FC236}">
                  <a16:creationId xmlns:a16="http://schemas.microsoft.com/office/drawing/2014/main" id="{C1A2BB44-F14B-6D02-1315-88ABA38E4D57}"/>
                </a:ext>
              </a:extLst>
            </p:cNvPr>
            <p:cNvSpPr/>
            <p:nvPr/>
          </p:nvSpPr>
          <p:spPr>
            <a:xfrm>
              <a:off x="454926" y="3862318"/>
              <a:ext cx="2056262" cy="400334"/>
            </a:xfrm>
            <a:prstGeom prst="rect">
              <a:avLst/>
            </a:prstGeom>
            <a:solidFill>
              <a:srgbClr val="6BC5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Satire or Parody</a:t>
              </a:r>
            </a:p>
          </p:txBody>
        </p:sp>
      </p:grpSp>
      <p:grpSp>
        <p:nvGrpSpPr>
          <p:cNvPr id="13" name="Group 12">
            <a:extLst>
              <a:ext uri="{FF2B5EF4-FFF2-40B4-BE49-F238E27FC236}">
                <a16:creationId xmlns:a16="http://schemas.microsoft.com/office/drawing/2014/main" id="{0158DA8F-8114-3966-CAE7-9EEA39D202E2}"/>
              </a:ext>
            </a:extLst>
          </p:cNvPr>
          <p:cNvGrpSpPr/>
          <p:nvPr/>
        </p:nvGrpSpPr>
        <p:grpSpPr>
          <a:xfrm>
            <a:off x="2424009" y="2306462"/>
            <a:ext cx="2056262" cy="1191904"/>
            <a:chOff x="454926" y="3862318"/>
            <a:chExt cx="2056262" cy="1191904"/>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id="{A6FCEC82-6E50-90AE-7FD7-9CF5EF3D1E8A}"/>
                </a:ext>
              </a:extLst>
            </p:cNvPr>
            <p:cNvSpPr/>
            <p:nvPr/>
          </p:nvSpPr>
          <p:spPr>
            <a:xfrm>
              <a:off x="454926" y="4262652"/>
              <a:ext cx="2056262" cy="791570"/>
            </a:xfrm>
            <a:prstGeom prst="rect">
              <a:avLst/>
            </a:prstGeom>
            <a:solidFill>
              <a:srgbClr val="FCFE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2">
                      <a:lumMod val="50000"/>
                    </a:schemeClr>
                  </a:solidFill>
                </a:rPr>
                <a:t>Misleading use of information to frame an issue or individual</a:t>
              </a:r>
            </a:p>
          </p:txBody>
        </p:sp>
        <p:sp>
          <p:nvSpPr>
            <p:cNvPr id="15" name="Rectangle 14">
              <a:extLst>
                <a:ext uri="{FF2B5EF4-FFF2-40B4-BE49-F238E27FC236}">
                  <a16:creationId xmlns:a16="http://schemas.microsoft.com/office/drawing/2014/main" id="{01CF7668-E5FB-AB8A-CACD-1DB3C9954F3B}"/>
                </a:ext>
              </a:extLst>
            </p:cNvPr>
            <p:cNvSpPr/>
            <p:nvPr/>
          </p:nvSpPr>
          <p:spPr>
            <a:xfrm>
              <a:off x="454926" y="3862318"/>
              <a:ext cx="2056262" cy="400334"/>
            </a:xfrm>
            <a:prstGeom prst="rect">
              <a:avLst/>
            </a:prstGeom>
            <a:solidFill>
              <a:srgbClr val="7081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Misleading Content</a:t>
              </a:r>
            </a:p>
          </p:txBody>
        </p:sp>
      </p:grpSp>
      <p:grpSp>
        <p:nvGrpSpPr>
          <p:cNvPr id="16" name="Group 15">
            <a:extLst>
              <a:ext uri="{FF2B5EF4-FFF2-40B4-BE49-F238E27FC236}">
                <a16:creationId xmlns:a16="http://schemas.microsoft.com/office/drawing/2014/main" id="{8DC3129C-051E-759D-5D5A-462CB30666FE}"/>
              </a:ext>
            </a:extLst>
          </p:cNvPr>
          <p:cNvGrpSpPr/>
          <p:nvPr/>
        </p:nvGrpSpPr>
        <p:grpSpPr>
          <a:xfrm>
            <a:off x="4679692" y="2306462"/>
            <a:ext cx="2056262" cy="1191904"/>
            <a:chOff x="454926" y="3862318"/>
            <a:chExt cx="2056262" cy="1191904"/>
          </a:xfrm>
          <a:effectLst>
            <a:outerShdw blurRad="50800" dist="38100" dir="2700000" algn="tl" rotWithShape="0">
              <a:prstClr val="black">
                <a:alpha val="40000"/>
              </a:prstClr>
            </a:outerShdw>
          </a:effectLst>
        </p:grpSpPr>
        <p:sp>
          <p:nvSpPr>
            <p:cNvPr id="17" name="Rectangle 16">
              <a:extLst>
                <a:ext uri="{FF2B5EF4-FFF2-40B4-BE49-F238E27FC236}">
                  <a16:creationId xmlns:a16="http://schemas.microsoft.com/office/drawing/2014/main" id="{68CAB57F-EF59-DBE0-9495-E5682894B437}"/>
                </a:ext>
              </a:extLst>
            </p:cNvPr>
            <p:cNvSpPr/>
            <p:nvPr/>
          </p:nvSpPr>
          <p:spPr>
            <a:xfrm>
              <a:off x="454926" y="4262652"/>
              <a:ext cx="2056262" cy="791570"/>
            </a:xfrm>
            <a:prstGeom prst="rect">
              <a:avLst/>
            </a:prstGeom>
            <a:solidFill>
              <a:srgbClr val="FCFE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2">
                      <a:lumMod val="50000"/>
                    </a:schemeClr>
                  </a:solidFill>
                </a:rPr>
                <a:t>When genuine sources</a:t>
              </a:r>
              <a:br>
                <a:rPr lang="en-US" sz="1200">
                  <a:solidFill>
                    <a:schemeClr val="tx2">
                      <a:lumMod val="50000"/>
                    </a:schemeClr>
                  </a:solidFill>
                </a:rPr>
              </a:br>
              <a:r>
                <a:rPr lang="en-US" sz="1200">
                  <a:solidFill>
                    <a:schemeClr val="tx2">
                      <a:lumMod val="50000"/>
                    </a:schemeClr>
                  </a:solidFill>
                </a:rPr>
                <a:t>are impersonated</a:t>
              </a:r>
            </a:p>
          </p:txBody>
        </p:sp>
        <p:sp>
          <p:nvSpPr>
            <p:cNvPr id="18" name="Rectangle 17">
              <a:extLst>
                <a:ext uri="{FF2B5EF4-FFF2-40B4-BE49-F238E27FC236}">
                  <a16:creationId xmlns:a16="http://schemas.microsoft.com/office/drawing/2014/main" id="{A8AB367E-5A43-7204-7E9A-47B1C4FDDEEC}"/>
                </a:ext>
              </a:extLst>
            </p:cNvPr>
            <p:cNvSpPr/>
            <p:nvPr/>
          </p:nvSpPr>
          <p:spPr>
            <a:xfrm>
              <a:off x="454926" y="3862318"/>
              <a:ext cx="2056262" cy="400334"/>
            </a:xfrm>
            <a:prstGeom prst="rect">
              <a:avLst/>
            </a:prstGeom>
            <a:solidFill>
              <a:srgbClr val="8D66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Imposter Content</a:t>
              </a:r>
            </a:p>
          </p:txBody>
        </p:sp>
      </p:grpSp>
      <p:grpSp>
        <p:nvGrpSpPr>
          <p:cNvPr id="19" name="Group 18">
            <a:extLst>
              <a:ext uri="{FF2B5EF4-FFF2-40B4-BE49-F238E27FC236}">
                <a16:creationId xmlns:a16="http://schemas.microsoft.com/office/drawing/2014/main" id="{85E08FE3-97CF-F44D-7938-F86015A5B502}"/>
              </a:ext>
            </a:extLst>
          </p:cNvPr>
          <p:cNvGrpSpPr/>
          <p:nvPr/>
        </p:nvGrpSpPr>
        <p:grpSpPr>
          <a:xfrm>
            <a:off x="6935375" y="2306462"/>
            <a:ext cx="2056262" cy="1191904"/>
            <a:chOff x="454926" y="3862318"/>
            <a:chExt cx="2056262" cy="1191904"/>
          </a:xfrm>
          <a:effectLst>
            <a:outerShdw blurRad="50800" dist="38100" dir="2700000" algn="tl" rotWithShape="0">
              <a:prstClr val="black">
                <a:alpha val="40000"/>
              </a:prstClr>
            </a:outerShdw>
          </a:effectLst>
        </p:grpSpPr>
        <p:sp>
          <p:nvSpPr>
            <p:cNvPr id="20" name="Rectangle 19">
              <a:extLst>
                <a:ext uri="{FF2B5EF4-FFF2-40B4-BE49-F238E27FC236}">
                  <a16:creationId xmlns:a16="http://schemas.microsoft.com/office/drawing/2014/main" id="{7C2BA3C4-C3BA-1319-2C02-EDDD438BD7F8}"/>
                </a:ext>
              </a:extLst>
            </p:cNvPr>
            <p:cNvSpPr/>
            <p:nvPr/>
          </p:nvSpPr>
          <p:spPr>
            <a:xfrm>
              <a:off x="454926" y="4262652"/>
              <a:ext cx="2056262" cy="791570"/>
            </a:xfrm>
            <a:prstGeom prst="rect">
              <a:avLst/>
            </a:prstGeom>
            <a:solidFill>
              <a:srgbClr val="FCFE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2">
                      <a:lumMod val="50000"/>
                    </a:schemeClr>
                  </a:solidFill>
                </a:rPr>
                <a:t>New content that is 100% fake designed to deceive and do harm</a:t>
              </a:r>
            </a:p>
          </p:txBody>
        </p:sp>
        <p:sp>
          <p:nvSpPr>
            <p:cNvPr id="21" name="Rectangle 20">
              <a:extLst>
                <a:ext uri="{FF2B5EF4-FFF2-40B4-BE49-F238E27FC236}">
                  <a16:creationId xmlns:a16="http://schemas.microsoft.com/office/drawing/2014/main" id="{ECE4402E-0872-F3CE-7DAF-8D5B652C67A2}"/>
                </a:ext>
              </a:extLst>
            </p:cNvPr>
            <p:cNvSpPr/>
            <p:nvPr/>
          </p:nvSpPr>
          <p:spPr>
            <a:xfrm>
              <a:off x="454926" y="3862318"/>
              <a:ext cx="2056262" cy="400334"/>
            </a:xfrm>
            <a:prstGeom prst="rect">
              <a:avLst/>
            </a:prstGeom>
            <a:solidFill>
              <a:srgbClr val="EC5D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Fabricated Content</a:t>
              </a:r>
            </a:p>
          </p:txBody>
        </p:sp>
      </p:grpSp>
      <p:grpSp>
        <p:nvGrpSpPr>
          <p:cNvPr id="22" name="Group 21">
            <a:extLst>
              <a:ext uri="{FF2B5EF4-FFF2-40B4-BE49-F238E27FC236}">
                <a16:creationId xmlns:a16="http://schemas.microsoft.com/office/drawing/2014/main" id="{A5EB0BD7-0471-451E-7E8B-E1098BB03026}"/>
              </a:ext>
            </a:extLst>
          </p:cNvPr>
          <p:cNvGrpSpPr/>
          <p:nvPr/>
        </p:nvGrpSpPr>
        <p:grpSpPr>
          <a:xfrm>
            <a:off x="1241995" y="4399117"/>
            <a:ext cx="2056262" cy="1191904"/>
            <a:chOff x="454926" y="3862318"/>
            <a:chExt cx="2056262" cy="1191904"/>
          </a:xfrm>
          <a:effectLst>
            <a:outerShdw blurRad="50800" dist="38100" dir="2700000" algn="tl" rotWithShape="0">
              <a:prstClr val="black">
                <a:alpha val="40000"/>
              </a:prstClr>
            </a:outerShdw>
          </a:effectLst>
        </p:grpSpPr>
        <p:sp>
          <p:nvSpPr>
            <p:cNvPr id="23" name="Rectangle 22">
              <a:extLst>
                <a:ext uri="{FF2B5EF4-FFF2-40B4-BE49-F238E27FC236}">
                  <a16:creationId xmlns:a16="http://schemas.microsoft.com/office/drawing/2014/main" id="{3F22E686-CFE7-1CCE-A945-C574256590BB}"/>
                </a:ext>
              </a:extLst>
            </p:cNvPr>
            <p:cNvSpPr/>
            <p:nvPr/>
          </p:nvSpPr>
          <p:spPr>
            <a:xfrm>
              <a:off x="454926" y="4262652"/>
              <a:ext cx="2056262" cy="791570"/>
            </a:xfrm>
            <a:prstGeom prst="rect">
              <a:avLst/>
            </a:prstGeom>
            <a:solidFill>
              <a:srgbClr val="FCFE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2">
                      <a:lumMod val="50000"/>
                    </a:schemeClr>
                  </a:solidFill>
                </a:rPr>
                <a:t>When headlines, </a:t>
              </a:r>
              <a:br>
                <a:rPr lang="en-US" sz="1200">
                  <a:solidFill>
                    <a:schemeClr val="tx2">
                      <a:lumMod val="50000"/>
                    </a:schemeClr>
                  </a:solidFill>
                </a:rPr>
              </a:br>
              <a:r>
                <a:rPr lang="en-US" sz="1200">
                  <a:solidFill>
                    <a:schemeClr val="tx2">
                      <a:lumMod val="50000"/>
                    </a:schemeClr>
                  </a:solidFill>
                </a:rPr>
                <a:t>visuals or captions</a:t>
              </a:r>
              <a:br>
                <a:rPr lang="en-US" sz="1200">
                  <a:solidFill>
                    <a:schemeClr val="tx2">
                      <a:lumMod val="50000"/>
                    </a:schemeClr>
                  </a:solidFill>
                </a:rPr>
              </a:br>
              <a:r>
                <a:rPr lang="en-US" sz="1200">
                  <a:solidFill>
                    <a:schemeClr val="tx2">
                      <a:lumMod val="50000"/>
                    </a:schemeClr>
                  </a:solidFill>
                </a:rPr>
                <a:t>don't support the content</a:t>
              </a:r>
            </a:p>
          </p:txBody>
        </p:sp>
        <p:sp>
          <p:nvSpPr>
            <p:cNvPr id="24" name="Rectangle 23">
              <a:extLst>
                <a:ext uri="{FF2B5EF4-FFF2-40B4-BE49-F238E27FC236}">
                  <a16:creationId xmlns:a16="http://schemas.microsoft.com/office/drawing/2014/main" id="{F87D7783-0500-3D8D-9519-691AD437DFF0}"/>
                </a:ext>
              </a:extLst>
            </p:cNvPr>
            <p:cNvSpPr/>
            <p:nvPr/>
          </p:nvSpPr>
          <p:spPr>
            <a:xfrm>
              <a:off x="454926" y="3862318"/>
              <a:ext cx="2056262" cy="400334"/>
            </a:xfrm>
            <a:prstGeom prst="rect">
              <a:avLst/>
            </a:prstGeom>
            <a:solidFill>
              <a:srgbClr val="5BB0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False Connection</a:t>
              </a:r>
            </a:p>
          </p:txBody>
        </p:sp>
      </p:grpSp>
      <p:grpSp>
        <p:nvGrpSpPr>
          <p:cNvPr id="25" name="Group 24">
            <a:extLst>
              <a:ext uri="{FF2B5EF4-FFF2-40B4-BE49-F238E27FC236}">
                <a16:creationId xmlns:a16="http://schemas.microsoft.com/office/drawing/2014/main" id="{73BBBAFD-1553-3224-E54E-8480B1C0AAD7}"/>
              </a:ext>
            </a:extLst>
          </p:cNvPr>
          <p:cNvGrpSpPr/>
          <p:nvPr/>
        </p:nvGrpSpPr>
        <p:grpSpPr>
          <a:xfrm>
            <a:off x="3530247" y="4399117"/>
            <a:ext cx="2056262" cy="1191904"/>
            <a:chOff x="454926" y="3862318"/>
            <a:chExt cx="2056262" cy="1191904"/>
          </a:xfrm>
          <a:effectLst>
            <a:outerShdw blurRad="50800" dist="38100" dir="2700000" algn="tl" rotWithShape="0">
              <a:prstClr val="black">
                <a:alpha val="40000"/>
              </a:prstClr>
            </a:outerShdw>
          </a:effectLst>
        </p:grpSpPr>
        <p:sp>
          <p:nvSpPr>
            <p:cNvPr id="26" name="Rectangle 25">
              <a:extLst>
                <a:ext uri="{FF2B5EF4-FFF2-40B4-BE49-F238E27FC236}">
                  <a16:creationId xmlns:a16="http://schemas.microsoft.com/office/drawing/2014/main" id="{F4DD8E41-1B4B-08BD-A7A3-FB0B0350E2C3}"/>
                </a:ext>
              </a:extLst>
            </p:cNvPr>
            <p:cNvSpPr/>
            <p:nvPr/>
          </p:nvSpPr>
          <p:spPr>
            <a:xfrm>
              <a:off x="454926" y="4262652"/>
              <a:ext cx="2056262" cy="791570"/>
            </a:xfrm>
            <a:prstGeom prst="rect">
              <a:avLst/>
            </a:prstGeom>
            <a:solidFill>
              <a:srgbClr val="FCFE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2">
                      <a:lumMod val="50000"/>
                    </a:schemeClr>
                  </a:solidFill>
                </a:rPr>
                <a:t>When genuine content</a:t>
              </a:r>
              <a:br>
                <a:rPr lang="en-US" sz="1200">
                  <a:solidFill>
                    <a:schemeClr val="tx2">
                      <a:lumMod val="50000"/>
                    </a:schemeClr>
                  </a:solidFill>
                </a:rPr>
              </a:br>
              <a:r>
                <a:rPr lang="en-US" sz="1200">
                  <a:solidFill>
                    <a:schemeClr val="tx2">
                      <a:lumMod val="50000"/>
                    </a:schemeClr>
                  </a:solidFill>
                </a:rPr>
                <a:t>is shared with false contextual Information</a:t>
              </a:r>
            </a:p>
          </p:txBody>
        </p:sp>
        <p:sp>
          <p:nvSpPr>
            <p:cNvPr id="27" name="Rectangle 26">
              <a:extLst>
                <a:ext uri="{FF2B5EF4-FFF2-40B4-BE49-F238E27FC236}">
                  <a16:creationId xmlns:a16="http://schemas.microsoft.com/office/drawing/2014/main" id="{AA7AE00A-1FC9-3537-C8F0-A1C5F71F256E}"/>
                </a:ext>
              </a:extLst>
            </p:cNvPr>
            <p:cNvSpPr/>
            <p:nvPr/>
          </p:nvSpPr>
          <p:spPr>
            <a:xfrm>
              <a:off x="454926" y="3862318"/>
              <a:ext cx="2056262" cy="400334"/>
            </a:xfrm>
            <a:prstGeom prst="rect">
              <a:avLst/>
            </a:prstGeom>
            <a:solidFill>
              <a:srgbClr val="8F7B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False Content</a:t>
              </a:r>
            </a:p>
          </p:txBody>
        </p:sp>
      </p:grpSp>
      <p:grpSp>
        <p:nvGrpSpPr>
          <p:cNvPr id="28" name="Group 27">
            <a:extLst>
              <a:ext uri="{FF2B5EF4-FFF2-40B4-BE49-F238E27FC236}">
                <a16:creationId xmlns:a16="http://schemas.microsoft.com/office/drawing/2014/main" id="{E723EA80-F7FA-094D-5E6C-1CF4F53B31EA}"/>
              </a:ext>
            </a:extLst>
          </p:cNvPr>
          <p:cNvGrpSpPr/>
          <p:nvPr/>
        </p:nvGrpSpPr>
        <p:grpSpPr>
          <a:xfrm>
            <a:off x="5818499" y="4399117"/>
            <a:ext cx="2056262" cy="1191904"/>
            <a:chOff x="454926" y="3862318"/>
            <a:chExt cx="2056262" cy="1191904"/>
          </a:xfrm>
          <a:effectLst>
            <a:outerShdw blurRad="50800" dist="38100" dir="2700000" algn="tl" rotWithShape="0">
              <a:prstClr val="black">
                <a:alpha val="40000"/>
              </a:prstClr>
            </a:outerShdw>
          </a:effectLst>
        </p:grpSpPr>
        <p:sp>
          <p:nvSpPr>
            <p:cNvPr id="29" name="Rectangle 28">
              <a:extLst>
                <a:ext uri="{FF2B5EF4-FFF2-40B4-BE49-F238E27FC236}">
                  <a16:creationId xmlns:a16="http://schemas.microsoft.com/office/drawing/2014/main" id="{672F99A3-16AC-AEF5-F47A-A2DC5BC0783B}"/>
                </a:ext>
              </a:extLst>
            </p:cNvPr>
            <p:cNvSpPr/>
            <p:nvPr/>
          </p:nvSpPr>
          <p:spPr>
            <a:xfrm>
              <a:off x="454926" y="4262652"/>
              <a:ext cx="2056262" cy="791570"/>
            </a:xfrm>
            <a:prstGeom prst="rect">
              <a:avLst/>
            </a:prstGeom>
            <a:solidFill>
              <a:srgbClr val="FCFE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2">
                      <a:lumMod val="50000"/>
                    </a:schemeClr>
                  </a:solidFill>
                </a:rPr>
                <a:t>When genuine information</a:t>
              </a:r>
              <a:br>
                <a:rPr lang="en-US" sz="1200">
                  <a:solidFill>
                    <a:schemeClr val="tx2">
                      <a:lumMod val="50000"/>
                    </a:schemeClr>
                  </a:solidFill>
                </a:rPr>
              </a:br>
              <a:r>
                <a:rPr lang="en-US" sz="1200">
                  <a:solidFill>
                    <a:schemeClr val="tx2">
                      <a:lumMod val="50000"/>
                    </a:schemeClr>
                  </a:solidFill>
                </a:rPr>
                <a:t>or imagery is manipulated to deceive</a:t>
              </a:r>
            </a:p>
          </p:txBody>
        </p:sp>
        <p:sp>
          <p:nvSpPr>
            <p:cNvPr id="30" name="Rectangle 29">
              <a:extLst>
                <a:ext uri="{FF2B5EF4-FFF2-40B4-BE49-F238E27FC236}">
                  <a16:creationId xmlns:a16="http://schemas.microsoft.com/office/drawing/2014/main" id="{0FBF72D6-9038-30C9-EA79-81A32493AAF6}"/>
                </a:ext>
              </a:extLst>
            </p:cNvPr>
            <p:cNvSpPr/>
            <p:nvPr/>
          </p:nvSpPr>
          <p:spPr>
            <a:xfrm>
              <a:off x="454926" y="3862318"/>
              <a:ext cx="2056262" cy="400334"/>
            </a:xfrm>
            <a:prstGeom prst="rect">
              <a:avLst/>
            </a:prstGeom>
            <a:solidFill>
              <a:srgbClr val="C75B9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Manipulated Content</a:t>
              </a:r>
            </a:p>
          </p:txBody>
        </p:sp>
      </p:grpSp>
    </p:spTree>
    <p:extLst>
      <p:ext uri="{BB962C8B-B14F-4D97-AF65-F5344CB8AC3E}">
        <p14:creationId xmlns:p14="http://schemas.microsoft.com/office/powerpoint/2010/main" val="255529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Connector: Curved 49">
            <a:extLst>
              <a:ext uri="{FF2B5EF4-FFF2-40B4-BE49-F238E27FC236}">
                <a16:creationId xmlns:a16="http://schemas.microsoft.com/office/drawing/2014/main" id="{854A6D17-AFF1-508D-55C5-631354FA3D8B}"/>
              </a:ext>
            </a:extLst>
          </p:cNvPr>
          <p:cNvCxnSpPr>
            <a:cxnSpLocks/>
          </p:cNvCxnSpPr>
          <p:nvPr/>
        </p:nvCxnSpPr>
        <p:spPr>
          <a:xfrm flipV="1">
            <a:off x="3596204" y="5108597"/>
            <a:ext cx="3579226" cy="755198"/>
          </a:xfrm>
          <a:prstGeom prst="curvedConnector3">
            <a:avLst>
              <a:gd name="adj1" fmla="val 100456"/>
            </a:avLst>
          </a:prstGeom>
          <a:ln>
            <a:solidFill>
              <a:srgbClr val="438D4E"/>
            </a:solidFill>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D6569518-1E76-B397-45A7-26E1B1EB8A60}"/>
              </a:ext>
            </a:extLst>
          </p:cNvPr>
          <p:cNvSpPr>
            <a:spLocks noGrp="1"/>
          </p:cNvSpPr>
          <p:nvPr>
            <p:ph sz="half" idx="1"/>
          </p:nvPr>
        </p:nvSpPr>
        <p:spPr>
          <a:xfrm>
            <a:off x="131519" y="2227019"/>
            <a:ext cx="3823599" cy="4275133"/>
          </a:xfrm>
        </p:spPr>
        <p:txBody>
          <a:bodyPr/>
          <a:lstStyle/>
          <a:p>
            <a:r>
              <a:rPr lang="en-US" b="1" dirty="0">
                <a:solidFill>
                  <a:srgbClr val="C00000"/>
                </a:solidFill>
              </a:rPr>
              <a:t>Generator (G)</a:t>
            </a:r>
            <a:endParaRPr lang="en-US" dirty="0">
              <a:solidFill>
                <a:srgbClr val="C00000"/>
              </a:solidFill>
            </a:endParaRPr>
          </a:p>
          <a:p>
            <a:pPr lvl="1"/>
            <a:r>
              <a:rPr lang="en-US" b="1" dirty="0"/>
              <a:t>Job:</a:t>
            </a:r>
            <a:r>
              <a:rPr lang="en-US" dirty="0"/>
              <a:t> Create fake data (images, audio, video) that look real.</a:t>
            </a:r>
          </a:p>
          <a:p>
            <a:r>
              <a:rPr lang="en-US" b="1" dirty="0">
                <a:solidFill>
                  <a:srgbClr val="C00000"/>
                </a:solidFill>
              </a:rPr>
              <a:t>Discriminator (D)</a:t>
            </a:r>
            <a:endParaRPr lang="en-US" dirty="0">
              <a:solidFill>
                <a:srgbClr val="C00000"/>
              </a:solidFill>
            </a:endParaRPr>
          </a:p>
          <a:p>
            <a:pPr lvl="1"/>
            <a:r>
              <a:rPr lang="en-US" b="1" dirty="0"/>
              <a:t>Job:</a:t>
            </a:r>
            <a:r>
              <a:rPr lang="en-US" dirty="0"/>
              <a:t> Look at data and decide if it’s </a:t>
            </a:r>
            <a:r>
              <a:rPr lang="en-US" b="1" dirty="0"/>
              <a:t>real</a:t>
            </a:r>
            <a:r>
              <a:rPr lang="en-US" dirty="0"/>
              <a:t> or </a:t>
            </a:r>
            <a:r>
              <a:rPr lang="en-US" b="1" dirty="0"/>
              <a:t>fake</a:t>
            </a:r>
            <a:r>
              <a:rPr lang="en-US" dirty="0"/>
              <a:t>.</a:t>
            </a:r>
          </a:p>
          <a:p>
            <a:endParaRPr lang="en-US" dirty="0"/>
          </a:p>
        </p:txBody>
      </p:sp>
      <p:sp>
        <p:nvSpPr>
          <p:cNvPr id="3" name="Content Placeholder 2">
            <a:extLst>
              <a:ext uri="{FF2B5EF4-FFF2-40B4-BE49-F238E27FC236}">
                <a16:creationId xmlns:a16="http://schemas.microsoft.com/office/drawing/2014/main" id="{5652A7D6-F9D4-FD5A-C9EC-9FF767086E39}"/>
              </a:ext>
            </a:extLst>
          </p:cNvPr>
          <p:cNvSpPr>
            <a:spLocks noGrp="1"/>
          </p:cNvSpPr>
          <p:nvPr>
            <p:ph sz="half" idx="2"/>
          </p:nvPr>
        </p:nvSpPr>
        <p:spPr>
          <a:xfrm>
            <a:off x="4056155" y="2227019"/>
            <a:ext cx="4850339" cy="4275133"/>
          </a:xfrm>
        </p:spPr>
        <p:txBody>
          <a:bodyPr/>
          <a:lstStyle/>
          <a:p>
            <a:r>
              <a:rPr lang="en-US" dirty="0">
                <a:solidFill>
                  <a:srgbClr val="C00000"/>
                </a:solidFill>
              </a:rPr>
              <a:t>They </a:t>
            </a:r>
            <a:r>
              <a:rPr lang="en-US" b="1" dirty="0">
                <a:solidFill>
                  <a:srgbClr val="C00000"/>
                </a:solidFill>
              </a:rPr>
              <a:t>train together in a game</a:t>
            </a:r>
            <a:r>
              <a:rPr lang="en-US" dirty="0">
                <a:solidFill>
                  <a:srgbClr val="C00000"/>
                </a:solidFill>
              </a:rPr>
              <a:t>:</a:t>
            </a:r>
          </a:p>
          <a:p>
            <a:pPr lvl="1"/>
            <a:r>
              <a:rPr lang="en-US" dirty="0"/>
              <a:t>The </a:t>
            </a:r>
            <a:r>
              <a:rPr lang="en-US" b="1" dirty="0"/>
              <a:t>Generator</a:t>
            </a:r>
            <a:r>
              <a:rPr lang="en-US" dirty="0"/>
              <a:t> gets better at making fakes.</a:t>
            </a:r>
          </a:p>
          <a:p>
            <a:pPr lvl="1"/>
            <a:r>
              <a:rPr lang="en-US" dirty="0"/>
              <a:t>The </a:t>
            </a:r>
            <a:r>
              <a:rPr lang="en-US" b="1" dirty="0"/>
              <a:t>Discriminator</a:t>
            </a:r>
            <a:r>
              <a:rPr lang="en-US" dirty="0"/>
              <a:t> gets better at catching fakes.</a:t>
            </a:r>
          </a:p>
          <a:p>
            <a:pPr lvl="1"/>
            <a:r>
              <a:rPr lang="en-US" dirty="0"/>
              <a:t>Training continues until the generator’s output is </a:t>
            </a:r>
            <a:r>
              <a:rPr lang="en-US" b="1" dirty="0"/>
              <a:t>so realistic</a:t>
            </a:r>
            <a:r>
              <a:rPr lang="en-US" dirty="0"/>
              <a:t> that the discriminator can’t reliably tell it’s fake.</a:t>
            </a:r>
          </a:p>
          <a:p>
            <a:endParaRPr lang="en-US" dirty="0"/>
          </a:p>
        </p:txBody>
      </p:sp>
      <p:sp>
        <p:nvSpPr>
          <p:cNvPr id="4" name="Title 3">
            <a:extLst>
              <a:ext uri="{FF2B5EF4-FFF2-40B4-BE49-F238E27FC236}">
                <a16:creationId xmlns:a16="http://schemas.microsoft.com/office/drawing/2014/main" id="{391FFE32-7A60-99A2-5762-5A4826AD25FE}"/>
              </a:ext>
            </a:extLst>
          </p:cNvPr>
          <p:cNvSpPr>
            <a:spLocks noGrp="1"/>
          </p:cNvSpPr>
          <p:nvPr>
            <p:ph type="title"/>
          </p:nvPr>
        </p:nvSpPr>
        <p:spPr/>
        <p:txBody>
          <a:bodyPr/>
          <a:lstStyle/>
          <a:p>
            <a:r>
              <a:rPr lang="en-US" dirty="0"/>
              <a:t>Generative Adversarial Network (GAN):</a:t>
            </a:r>
            <a:br>
              <a:rPr lang="en-US" dirty="0"/>
            </a:br>
            <a:r>
              <a:rPr lang="en-US" sz="2000" dirty="0"/>
              <a:t>Model that generates new data that looks like real data</a:t>
            </a:r>
            <a:endParaRPr lang="en-US" dirty="0"/>
          </a:p>
        </p:txBody>
      </p:sp>
      <p:sp>
        <p:nvSpPr>
          <p:cNvPr id="6" name="TextBox 5">
            <a:extLst>
              <a:ext uri="{FF2B5EF4-FFF2-40B4-BE49-F238E27FC236}">
                <a16:creationId xmlns:a16="http://schemas.microsoft.com/office/drawing/2014/main" id="{745DBF6C-EC97-A5EC-3BDC-0DE5AD5BC114}"/>
              </a:ext>
            </a:extLst>
          </p:cNvPr>
          <p:cNvSpPr txBox="1"/>
          <p:nvPr/>
        </p:nvSpPr>
        <p:spPr>
          <a:xfrm>
            <a:off x="1337953" y="1661845"/>
            <a:ext cx="6620494" cy="369332"/>
          </a:xfrm>
          <a:prstGeom prst="rect">
            <a:avLst/>
          </a:prstGeom>
          <a:noFill/>
        </p:spPr>
        <p:txBody>
          <a:bodyPr wrap="square">
            <a:spAutoFit/>
          </a:bodyPr>
          <a:lstStyle/>
          <a:p>
            <a:r>
              <a:rPr lang="en-US" dirty="0"/>
              <a:t>A GAN has </a:t>
            </a:r>
            <a:r>
              <a:rPr lang="en-US" b="1" dirty="0"/>
              <a:t>two neural networks</a:t>
            </a:r>
            <a:r>
              <a:rPr lang="en-US" dirty="0"/>
              <a:t> that compete with each other:</a:t>
            </a:r>
          </a:p>
        </p:txBody>
      </p:sp>
      <p:sp>
        <p:nvSpPr>
          <p:cNvPr id="10" name="Rectangle: Rounded Corners 9">
            <a:extLst>
              <a:ext uri="{FF2B5EF4-FFF2-40B4-BE49-F238E27FC236}">
                <a16:creationId xmlns:a16="http://schemas.microsoft.com/office/drawing/2014/main" id="{FC7DB28E-2C26-763A-401B-F0DF5B5F91D9}"/>
              </a:ext>
            </a:extLst>
          </p:cNvPr>
          <p:cNvSpPr/>
          <p:nvPr/>
        </p:nvSpPr>
        <p:spPr>
          <a:xfrm>
            <a:off x="5912477" y="4434840"/>
            <a:ext cx="2004060" cy="655320"/>
          </a:xfrm>
          <a:prstGeom prst="roundRect">
            <a:avLst/>
          </a:prstGeom>
          <a:solidFill>
            <a:srgbClr val="438D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cap="small" dirty="0"/>
              <a:t>Discriminator</a:t>
            </a:r>
          </a:p>
        </p:txBody>
      </p:sp>
      <p:pic>
        <p:nvPicPr>
          <p:cNvPr id="12" name="Picture 11">
            <a:extLst>
              <a:ext uri="{FF2B5EF4-FFF2-40B4-BE49-F238E27FC236}">
                <a16:creationId xmlns:a16="http://schemas.microsoft.com/office/drawing/2014/main" id="{6BF123AE-6219-1876-C5F8-B05F6ED8F43A}"/>
              </a:ext>
            </a:extLst>
          </p:cNvPr>
          <p:cNvPicPr>
            <a:picLocks noChangeAspect="1"/>
          </p:cNvPicPr>
          <p:nvPr/>
        </p:nvPicPr>
        <p:blipFill>
          <a:blip r:embed="rId2"/>
          <a:stretch>
            <a:fillRect/>
          </a:stretch>
        </p:blipFill>
        <p:spPr>
          <a:xfrm flipH="1">
            <a:off x="7736418" y="4284666"/>
            <a:ext cx="1025842" cy="918157"/>
          </a:xfrm>
          <a:prstGeom prst="rect">
            <a:avLst/>
          </a:prstGeom>
        </p:spPr>
      </p:pic>
      <p:sp>
        <p:nvSpPr>
          <p:cNvPr id="16" name="Oval 15">
            <a:extLst>
              <a:ext uri="{FF2B5EF4-FFF2-40B4-BE49-F238E27FC236}">
                <a16:creationId xmlns:a16="http://schemas.microsoft.com/office/drawing/2014/main" id="{8AEAC192-A8B8-2BF8-ACA2-1777C3C0F319}"/>
              </a:ext>
            </a:extLst>
          </p:cNvPr>
          <p:cNvSpPr/>
          <p:nvPr/>
        </p:nvSpPr>
        <p:spPr>
          <a:xfrm>
            <a:off x="4075510" y="3896046"/>
            <a:ext cx="609600" cy="388620"/>
          </a:xfrm>
          <a:prstGeom prst="ellipse">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000" dirty="0"/>
              <a:t>Fake data</a:t>
            </a:r>
          </a:p>
        </p:txBody>
      </p:sp>
      <p:cxnSp>
        <p:nvCxnSpPr>
          <p:cNvPr id="18" name="Connector: Curved 17">
            <a:extLst>
              <a:ext uri="{FF2B5EF4-FFF2-40B4-BE49-F238E27FC236}">
                <a16:creationId xmlns:a16="http://schemas.microsoft.com/office/drawing/2014/main" id="{D546EBA4-5DAB-FEF5-852C-3AD2775210B9}"/>
              </a:ext>
            </a:extLst>
          </p:cNvPr>
          <p:cNvCxnSpPr>
            <a:stCxn id="7" idx="0"/>
          </p:cNvCxnSpPr>
          <p:nvPr/>
        </p:nvCxnSpPr>
        <p:spPr>
          <a:xfrm rot="5400000" flipH="1" flipV="1">
            <a:off x="2899874" y="3278560"/>
            <a:ext cx="340477" cy="197208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DB47F653-7FC3-7085-6DE8-4A62D599E538}"/>
              </a:ext>
            </a:extLst>
          </p:cNvPr>
          <p:cNvCxnSpPr>
            <a:cxnSpLocks/>
            <a:stCxn id="16" idx="6"/>
            <a:endCxn id="10" idx="0"/>
          </p:cNvCxnSpPr>
          <p:nvPr/>
        </p:nvCxnSpPr>
        <p:spPr>
          <a:xfrm>
            <a:off x="4685110" y="4090356"/>
            <a:ext cx="2229397" cy="344484"/>
          </a:xfrm>
          <a:prstGeom prst="curvedConnector2">
            <a:avLst/>
          </a:prstGeom>
          <a:ln>
            <a:solidFill>
              <a:srgbClr val="438D4E"/>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A71223B-ACBB-695A-521F-45D89A7F09B2}"/>
              </a:ext>
            </a:extLst>
          </p:cNvPr>
          <p:cNvSpPr/>
          <p:nvPr/>
        </p:nvSpPr>
        <p:spPr>
          <a:xfrm>
            <a:off x="4293565" y="4322177"/>
            <a:ext cx="609600" cy="388620"/>
          </a:xfrm>
          <a:prstGeom prst="ellipse">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000" dirty="0"/>
              <a:t>Real data</a:t>
            </a:r>
          </a:p>
        </p:txBody>
      </p:sp>
      <p:cxnSp>
        <p:nvCxnSpPr>
          <p:cNvPr id="26" name="Connector: Curved 25">
            <a:extLst>
              <a:ext uri="{FF2B5EF4-FFF2-40B4-BE49-F238E27FC236}">
                <a16:creationId xmlns:a16="http://schemas.microsoft.com/office/drawing/2014/main" id="{54C5372E-A50E-A47B-79A9-59A395034624}"/>
              </a:ext>
            </a:extLst>
          </p:cNvPr>
          <p:cNvCxnSpPr>
            <a:cxnSpLocks/>
          </p:cNvCxnSpPr>
          <p:nvPr/>
        </p:nvCxnSpPr>
        <p:spPr>
          <a:xfrm rot="5400000" flipH="1" flipV="1">
            <a:off x="3117929" y="3704691"/>
            <a:ext cx="340477" cy="197208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5F26C881-4DCD-AC4C-ABED-A411EBA6C8A1}"/>
              </a:ext>
            </a:extLst>
          </p:cNvPr>
          <p:cNvCxnSpPr>
            <a:cxnSpLocks/>
            <a:stCxn id="25" idx="6"/>
            <a:endCxn id="10" idx="1"/>
          </p:cNvCxnSpPr>
          <p:nvPr/>
        </p:nvCxnSpPr>
        <p:spPr>
          <a:xfrm>
            <a:off x="4903165" y="4516487"/>
            <a:ext cx="1009312" cy="246013"/>
          </a:xfrm>
          <a:prstGeom prst="curvedConnector3">
            <a:avLst>
              <a:gd name="adj1" fmla="val 50000"/>
            </a:avLst>
          </a:prstGeom>
          <a:ln>
            <a:solidFill>
              <a:srgbClr val="438D4E"/>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CB9DD260-5B19-DEE9-9723-829ED3A1A876}"/>
              </a:ext>
            </a:extLst>
          </p:cNvPr>
          <p:cNvSpPr/>
          <p:nvPr/>
        </p:nvSpPr>
        <p:spPr>
          <a:xfrm>
            <a:off x="1082040" y="4434840"/>
            <a:ext cx="2004060" cy="655320"/>
          </a:xfrm>
          <a:prstGeom prst="roundRect">
            <a:avLst/>
          </a:prstGeom>
          <a:solidFill>
            <a:srgbClr val="6871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cap="small" dirty="0"/>
              <a:t>Generator</a:t>
            </a:r>
          </a:p>
        </p:txBody>
      </p:sp>
      <p:sp>
        <p:nvSpPr>
          <p:cNvPr id="34" name="Oval 33">
            <a:extLst>
              <a:ext uri="{FF2B5EF4-FFF2-40B4-BE49-F238E27FC236}">
                <a16:creationId xmlns:a16="http://schemas.microsoft.com/office/drawing/2014/main" id="{4807A7A4-FEE6-B08E-2837-B93522AF0008}"/>
              </a:ext>
            </a:extLst>
          </p:cNvPr>
          <p:cNvSpPr/>
          <p:nvPr/>
        </p:nvSpPr>
        <p:spPr>
          <a:xfrm>
            <a:off x="4685110" y="5118499"/>
            <a:ext cx="1025841" cy="487975"/>
          </a:xfrm>
          <a:prstGeom prst="ellipse">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000" dirty="0"/>
              <a:t>Correctly detected fake data</a:t>
            </a:r>
          </a:p>
        </p:txBody>
      </p:sp>
      <p:cxnSp>
        <p:nvCxnSpPr>
          <p:cNvPr id="36" name="Connector: Curved 35">
            <a:extLst>
              <a:ext uri="{FF2B5EF4-FFF2-40B4-BE49-F238E27FC236}">
                <a16:creationId xmlns:a16="http://schemas.microsoft.com/office/drawing/2014/main" id="{CFB9932E-602A-3961-AB4D-AAFE4A824FDC}"/>
              </a:ext>
            </a:extLst>
          </p:cNvPr>
          <p:cNvCxnSpPr>
            <a:cxnSpLocks/>
            <a:stCxn id="10" idx="2"/>
            <a:endCxn id="34" idx="6"/>
          </p:cNvCxnSpPr>
          <p:nvPr/>
        </p:nvCxnSpPr>
        <p:spPr>
          <a:xfrm rot="5400000">
            <a:off x="6176566" y="4624545"/>
            <a:ext cx="272327" cy="1203556"/>
          </a:xfrm>
          <a:prstGeom prst="curvedConnector2">
            <a:avLst/>
          </a:prstGeom>
          <a:ln>
            <a:solidFill>
              <a:srgbClr val="438D4E"/>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D756098-8D41-1485-5626-0FDEBEFBD102}"/>
              </a:ext>
            </a:extLst>
          </p:cNvPr>
          <p:cNvPicPr>
            <a:picLocks noChangeAspect="1"/>
          </p:cNvPicPr>
          <p:nvPr/>
        </p:nvPicPr>
        <p:blipFill>
          <a:blip r:embed="rId3"/>
          <a:stretch>
            <a:fillRect/>
          </a:stretch>
        </p:blipFill>
        <p:spPr>
          <a:xfrm>
            <a:off x="343640" y="4284666"/>
            <a:ext cx="1067752" cy="955668"/>
          </a:xfrm>
          <a:prstGeom prst="rect">
            <a:avLst/>
          </a:prstGeom>
        </p:spPr>
      </p:pic>
      <p:cxnSp>
        <p:nvCxnSpPr>
          <p:cNvPr id="38" name="Connector: Curved 37">
            <a:extLst>
              <a:ext uri="{FF2B5EF4-FFF2-40B4-BE49-F238E27FC236}">
                <a16:creationId xmlns:a16="http://schemas.microsoft.com/office/drawing/2014/main" id="{4F8853D3-56EC-6635-7A73-16AF62D49007}"/>
              </a:ext>
            </a:extLst>
          </p:cNvPr>
          <p:cNvCxnSpPr>
            <a:cxnSpLocks/>
            <a:stCxn id="34" idx="2"/>
          </p:cNvCxnSpPr>
          <p:nvPr/>
        </p:nvCxnSpPr>
        <p:spPr>
          <a:xfrm rot="10800000">
            <a:off x="3093106" y="4889071"/>
            <a:ext cx="1592005" cy="47341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1C0B707-72DA-189B-248F-33A153B5745E}"/>
              </a:ext>
            </a:extLst>
          </p:cNvPr>
          <p:cNvSpPr txBox="1"/>
          <p:nvPr/>
        </p:nvSpPr>
        <p:spPr>
          <a:xfrm>
            <a:off x="3468836" y="4169230"/>
            <a:ext cx="243840" cy="323165"/>
          </a:xfrm>
          <a:prstGeom prst="rect">
            <a:avLst/>
          </a:prstGeom>
          <a:noFill/>
        </p:spPr>
        <p:txBody>
          <a:bodyPr wrap="square" rtlCol="0">
            <a:spAutoFit/>
          </a:bodyPr>
          <a:lstStyle/>
          <a:p>
            <a:pPr algn="ctr">
              <a:lnSpc>
                <a:spcPts val="1800"/>
              </a:lnSpc>
            </a:pPr>
            <a:r>
              <a:rPr lang="en-US" sz="1800" b="0" dirty="0">
                <a:solidFill>
                  <a:srgbClr val="C00000"/>
                </a:solidFill>
                <a:latin typeface="+mn-lt"/>
              </a:rPr>
              <a:t>1</a:t>
            </a:r>
          </a:p>
        </p:txBody>
      </p:sp>
      <p:sp>
        <p:nvSpPr>
          <p:cNvPr id="42" name="TextBox 41">
            <a:extLst>
              <a:ext uri="{FF2B5EF4-FFF2-40B4-BE49-F238E27FC236}">
                <a16:creationId xmlns:a16="http://schemas.microsoft.com/office/drawing/2014/main" id="{04BCD49E-11C1-BBCE-E4DF-538124C2B9B6}"/>
              </a:ext>
            </a:extLst>
          </p:cNvPr>
          <p:cNvSpPr txBox="1"/>
          <p:nvPr/>
        </p:nvSpPr>
        <p:spPr>
          <a:xfrm>
            <a:off x="5844855" y="5093498"/>
            <a:ext cx="192638" cy="323165"/>
          </a:xfrm>
          <a:prstGeom prst="rect">
            <a:avLst/>
          </a:prstGeom>
          <a:noFill/>
        </p:spPr>
        <p:txBody>
          <a:bodyPr wrap="square" rtlCol="0">
            <a:spAutoFit/>
          </a:bodyPr>
          <a:lstStyle/>
          <a:p>
            <a:pPr algn="ctr">
              <a:lnSpc>
                <a:spcPts val="1800"/>
              </a:lnSpc>
            </a:pPr>
            <a:r>
              <a:rPr lang="en-US" sz="1800" b="0" dirty="0">
                <a:solidFill>
                  <a:srgbClr val="C00000"/>
                </a:solidFill>
                <a:latin typeface="+mn-lt"/>
              </a:rPr>
              <a:t>2</a:t>
            </a:r>
          </a:p>
        </p:txBody>
      </p:sp>
      <p:sp>
        <p:nvSpPr>
          <p:cNvPr id="43" name="Oval 42">
            <a:extLst>
              <a:ext uri="{FF2B5EF4-FFF2-40B4-BE49-F238E27FC236}">
                <a16:creationId xmlns:a16="http://schemas.microsoft.com/office/drawing/2014/main" id="{258CD15E-2D6F-2E0B-964F-96E607578343}"/>
              </a:ext>
            </a:extLst>
          </p:cNvPr>
          <p:cNvSpPr/>
          <p:nvPr/>
        </p:nvSpPr>
        <p:spPr>
          <a:xfrm>
            <a:off x="2705546" y="5634607"/>
            <a:ext cx="1025841" cy="487975"/>
          </a:xfrm>
          <a:prstGeom prst="ellipse">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000" dirty="0"/>
              <a:t>Better </a:t>
            </a:r>
            <a:br>
              <a:rPr lang="en-US" sz="1000" dirty="0"/>
            </a:br>
            <a:r>
              <a:rPr lang="en-US" sz="1000" dirty="0"/>
              <a:t>fake data</a:t>
            </a:r>
          </a:p>
        </p:txBody>
      </p:sp>
      <p:cxnSp>
        <p:nvCxnSpPr>
          <p:cNvPr id="46" name="Connector: Curved 45">
            <a:extLst>
              <a:ext uri="{FF2B5EF4-FFF2-40B4-BE49-F238E27FC236}">
                <a16:creationId xmlns:a16="http://schemas.microsoft.com/office/drawing/2014/main" id="{A317FD71-8965-2E09-7A35-9C94E220781C}"/>
              </a:ext>
            </a:extLst>
          </p:cNvPr>
          <p:cNvCxnSpPr>
            <a:cxnSpLocks/>
            <a:stCxn id="7" idx="2"/>
            <a:endCxn id="43" idx="2"/>
          </p:cNvCxnSpPr>
          <p:nvPr/>
        </p:nvCxnSpPr>
        <p:spPr>
          <a:xfrm rot="16200000" flipH="1">
            <a:off x="2000591" y="5173639"/>
            <a:ext cx="788435" cy="62147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76C67A0-56D9-1394-D9EA-AED9D82D030E}"/>
              </a:ext>
            </a:extLst>
          </p:cNvPr>
          <p:cNvSpPr txBox="1"/>
          <p:nvPr/>
        </p:nvSpPr>
        <p:spPr>
          <a:xfrm>
            <a:off x="2334715" y="5366237"/>
            <a:ext cx="192638" cy="323165"/>
          </a:xfrm>
          <a:prstGeom prst="rect">
            <a:avLst/>
          </a:prstGeom>
          <a:noFill/>
        </p:spPr>
        <p:txBody>
          <a:bodyPr wrap="square" rtlCol="0">
            <a:spAutoFit/>
          </a:bodyPr>
          <a:lstStyle/>
          <a:p>
            <a:pPr algn="ctr">
              <a:lnSpc>
                <a:spcPts val="1800"/>
              </a:lnSpc>
            </a:pPr>
            <a:r>
              <a:rPr lang="en-US" sz="1800" b="0" dirty="0">
                <a:solidFill>
                  <a:srgbClr val="C00000"/>
                </a:solidFill>
                <a:latin typeface="+mn-lt"/>
              </a:rPr>
              <a:t>3</a:t>
            </a:r>
          </a:p>
        </p:txBody>
      </p:sp>
      <p:sp>
        <p:nvSpPr>
          <p:cNvPr id="62" name="TextBox 61">
            <a:extLst>
              <a:ext uri="{FF2B5EF4-FFF2-40B4-BE49-F238E27FC236}">
                <a16:creationId xmlns:a16="http://schemas.microsoft.com/office/drawing/2014/main" id="{CEF6FCBF-B597-CD0C-19EA-5D3796CC2BD8}"/>
              </a:ext>
            </a:extLst>
          </p:cNvPr>
          <p:cNvSpPr txBox="1"/>
          <p:nvPr/>
        </p:nvSpPr>
        <p:spPr>
          <a:xfrm>
            <a:off x="168926" y="6318425"/>
            <a:ext cx="4572000" cy="369332"/>
          </a:xfrm>
          <a:prstGeom prst="rect">
            <a:avLst/>
          </a:prstGeom>
          <a:noFill/>
        </p:spPr>
        <p:txBody>
          <a:bodyPr wrap="square">
            <a:spAutoFit/>
          </a:bodyPr>
          <a:lstStyle/>
          <a:p>
            <a:r>
              <a:rPr lang="en-US" b="1" dirty="0"/>
              <a:t>Continuous training cycle</a:t>
            </a:r>
            <a:endParaRPr lang="en-US" dirty="0"/>
          </a:p>
        </p:txBody>
      </p:sp>
    </p:spTree>
    <p:extLst>
      <p:ext uri="{BB962C8B-B14F-4D97-AF65-F5344CB8AC3E}">
        <p14:creationId xmlns:p14="http://schemas.microsoft.com/office/powerpoint/2010/main" val="127847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1" descr="A white paper with a black border&#10;&#10;AI-generated content may be incorrect.">
            <a:extLst>
              <a:ext uri="{FF2B5EF4-FFF2-40B4-BE49-F238E27FC236}">
                <a16:creationId xmlns:a16="http://schemas.microsoft.com/office/drawing/2014/main" id="{F6F36529-FC3B-0147-4C31-15AF0D8B3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695" y="1347772"/>
            <a:ext cx="5029902" cy="5944565"/>
          </a:xfrm>
          <a:prstGeom prst="rect">
            <a:avLst/>
          </a:prstGeom>
        </p:spPr>
      </p:pic>
      <p:sp>
        <p:nvSpPr>
          <p:cNvPr id="2" name="Title 1"/>
          <p:cNvSpPr>
            <a:spLocks noGrp="1"/>
          </p:cNvSpPr>
          <p:nvPr>
            <p:ph type="title"/>
          </p:nvPr>
        </p:nvSpPr>
        <p:spPr/>
        <p:txBody>
          <a:bodyPr/>
          <a:lstStyle/>
          <a:p>
            <a:r>
              <a:rPr lang="en-US" dirty="0"/>
              <a:t>Playing Defense</a:t>
            </a:r>
            <a:br>
              <a:rPr lang="en-US" dirty="0"/>
            </a:br>
            <a:r>
              <a:rPr lang="en-US" sz="2800" dirty="0"/>
              <a:t>Detection – spot fake media after it appears</a:t>
            </a:r>
            <a:endParaRPr dirty="0"/>
          </a:p>
        </p:txBody>
      </p:sp>
      <p:sp>
        <p:nvSpPr>
          <p:cNvPr id="14" name="TextBox 13">
            <a:extLst>
              <a:ext uri="{FF2B5EF4-FFF2-40B4-BE49-F238E27FC236}">
                <a16:creationId xmlns:a16="http://schemas.microsoft.com/office/drawing/2014/main" id="{2BCE0EC1-B84D-C305-FF73-5636172A9E87}"/>
              </a:ext>
            </a:extLst>
          </p:cNvPr>
          <p:cNvSpPr txBox="1"/>
          <p:nvPr/>
        </p:nvSpPr>
        <p:spPr>
          <a:xfrm>
            <a:off x="4753378" y="3710940"/>
            <a:ext cx="3962400" cy="2893100"/>
          </a:xfrm>
          <a:prstGeom prst="rect">
            <a:avLst/>
          </a:prstGeom>
          <a:noFill/>
        </p:spPr>
        <p:txBody>
          <a:bodyPr wrap="square">
            <a:spAutoFit/>
          </a:bodyPr>
          <a:lstStyle/>
          <a:p>
            <a:r>
              <a:rPr lang="en-US" sz="1300" dirty="0">
                <a:latin typeface="Bookman Old Style" panose="02050604050505020204" pitchFamily="18" charset="0"/>
              </a:rPr>
              <a:t>This study examines past work on deepfake identification. It focuses on improvements in model designs, the Celeb-DF dataset, methods for finetuning, and the issues researchers face. Deepfake discovery typically relies on </a:t>
            </a:r>
            <a:r>
              <a:rPr lang="en-US" sz="1300" dirty="0">
                <a:highlight>
                  <a:srgbClr val="FFFF00"/>
                </a:highlight>
                <a:latin typeface="Bookman Old Style" panose="02050604050505020204" pitchFamily="18" charset="0"/>
              </a:rPr>
              <a:t>identifying marks and errors that are added during the editing process</a:t>
            </a:r>
            <a:r>
              <a:rPr lang="en-US" sz="1300" dirty="0">
                <a:latin typeface="Bookman Old Style" panose="02050604050505020204" pitchFamily="18" charset="0"/>
              </a:rPr>
              <a:t>. Such artifacts are not necessarily perceptible to the human eye but may be determined by </a:t>
            </a:r>
            <a:r>
              <a:rPr lang="en-US" sz="1300" dirty="0">
                <a:highlight>
                  <a:srgbClr val="FFFF00"/>
                </a:highlight>
                <a:latin typeface="Bookman Old Style" panose="02050604050505020204" pitchFamily="18" charset="0"/>
              </a:rPr>
              <a:t>machine learning methods.</a:t>
            </a:r>
            <a:r>
              <a:rPr lang="en-US" sz="1300" dirty="0">
                <a:latin typeface="Bookman Old Style" panose="02050604050505020204" pitchFamily="18" charset="0"/>
              </a:rPr>
              <a:t> The initial works concentrated mainly on Convolutional Neural Networks (CNNs) for anomaly detection in </a:t>
            </a:r>
            <a:r>
              <a:rPr lang="en-US" sz="1300" dirty="0">
                <a:highlight>
                  <a:srgbClr val="FFFF00"/>
                </a:highlight>
                <a:latin typeface="Bookman Old Style" panose="02050604050505020204" pitchFamily="18" charset="0"/>
              </a:rPr>
              <a:t>facial expressions, blink patterns, and other minute cues</a:t>
            </a:r>
            <a:r>
              <a:rPr lang="en-US" sz="1300" dirty="0">
                <a:latin typeface="Bookman Old Style" panose="02050604050505020204" pitchFamily="18" charset="0"/>
              </a:rPr>
              <a:t>…</a:t>
            </a:r>
          </a:p>
        </p:txBody>
      </p:sp>
      <p:sp>
        <p:nvSpPr>
          <p:cNvPr id="17" name="Content Placeholder 16">
            <a:extLst>
              <a:ext uri="{FF2B5EF4-FFF2-40B4-BE49-F238E27FC236}">
                <a16:creationId xmlns:a16="http://schemas.microsoft.com/office/drawing/2014/main" id="{AA1251FC-FC0D-B25B-B9BE-702DA5CAC1D1}"/>
              </a:ext>
            </a:extLst>
          </p:cNvPr>
          <p:cNvSpPr>
            <a:spLocks noGrp="1"/>
          </p:cNvSpPr>
          <p:nvPr>
            <p:ph sz="half" idx="1"/>
          </p:nvPr>
        </p:nvSpPr>
        <p:spPr>
          <a:xfrm>
            <a:off x="39898" y="1506100"/>
            <a:ext cx="4533900" cy="5351900"/>
          </a:xfrm>
          <a:solidFill>
            <a:schemeClr val="bg1">
              <a:lumMod val="85000"/>
            </a:schemeClr>
          </a:solidFill>
        </p:spPr>
        <p:txBody>
          <a:bodyPr>
            <a:noAutofit/>
          </a:bodyPr>
          <a:lstStyle/>
          <a:p>
            <a:pPr marL="388620" indent="-342900">
              <a:buFont typeface="+mj-lt"/>
              <a:buAutoNum type="arabicPeriod"/>
            </a:pPr>
            <a:r>
              <a:rPr lang="en-US" sz="1600" dirty="0">
                <a:solidFill>
                  <a:srgbClr val="C00000"/>
                </a:solidFill>
              </a:rPr>
              <a:t>Visual Inconsistencies  </a:t>
            </a:r>
            <a:r>
              <a:rPr lang="en-US" sz="1200" dirty="0"/>
              <a:t>(within a single frame)</a:t>
            </a:r>
            <a:endParaRPr lang="en-US" sz="1400" dirty="0"/>
          </a:p>
          <a:p>
            <a:pPr marL="457200" lvl="1" indent="-138113"/>
            <a:r>
              <a:rPr lang="en-US" sz="1200" dirty="0"/>
              <a:t>Check individual frames for things that seem “off” to a machine</a:t>
            </a:r>
          </a:p>
          <a:p>
            <a:pPr marL="746125" lvl="2" indent="-152400"/>
            <a:r>
              <a:rPr lang="en-US" sz="1200" dirty="0"/>
              <a:t>Lighting and Shadows – A fake face might not reflect light the same way as the body or background.</a:t>
            </a:r>
          </a:p>
          <a:p>
            <a:pPr marL="746125" lvl="2" indent="-152400"/>
            <a:r>
              <a:rPr lang="en-US" sz="1200" dirty="0"/>
              <a:t>Facial Features – Teeth, eyes, or skin texture may look too smooth or blurry in certain spots.</a:t>
            </a:r>
          </a:p>
          <a:p>
            <a:pPr marL="746125" lvl="2" indent="-152400"/>
            <a:r>
              <a:rPr lang="en-US" sz="1200" dirty="0"/>
              <a:t>Eye Details – Pupils might not reflect the room correctly, or blinking frequency can be unnatural.</a:t>
            </a:r>
          </a:p>
          <a:p>
            <a:pPr marL="388620" indent="-342900">
              <a:buFont typeface="+mj-lt"/>
              <a:buAutoNum type="arabicPeriod"/>
            </a:pPr>
            <a:r>
              <a:rPr lang="en-US" sz="1600" dirty="0">
                <a:solidFill>
                  <a:srgbClr val="C00000"/>
                </a:solidFill>
              </a:rPr>
              <a:t>Temporal Inconsistencies </a:t>
            </a:r>
            <a:r>
              <a:rPr lang="en-US" sz="1400" dirty="0">
                <a:solidFill>
                  <a:srgbClr val="C00000"/>
                </a:solidFill>
              </a:rPr>
              <a:t> </a:t>
            </a:r>
            <a:r>
              <a:rPr lang="en-US" sz="1200" dirty="0"/>
              <a:t>(across multiple frames)</a:t>
            </a:r>
          </a:p>
          <a:p>
            <a:pPr marL="457200" lvl="1" indent="-138113"/>
            <a:r>
              <a:rPr lang="en-US" sz="1200" dirty="0"/>
              <a:t>Deepfakes currently can’t perfectly mimic natural motion over time</a:t>
            </a:r>
          </a:p>
          <a:p>
            <a:pPr marL="746125" lvl="2" indent="-152400"/>
            <a:r>
              <a:rPr lang="en-US" sz="1200" dirty="0"/>
              <a:t>Lip-Sync Issues – The mouth may not perfectly match the audio when speaking.</a:t>
            </a:r>
          </a:p>
          <a:p>
            <a:pPr marL="746125" lvl="2" indent="-152400"/>
            <a:r>
              <a:rPr lang="en-US" sz="1200" dirty="0"/>
              <a:t>Micro-Expressions – Real humans have tiny, brief expressions (eyebrow twitches, cheek muscle flickers) that are hard to fake.</a:t>
            </a:r>
          </a:p>
          <a:p>
            <a:pPr marL="746125" lvl="2" indent="-152400"/>
            <a:r>
              <a:rPr lang="en-US" sz="1200" dirty="0"/>
              <a:t>Head and Eye Movement – Fake faces may “slide” or jitter slightly, and gaze direction may jump unnaturally. </a:t>
            </a:r>
          </a:p>
          <a:p>
            <a:pPr marL="388620" indent="-342900">
              <a:buFont typeface="+mj-lt"/>
              <a:buAutoNum type="arabicPeriod"/>
            </a:pPr>
            <a:r>
              <a:rPr lang="en-US" sz="1600" dirty="0">
                <a:solidFill>
                  <a:srgbClr val="C00000"/>
                </a:solidFill>
              </a:rPr>
              <a:t>Frequency and Audio-Visual Inconsistencies</a:t>
            </a:r>
          </a:p>
          <a:p>
            <a:pPr marL="457200" lvl="1" indent="-138113"/>
            <a:r>
              <a:rPr lang="en-US" sz="1200" dirty="0"/>
              <a:t>analyze hidden patterns in sound and image frequencies:</a:t>
            </a:r>
          </a:p>
          <a:p>
            <a:pPr marL="746125" lvl="2" indent="-152400"/>
            <a:r>
              <a:rPr lang="en-US" sz="1200" dirty="0"/>
              <a:t>Video Flicker or Noise Patterns – GAN-generated frames can leave unnatural frequency artifacts.</a:t>
            </a:r>
          </a:p>
          <a:p>
            <a:pPr marL="746125" lvl="2" indent="-152400"/>
            <a:r>
              <a:rPr lang="en-US" sz="1200" dirty="0"/>
              <a:t>Audio Mismatch –voice tone and ambient noise don’t match the scene</a:t>
            </a:r>
            <a:endParaRPr lang="en-US" sz="1400" dirty="0"/>
          </a:p>
        </p:txBody>
      </p:sp>
      <p:pic>
        <p:nvPicPr>
          <p:cNvPr id="18" name="Content Placeholder 11">
            <a:extLst>
              <a:ext uri="{FF2B5EF4-FFF2-40B4-BE49-F238E27FC236}">
                <a16:creationId xmlns:a16="http://schemas.microsoft.com/office/drawing/2014/main" id="{203FE56C-BCC5-4F9D-F089-A3D0741B638C}"/>
              </a:ext>
            </a:extLst>
          </p:cNvPr>
          <p:cNvPicPr>
            <a:picLocks noChangeAspect="1"/>
          </p:cNvPicPr>
          <p:nvPr/>
        </p:nvPicPr>
        <p:blipFill>
          <a:blip r:embed="rId4"/>
          <a:stretch>
            <a:fillRect/>
          </a:stretch>
        </p:blipFill>
        <p:spPr>
          <a:xfrm>
            <a:off x="4855732" y="1946770"/>
            <a:ext cx="3906528" cy="16224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D6D43-5603-E514-53C3-BE1B24C9D5CE}"/>
            </a:ext>
          </a:extLst>
        </p:cNvPr>
        <p:cNvGrpSpPr/>
        <p:nvPr/>
      </p:nvGrpSpPr>
      <p:grpSpPr>
        <a:xfrm>
          <a:off x="0" y="0"/>
          <a:ext cx="0" cy="0"/>
          <a:chOff x="0" y="0"/>
          <a:chExt cx="0" cy="0"/>
        </a:xfrm>
      </p:grpSpPr>
      <p:pic>
        <p:nvPicPr>
          <p:cNvPr id="7" name="Content Placeholder 11" descr="A white paper with a black border&#10;&#10;AI-generated content may be incorrect.">
            <a:extLst>
              <a:ext uri="{FF2B5EF4-FFF2-40B4-BE49-F238E27FC236}">
                <a16:creationId xmlns:a16="http://schemas.microsoft.com/office/drawing/2014/main" id="{8B0783EF-0464-6AC1-27DF-5BBE17307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695" y="1347772"/>
            <a:ext cx="5029902" cy="5944565"/>
          </a:xfrm>
          <a:prstGeom prst="rect">
            <a:avLst/>
          </a:prstGeom>
        </p:spPr>
      </p:pic>
      <p:sp>
        <p:nvSpPr>
          <p:cNvPr id="2" name="Title 1">
            <a:extLst>
              <a:ext uri="{FF2B5EF4-FFF2-40B4-BE49-F238E27FC236}">
                <a16:creationId xmlns:a16="http://schemas.microsoft.com/office/drawing/2014/main" id="{874B6977-7ECD-90E7-7F0F-1402B90C7712}"/>
              </a:ext>
            </a:extLst>
          </p:cNvPr>
          <p:cNvSpPr>
            <a:spLocks noGrp="1"/>
          </p:cNvSpPr>
          <p:nvPr>
            <p:ph type="title"/>
          </p:nvPr>
        </p:nvSpPr>
        <p:spPr/>
        <p:txBody>
          <a:bodyPr/>
          <a:lstStyle/>
          <a:p>
            <a:r>
              <a:rPr lang="en-US" dirty="0"/>
              <a:t>Playing Defense</a:t>
            </a:r>
            <a:br>
              <a:rPr lang="en-US" dirty="0"/>
            </a:br>
            <a:r>
              <a:rPr lang="en-US" altLang="en-US" sz="2000" dirty="0"/>
              <a:t>Watermarking – Authenticate  original content proactively</a:t>
            </a:r>
            <a:endParaRPr sz="2800" dirty="0"/>
          </a:p>
        </p:txBody>
      </p:sp>
      <p:sp>
        <p:nvSpPr>
          <p:cNvPr id="17" name="Content Placeholder 16">
            <a:extLst>
              <a:ext uri="{FF2B5EF4-FFF2-40B4-BE49-F238E27FC236}">
                <a16:creationId xmlns:a16="http://schemas.microsoft.com/office/drawing/2014/main" id="{5D2D5DCB-1272-3D34-8EC2-A7A1C882865C}"/>
              </a:ext>
            </a:extLst>
          </p:cNvPr>
          <p:cNvSpPr>
            <a:spLocks noGrp="1"/>
          </p:cNvSpPr>
          <p:nvPr>
            <p:ph sz="half" idx="1"/>
          </p:nvPr>
        </p:nvSpPr>
        <p:spPr>
          <a:xfrm>
            <a:off x="39898" y="1729740"/>
            <a:ext cx="4533900" cy="5128260"/>
          </a:xfrm>
          <a:noFill/>
        </p:spPr>
        <p:txBody>
          <a:bodyPr>
            <a:noAutofit/>
          </a:bodyPr>
          <a:lstStyle/>
          <a:p>
            <a:r>
              <a:rPr lang="en-US" sz="1600" dirty="0"/>
              <a:t>What is a watermark?</a:t>
            </a:r>
          </a:p>
          <a:p>
            <a:pPr lvl="1"/>
            <a:r>
              <a:rPr lang="en-US" sz="1400" dirty="0"/>
              <a:t>A digital watermark is a hidden signature added to images, videos, or audio when they are first created.</a:t>
            </a:r>
          </a:p>
          <a:p>
            <a:pPr lvl="1"/>
            <a:r>
              <a:rPr lang="en-US" sz="1400" dirty="0"/>
              <a:t>It can be visible (like a TV station logo) or invisible (embedded in the pixels or audio frequencies).</a:t>
            </a:r>
          </a:p>
          <a:p>
            <a:pPr lvl="1"/>
            <a:r>
              <a:rPr lang="en-US" sz="1400" dirty="0"/>
              <a:t>Invisible watermarks are hard to remove and don’t affect how the content looks or sounds.</a:t>
            </a:r>
            <a:br>
              <a:rPr lang="en-US" sz="1400" dirty="0"/>
            </a:br>
            <a:endParaRPr lang="en-US" sz="1400" dirty="0"/>
          </a:p>
          <a:p>
            <a:r>
              <a:rPr lang="en-US" b="1" dirty="0"/>
              <a:t>How Watermarks Stop Deepfake Confusion</a:t>
            </a:r>
          </a:p>
          <a:p>
            <a:pPr lvl="1"/>
            <a:r>
              <a:rPr lang="en-US" sz="1400" dirty="0"/>
              <a:t>A digital watermark is a hidden signature added to images, videos, or audio when they are first created.</a:t>
            </a:r>
          </a:p>
          <a:p>
            <a:pPr lvl="1"/>
            <a:r>
              <a:rPr lang="en-US" sz="1400" dirty="0"/>
              <a:t>It can be visible (like a TV station logo) or invisible (embedded in the pixels or audio frequencies).</a:t>
            </a:r>
          </a:p>
          <a:p>
            <a:pPr lvl="1"/>
            <a:r>
              <a:rPr lang="en-US" sz="1400" dirty="0"/>
              <a:t>Invisible watermarks are hard to remove and don’t affect how the content looks or sounds.  If the watermark is missing or altered, the video is likely a fake.</a:t>
            </a:r>
          </a:p>
          <a:p>
            <a:endParaRPr lang="en-US" sz="1600" dirty="0"/>
          </a:p>
          <a:p>
            <a:pPr marL="388620" indent="-342900">
              <a:buFont typeface="+mj-lt"/>
              <a:buAutoNum type="arabicPeriod"/>
            </a:pPr>
            <a:endParaRPr lang="en-US" sz="1400" dirty="0"/>
          </a:p>
        </p:txBody>
      </p:sp>
      <p:pic>
        <p:nvPicPr>
          <p:cNvPr id="8" name="Picture 7">
            <a:extLst>
              <a:ext uri="{FF2B5EF4-FFF2-40B4-BE49-F238E27FC236}">
                <a16:creationId xmlns:a16="http://schemas.microsoft.com/office/drawing/2014/main" id="{0B3D61EE-AEB9-8831-27E3-6D888A289288}"/>
              </a:ext>
            </a:extLst>
          </p:cNvPr>
          <p:cNvPicPr>
            <a:picLocks noChangeAspect="1"/>
          </p:cNvPicPr>
          <p:nvPr/>
        </p:nvPicPr>
        <p:blipFill>
          <a:blip r:embed="rId4"/>
          <a:stretch>
            <a:fillRect/>
          </a:stretch>
        </p:blipFill>
        <p:spPr>
          <a:xfrm>
            <a:off x="4946503" y="2078342"/>
            <a:ext cx="3478990" cy="4423811"/>
          </a:xfrm>
          <a:prstGeom prst="rect">
            <a:avLst/>
          </a:prstGeom>
        </p:spPr>
      </p:pic>
    </p:spTree>
    <p:extLst>
      <p:ext uri="{BB962C8B-B14F-4D97-AF65-F5344CB8AC3E}">
        <p14:creationId xmlns:p14="http://schemas.microsoft.com/office/powerpoint/2010/main" val="360730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B37AE-495A-36AB-882A-C30E82121943}"/>
            </a:ext>
          </a:extLst>
        </p:cNvPr>
        <p:cNvGrpSpPr/>
        <p:nvPr/>
      </p:nvGrpSpPr>
      <p:grpSpPr>
        <a:xfrm>
          <a:off x="0" y="0"/>
          <a:ext cx="0" cy="0"/>
          <a:chOff x="0" y="0"/>
          <a:chExt cx="0" cy="0"/>
        </a:xfrm>
      </p:grpSpPr>
      <p:pic>
        <p:nvPicPr>
          <p:cNvPr id="7" name="Content Placeholder 11" descr="A white paper with a black border&#10;&#10;AI-generated content may be incorrect.">
            <a:extLst>
              <a:ext uri="{FF2B5EF4-FFF2-40B4-BE49-F238E27FC236}">
                <a16:creationId xmlns:a16="http://schemas.microsoft.com/office/drawing/2014/main" id="{74E232BC-8661-5967-A4D9-FAC299F77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695" y="1347772"/>
            <a:ext cx="5029902" cy="5944565"/>
          </a:xfrm>
          <a:prstGeom prst="rect">
            <a:avLst/>
          </a:prstGeom>
        </p:spPr>
      </p:pic>
      <p:sp>
        <p:nvSpPr>
          <p:cNvPr id="2" name="Title 1">
            <a:extLst>
              <a:ext uri="{FF2B5EF4-FFF2-40B4-BE49-F238E27FC236}">
                <a16:creationId xmlns:a16="http://schemas.microsoft.com/office/drawing/2014/main" id="{E3BFA030-2DB2-2053-B7C0-65BBEBE742BB}"/>
              </a:ext>
            </a:extLst>
          </p:cNvPr>
          <p:cNvSpPr>
            <a:spLocks noGrp="1"/>
          </p:cNvSpPr>
          <p:nvPr>
            <p:ph type="title"/>
          </p:nvPr>
        </p:nvSpPr>
        <p:spPr/>
        <p:txBody>
          <a:bodyPr/>
          <a:lstStyle/>
          <a:p>
            <a:r>
              <a:rPr lang="en-US" dirty="0"/>
              <a:t>Playing Defense</a:t>
            </a:r>
            <a:br>
              <a:rPr lang="en-US" dirty="0"/>
            </a:br>
            <a:r>
              <a:rPr lang="en-US" altLang="en-US" sz="2000" dirty="0"/>
              <a:t>Blockchain Provenance</a:t>
            </a:r>
            <a:endParaRPr sz="2800" dirty="0"/>
          </a:p>
        </p:txBody>
      </p:sp>
      <p:sp>
        <p:nvSpPr>
          <p:cNvPr id="17" name="Content Placeholder 16">
            <a:extLst>
              <a:ext uri="{FF2B5EF4-FFF2-40B4-BE49-F238E27FC236}">
                <a16:creationId xmlns:a16="http://schemas.microsoft.com/office/drawing/2014/main" id="{7AA88BA5-CB16-0A43-C5E5-A97E1355BA9C}"/>
              </a:ext>
            </a:extLst>
          </p:cNvPr>
          <p:cNvSpPr>
            <a:spLocks noGrp="1"/>
          </p:cNvSpPr>
          <p:nvPr>
            <p:ph sz="half" idx="1"/>
          </p:nvPr>
        </p:nvSpPr>
        <p:spPr>
          <a:xfrm>
            <a:off x="39898" y="1729740"/>
            <a:ext cx="4533900" cy="5128260"/>
          </a:xfrm>
          <a:noFill/>
        </p:spPr>
        <p:txBody>
          <a:bodyPr>
            <a:noAutofit/>
          </a:bodyPr>
          <a:lstStyle/>
          <a:p>
            <a:pPr marL="388620" indent="-342900">
              <a:buFont typeface="+mj-lt"/>
              <a:buAutoNum type="arabicPeriod"/>
            </a:pPr>
            <a:r>
              <a:rPr lang="en-US" sz="1600" dirty="0">
                <a:solidFill>
                  <a:srgbClr val="C00000"/>
                </a:solidFill>
              </a:rPr>
              <a:t>Original Content is Registered </a:t>
            </a:r>
          </a:p>
          <a:p>
            <a:pPr lvl="1"/>
            <a:r>
              <a:rPr lang="en-US" sz="1400" dirty="0"/>
              <a:t>When a photo, video, or audio file is created, the system makes a unique digital fingerprint (called a hash) of the file.</a:t>
            </a:r>
          </a:p>
          <a:p>
            <a:pPr lvl="1"/>
            <a:r>
              <a:rPr lang="en-US" sz="1400" dirty="0"/>
              <a:t>That hash and metadata (like who made it, when, and where) are stored on a blockchain.</a:t>
            </a:r>
          </a:p>
          <a:p>
            <a:pPr lvl="1"/>
            <a:r>
              <a:rPr lang="en-US" sz="1400" dirty="0"/>
              <a:t>Blockchain is tamper-proof, so this record cannot be changed later.</a:t>
            </a:r>
          </a:p>
          <a:p>
            <a:pPr marL="388620" indent="-342900">
              <a:buFont typeface="+mj-lt"/>
              <a:buAutoNum type="arabicPeriod"/>
            </a:pPr>
            <a:r>
              <a:rPr lang="en-US" sz="1600" dirty="0">
                <a:solidFill>
                  <a:srgbClr val="C00000"/>
                </a:solidFill>
              </a:rPr>
              <a:t>Content is Shared</a:t>
            </a:r>
          </a:p>
          <a:p>
            <a:pPr lvl="1"/>
            <a:r>
              <a:rPr lang="en-US" sz="1400" dirty="0"/>
              <a:t>When the content is published online, its hash can be checked against the blockchain.</a:t>
            </a:r>
          </a:p>
          <a:p>
            <a:pPr lvl="1"/>
            <a:r>
              <a:rPr lang="en-US" sz="1400" dirty="0"/>
              <a:t>If it matches the registered hash, it’s authentic.</a:t>
            </a:r>
          </a:p>
          <a:p>
            <a:pPr lvl="1"/>
            <a:r>
              <a:rPr lang="en-US" sz="1400" dirty="0"/>
              <a:t>If it doesn’t match or isn’t on the blockchain, it’s unverified and might be a fake or altered copy.</a:t>
            </a:r>
          </a:p>
          <a:p>
            <a:pPr marL="388620" indent="-342900">
              <a:buFont typeface="+mj-lt"/>
              <a:buAutoNum type="arabicPeriod"/>
            </a:pPr>
            <a:r>
              <a:rPr lang="en-US" sz="1600" dirty="0">
                <a:solidFill>
                  <a:srgbClr val="C00000"/>
                </a:solidFill>
              </a:rPr>
              <a:t>Detecting Deepfakes</a:t>
            </a:r>
          </a:p>
          <a:p>
            <a:pPr lvl="1"/>
            <a:r>
              <a:rPr lang="en-US" sz="1400" dirty="0"/>
              <a:t>A deepfake will not have a matching blockchain record, because it wasn’t created and registered by the original source</a:t>
            </a:r>
          </a:p>
          <a:p>
            <a:pPr lvl="1"/>
            <a:r>
              <a:rPr lang="en-US" sz="1400" dirty="0"/>
              <a:t>Platforms or viewers can instantly check the blockchain to verify authenticity.</a:t>
            </a:r>
          </a:p>
        </p:txBody>
      </p:sp>
      <p:pic>
        <p:nvPicPr>
          <p:cNvPr id="5" name="Picture 4">
            <a:extLst>
              <a:ext uri="{FF2B5EF4-FFF2-40B4-BE49-F238E27FC236}">
                <a16:creationId xmlns:a16="http://schemas.microsoft.com/office/drawing/2014/main" id="{DC8BE8E7-B2B5-E7C8-BBBC-8B5D39AE4EDE}"/>
              </a:ext>
            </a:extLst>
          </p:cNvPr>
          <p:cNvPicPr>
            <a:picLocks noChangeAspect="1"/>
          </p:cNvPicPr>
          <p:nvPr/>
        </p:nvPicPr>
        <p:blipFill>
          <a:blip r:embed="rId4"/>
          <a:srcRect l="48278" t="4868"/>
          <a:stretch>
            <a:fillRect/>
          </a:stretch>
        </p:blipFill>
        <p:spPr>
          <a:xfrm>
            <a:off x="4855754" y="2704186"/>
            <a:ext cx="2939043" cy="2684263"/>
          </a:xfrm>
          <a:prstGeom prst="rect">
            <a:avLst/>
          </a:prstGeom>
        </p:spPr>
      </p:pic>
      <p:pic>
        <p:nvPicPr>
          <p:cNvPr id="9" name="Picture 8">
            <a:extLst>
              <a:ext uri="{FF2B5EF4-FFF2-40B4-BE49-F238E27FC236}">
                <a16:creationId xmlns:a16="http://schemas.microsoft.com/office/drawing/2014/main" id="{EE4C544F-3E1D-99AD-7348-50889567434C}"/>
              </a:ext>
            </a:extLst>
          </p:cNvPr>
          <p:cNvPicPr>
            <a:picLocks noChangeAspect="1"/>
          </p:cNvPicPr>
          <p:nvPr/>
        </p:nvPicPr>
        <p:blipFill>
          <a:blip r:embed="rId5"/>
          <a:stretch>
            <a:fillRect/>
          </a:stretch>
        </p:blipFill>
        <p:spPr>
          <a:xfrm>
            <a:off x="4771537" y="1884627"/>
            <a:ext cx="3107479" cy="730598"/>
          </a:xfrm>
          <a:prstGeom prst="rect">
            <a:avLst/>
          </a:prstGeom>
        </p:spPr>
      </p:pic>
      <p:pic>
        <p:nvPicPr>
          <p:cNvPr id="4" name="Picture 3">
            <a:extLst>
              <a:ext uri="{FF2B5EF4-FFF2-40B4-BE49-F238E27FC236}">
                <a16:creationId xmlns:a16="http://schemas.microsoft.com/office/drawing/2014/main" id="{8639549D-07F1-B7CE-E893-F73E9C50C31C}"/>
              </a:ext>
            </a:extLst>
          </p:cNvPr>
          <p:cNvPicPr>
            <a:picLocks noChangeAspect="1"/>
          </p:cNvPicPr>
          <p:nvPr/>
        </p:nvPicPr>
        <p:blipFill>
          <a:blip r:embed="rId4"/>
          <a:srcRect r="52271"/>
          <a:stretch>
            <a:fillRect/>
          </a:stretch>
        </p:blipFill>
        <p:spPr>
          <a:xfrm>
            <a:off x="7209132" y="4991100"/>
            <a:ext cx="1452421" cy="1511053"/>
          </a:xfrm>
          <a:prstGeom prst="rect">
            <a:avLst/>
          </a:prstGeom>
        </p:spPr>
      </p:pic>
    </p:spTree>
    <p:extLst>
      <p:ext uri="{BB962C8B-B14F-4D97-AF65-F5344CB8AC3E}">
        <p14:creationId xmlns:p14="http://schemas.microsoft.com/office/powerpoint/2010/main" val="2021634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183" y="1654335"/>
            <a:ext cx="4074837" cy="4912233"/>
          </a:xfrm>
        </p:spPr>
        <p:txBody>
          <a:bodyPr>
            <a:noAutofit/>
          </a:bodyPr>
          <a:lstStyle/>
          <a:p>
            <a:pPr marL="45720" indent="0" algn="ctr">
              <a:spcAft>
                <a:spcPts val="600"/>
              </a:spcAft>
              <a:buNone/>
            </a:pPr>
            <a:r>
              <a:rPr lang="en-US" sz="1400">
                <a:solidFill>
                  <a:srgbClr val="C00000"/>
                </a:solidFill>
              </a:rPr>
              <a:t>Detection and analysis of bot-driven disinformation on social media platforms.</a:t>
            </a:r>
            <a:endParaRPr lang="en-US" sz="1100" b="1">
              <a:solidFill>
                <a:srgbClr val="C00000"/>
              </a:solidFill>
            </a:endParaRPr>
          </a:p>
          <a:p>
            <a:r>
              <a:rPr lang="en-US" sz="1400" b="1"/>
              <a:t>Detection Techniques</a:t>
            </a:r>
          </a:p>
          <a:p>
            <a:pPr lvl="1"/>
            <a:r>
              <a:rPr lang="en-US" sz="1200" b="1">
                <a:solidFill>
                  <a:schemeClr val="accent1"/>
                </a:solidFill>
              </a:rPr>
              <a:t>Machine Learning Models</a:t>
            </a:r>
            <a:r>
              <a:rPr lang="en-US" sz="1200"/>
              <a:t>:  Utilize features like user metadata, tweet content, and network behavior to classify accounts as bots or humans.</a:t>
            </a:r>
          </a:p>
          <a:p>
            <a:pPr lvl="1"/>
            <a:r>
              <a:rPr lang="en-US" sz="1200" b="1">
                <a:solidFill>
                  <a:schemeClr val="accent1"/>
                </a:solidFill>
              </a:rPr>
              <a:t>Crowdsourcing</a:t>
            </a:r>
            <a:r>
              <a:rPr lang="en-US" sz="1200">
                <a:solidFill>
                  <a:schemeClr val="accent1"/>
                </a:solidFill>
              </a:rPr>
              <a:t>:  </a:t>
            </a:r>
            <a:r>
              <a:rPr lang="en-US" sz="1200"/>
              <a:t>Engage human annotators to identify bots, though this method faces challenges such as fatigue and scalability.</a:t>
            </a:r>
          </a:p>
          <a:p>
            <a:pPr lvl="1"/>
            <a:r>
              <a:rPr lang="en-US" sz="1200" b="1">
                <a:solidFill>
                  <a:schemeClr val="accent1"/>
                </a:solidFill>
              </a:rPr>
              <a:t>Hybrid Approaches</a:t>
            </a:r>
            <a:r>
              <a:rPr lang="en-US" sz="1200"/>
              <a:t>:  Combine machine learning with human input to improve detection accuracy. </a:t>
            </a:r>
            <a:br>
              <a:rPr lang="en-US" sz="1200"/>
            </a:br>
            <a:endParaRPr lang="en-US" sz="1200"/>
          </a:p>
          <a:p>
            <a:r>
              <a:rPr lang="en-US" sz="1400" b="1"/>
              <a:t>Real-World Examples</a:t>
            </a:r>
          </a:p>
          <a:p>
            <a:pPr lvl="1"/>
            <a:r>
              <a:rPr lang="en-US" sz="1200" b="1">
                <a:solidFill>
                  <a:schemeClr val="accent1"/>
                </a:solidFill>
              </a:rPr>
              <a:t>Twitter Botnets</a:t>
            </a:r>
            <a:r>
              <a:rPr lang="en-US" sz="1200">
                <a:solidFill>
                  <a:schemeClr val="accent1"/>
                </a:solidFill>
              </a:rPr>
              <a:t>:  </a:t>
            </a:r>
            <a:r>
              <a:rPr lang="en-US" sz="1200"/>
              <a:t>Automated accounts spread political misinformation during 2016 U.S. elections.</a:t>
            </a:r>
          </a:p>
          <a:p>
            <a:pPr lvl="1"/>
            <a:r>
              <a:rPr lang="en-US" sz="1200" b="1">
                <a:solidFill>
                  <a:schemeClr val="accent1"/>
                </a:solidFill>
              </a:rPr>
              <a:t>TikTok Engagement Manipulation</a:t>
            </a:r>
            <a:r>
              <a:rPr lang="en-US" sz="1200"/>
              <a:t>:  Bots generating fake likes and comments to amplify content visibility.</a:t>
            </a:r>
          </a:p>
          <a:p>
            <a:pPr lvl="1"/>
            <a:r>
              <a:rPr lang="en-US" sz="1200" b="1">
                <a:solidFill>
                  <a:schemeClr val="accent1"/>
                </a:solidFill>
              </a:rPr>
              <a:t>Doppelganger Campaign</a:t>
            </a:r>
            <a:r>
              <a:rPr lang="en-US" sz="1200">
                <a:solidFill>
                  <a:schemeClr val="accent1"/>
                </a:solidFill>
              </a:rPr>
              <a:t>: </a:t>
            </a:r>
            <a:r>
              <a:rPr lang="en-US" sz="1200"/>
              <a:t>A Russian disinformation operation creating fake news websites mimicking legitimate outlets to spread pro-Kremlin narratives.</a:t>
            </a:r>
          </a:p>
          <a:p>
            <a:pPr lvl="1"/>
            <a:r>
              <a:rPr lang="en-US" sz="1200" b="1">
                <a:solidFill>
                  <a:schemeClr val="accent1"/>
                </a:solidFill>
              </a:rPr>
              <a:t>Facebook's</a:t>
            </a:r>
            <a:r>
              <a:rPr lang="en-US" sz="1200"/>
              <a:t> </a:t>
            </a:r>
            <a:r>
              <a:rPr lang="en-US" sz="1200" b="1">
                <a:solidFill>
                  <a:schemeClr val="accent1"/>
                </a:solidFill>
              </a:rPr>
              <a:t>Fake</a:t>
            </a:r>
            <a:r>
              <a:rPr lang="en-US" sz="1200"/>
              <a:t> </a:t>
            </a:r>
            <a:r>
              <a:rPr lang="en-US" sz="1200" b="1">
                <a:solidFill>
                  <a:schemeClr val="accent1"/>
                </a:solidFill>
              </a:rPr>
              <a:t>Profiles</a:t>
            </a:r>
            <a:r>
              <a:rPr lang="en-US" sz="1200"/>
              <a:t>:  Facebook plans to integrate millions of fake personnas who will pose as actual users on Facebook and Instagram. </a:t>
            </a:r>
          </a:p>
        </p:txBody>
      </p:sp>
      <p:sp>
        <p:nvSpPr>
          <p:cNvPr id="2" name="Title 1"/>
          <p:cNvSpPr>
            <a:spLocks noGrp="1"/>
          </p:cNvSpPr>
          <p:nvPr>
            <p:ph type="title"/>
          </p:nvPr>
        </p:nvSpPr>
        <p:spPr>
          <a:xfrm>
            <a:off x="173979" y="355847"/>
            <a:ext cx="4391289" cy="1054394"/>
          </a:xfrm>
        </p:spPr>
        <p:txBody>
          <a:bodyPr/>
          <a:lstStyle/>
          <a:p>
            <a:r>
              <a:rPr sz="2800" dirty="0"/>
              <a:t>Botnets and </a:t>
            </a:r>
            <a:r>
              <a:rPr sz="2800"/>
              <a:t>Automated </a:t>
            </a:r>
            <a:br>
              <a:rPr lang="en-US" sz="2800"/>
            </a:br>
            <a:r>
              <a:rPr sz="2800"/>
              <a:t>Influence </a:t>
            </a:r>
            <a:r>
              <a:rPr sz="2800" dirty="0"/>
              <a:t>Campaigns</a:t>
            </a:r>
          </a:p>
        </p:txBody>
      </p:sp>
      <p:grpSp>
        <p:nvGrpSpPr>
          <p:cNvPr id="13" name="Group 12">
            <a:extLst>
              <a:ext uri="{FF2B5EF4-FFF2-40B4-BE49-F238E27FC236}">
                <a16:creationId xmlns:a16="http://schemas.microsoft.com/office/drawing/2014/main" id="{0CCAB1B1-D746-B8A5-26B3-DAF400A817BA}"/>
              </a:ext>
            </a:extLst>
          </p:cNvPr>
          <p:cNvGrpSpPr/>
          <p:nvPr/>
        </p:nvGrpSpPr>
        <p:grpSpPr>
          <a:xfrm>
            <a:off x="3566159" y="1347772"/>
            <a:ext cx="6041572" cy="5944565"/>
            <a:chOff x="3402874" y="1347772"/>
            <a:chExt cx="6041572" cy="5944565"/>
          </a:xfrm>
        </p:grpSpPr>
        <p:pic>
          <p:nvPicPr>
            <p:cNvPr id="12" name="Content Placeholder 11" descr="A white paper with a black border&#10;&#10;AI-generated content may be incorrect.">
              <a:extLst>
                <a:ext uri="{FF2B5EF4-FFF2-40B4-BE49-F238E27FC236}">
                  <a16:creationId xmlns:a16="http://schemas.microsoft.com/office/drawing/2014/main" id="{636382AC-8D3C-BD88-02C2-6456A9F28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874" y="1347772"/>
              <a:ext cx="6041572" cy="5944565"/>
            </a:xfrm>
            <a:prstGeom prst="rect">
              <a:avLst/>
            </a:prstGeom>
          </p:spPr>
        </p:pic>
        <p:sp>
          <p:nvSpPr>
            <p:cNvPr id="11" name="TextBox 10">
              <a:extLst>
                <a:ext uri="{FF2B5EF4-FFF2-40B4-BE49-F238E27FC236}">
                  <a16:creationId xmlns:a16="http://schemas.microsoft.com/office/drawing/2014/main" id="{3A8B1BCD-437D-A634-981A-0443CE71D13C}"/>
                </a:ext>
              </a:extLst>
            </p:cNvPr>
            <p:cNvSpPr txBox="1"/>
            <p:nvPr/>
          </p:nvSpPr>
          <p:spPr>
            <a:xfrm>
              <a:off x="4016906" y="1889578"/>
              <a:ext cx="4813507" cy="4647426"/>
            </a:xfrm>
            <a:prstGeom prst="rect">
              <a:avLst/>
            </a:prstGeom>
            <a:solidFill>
              <a:schemeClr val="bg1"/>
            </a:solidFill>
          </p:spPr>
          <p:txBody>
            <a:bodyPr wrap="square">
              <a:spAutoFit/>
            </a:bodyPr>
            <a:lstStyle/>
            <a:p>
              <a:pPr algn="l"/>
              <a:r>
                <a:rPr lang="en-US" sz="1200" b="1" i="0" u="none" strike="noStrike" baseline="0">
                  <a:solidFill>
                    <a:srgbClr val="0B3954"/>
                  </a:solidFill>
                  <a:latin typeface="TabletGothic-Bold"/>
                </a:rPr>
                <a:t>So-called bots—automated accounts—are believed to play a key role in the spread of fake news and disinformation. These worries have been especially prominent in investigations into Russian attempts to influence the 2016 election. Bots are distinct from professional trolls, which are human-run accounts that usually seek to provoke or to spread disinformation. “Cyborg” accounts combine human-generated content with automated posting.</a:t>
              </a:r>
              <a:r>
                <a:rPr lang="en-US" sz="1200" b="1" i="0" u="none" strike="noStrike" baseline="30000">
                  <a:solidFill>
                    <a:srgbClr val="0B3954"/>
                  </a:solidFill>
                  <a:latin typeface="TabletGothic-Bold"/>
                </a:rPr>
                <a:t>46</a:t>
              </a:r>
              <a:br>
                <a:rPr lang="en-US" sz="1200" b="1" i="0" u="none" strike="noStrike" baseline="30000">
                  <a:solidFill>
                    <a:srgbClr val="0B3954"/>
                  </a:solidFill>
                  <a:latin typeface="TabletGothic-Bold"/>
                </a:rPr>
              </a:br>
              <a:endParaRPr lang="en-US" sz="1200" b="1" i="0" u="none" strike="noStrike" baseline="30000">
                <a:solidFill>
                  <a:srgbClr val="0B3954"/>
                </a:solidFill>
                <a:latin typeface="TabletGothic-Bold"/>
              </a:endParaRPr>
            </a:p>
            <a:p>
              <a:pPr algn="l"/>
              <a:r>
                <a:rPr lang="en-US" sz="1200" b="0" i="0" u="none" strike="noStrike" baseline="0">
                  <a:solidFill>
                    <a:srgbClr val="0B3954"/>
                  </a:solidFill>
                  <a:latin typeface="TabletGothic-Bold"/>
                </a:rPr>
                <a:t>An explosion of academic research has documented large networks of false accounts that seek to spread disinformation on social media.</a:t>
              </a:r>
              <a:r>
                <a:rPr lang="en-US" sz="1200" b="0" i="0" u="none" strike="noStrike" baseline="30000">
                  <a:solidFill>
                    <a:srgbClr val="0B3954"/>
                  </a:solidFill>
                  <a:latin typeface="TabletGothic-Bold"/>
                </a:rPr>
                <a:t>47  </a:t>
              </a:r>
              <a:r>
                <a:rPr lang="en-US" sz="1200" b="0" i="0" u="none" strike="noStrike" baseline="0">
                  <a:solidFill>
                    <a:srgbClr val="0B3954"/>
                  </a:solidFill>
                  <a:latin typeface="TabletGothic-Bold"/>
                </a:rPr>
                <a:t>Social media companies, too, have confirmed that fake accounts and networks of bots played a central role in promoting fake news. Facebook implicitly confirmed the main conclusions of the U.S. intelligence community about both automated accounts and coordinated fake news campaigns by state actors in a public April 2017 report, but cut information on Russia’s role from the report after an internal debate.</a:t>
              </a:r>
              <a:r>
                <a:rPr lang="en-US" sz="1200" baseline="30000">
                  <a:solidFill>
                    <a:srgbClr val="0B3954"/>
                  </a:solidFill>
                  <a:latin typeface="TabletGothic-Bold"/>
                </a:rPr>
                <a:t>48</a:t>
              </a:r>
              <a:r>
                <a:rPr lang="en-US" sz="1200" b="0" i="0" u="none" strike="noStrike" baseline="0">
                  <a:solidFill>
                    <a:srgbClr val="0B3954"/>
                  </a:solidFill>
                  <a:latin typeface="TabletGothic-Bold"/>
                </a:rPr>
                <a:t> </a:t>
              </a:r>
              <a:r>
                <a:rPr lang="en-US" sz="1200" b="0" i="0" u="none" strike="noStrike" baseline="0">
                  <a:solidFill>
                    <a:srgbClr val="0B3954"/>
                  </a:solidFill>
                  <a:highlight>
                    <a:srgbClr val="FFFF00"/>
                  </a:highlight>
                  <a:latin typeface="TabletGothic-Bold"/>
                </a:rPr>
                <a:t>In October 2017, Facebook disclosed that content from accounts linked to Russia had reached more than 126 million users.</a:t>
              </a:r>
              <a:r>
                <a:rPr lang="en-US" sz="1200" baseline="30000">
                  <a:solidFill>
                    <a:srgbClr val="0B3954"/>
                  </a:solidFill>
                  <a:latin typeface="TabletGothic-Bold"/>
                </a:rPr>
                <a:t>49</a:t>
              </a:r>
            </a:p>
            <a:p>
              <a:pPr algn="l"/>
              <a:br>
                <a:rPr lang="en-US" sz="1200" b="0" i="0" u="none" strike="noStrike" baseline="0">
                  <a:solidFill>
                    <a:srgbClr val="0B3954"/>
                  </a:solidFill>
                  <a:latin typeface="TabletGothic-Bold"/>
                </a:rPr>
              </a:br>
              <a:r>
                <a:rPr lang="en-US" sz="1200" b="0" i="0" u="none" strike="noStrike" baseline="0">
                  <a:solidFill>
                    <a:srgbClr val="0B3954"/>
                  </a:solidFill>
                  <a:highlight>
                    <a:srgbClr val="FFFF00"/>
                  </a:highlight>
                  <a:latin typeface="TabletGothic-Bold"/>
                </a:rPr>
                <a:t>Twitter reported that it had identified 36,746 accounts</a:t>
              </a:r>
              <a:r>
                <a:rPr lang="en-US" sz="1200" b="0" i="0" u="none" strike="noStrike" baseline="0">
                  <a:solidFill>
                    <a:srgbClr val="0B3954"/>
                  </a:solidFill>
                  <a:latin typeface="TabletGothic-Bold"/>
                </a:rPr>
                <a:t>—a figure later upped to more than 50,000—that “</a:t>
              </a:r>
              <a:r>
                <a:rPr lang="en-US" sz="1200" b="0" i="0" u="none" strike="noStrike" baseline="0">
                  <a:solidFill>
                    <a:srgbClr val="0B3954"/>
                  </a:solidFill>
                  <a:highlight>
                    <a:srgbClr val="FFFF00"/>
                  </a:highlight>
                  <a:latin typeface="TabletGothic-Bold"/>
                </a:rPr>
                <a:t>generated automated, election related content </a:t>
              </a:r>
              <a:r>
                <a:rPr lang="en-US" sz="1200" b="0" i="0" u="none" strike="noStrike" baseline="0">
                  <a:solidFill>
                    <a:srgbClr val="0B3954"/>
                  </a:solidFill>
                  <a:latin typeface="TabletGothic-Bold"/>
                </a:rPr>
                <a:t>and had at least one of the characteristics we used to associate an account with Russia.”</a:t>
              </a:r>
              <a:r>
                <a:rPr lang="en-US" sz="1200" baseline="30000">
                  <a:solidFill>
                    <a:srgbClr val="0B3954"/>
                  </a:solidFill>
                  <a:latin typeface="TabletGothic-Bold"/>
                </a:rPr>
                <a:t>50</a:t>
              </a:r>
              <a:r>
                <a:rPr lang="en-US" sz="1200" b="0" i="0" u="none" strike="noStrike" baseline="0">
                  <a:solidFill>
                    <a:srgbClr val="0B3954"/>
                  </a:solidFill>
                  <a:latin typeface="TabletGothic-Bold"/>
                </a:rPr>
                <a:t> In addition to automated accounts</a:t>
              </a:r>
              <a:r>
                <a:rPr lang="en-US" sz="1200" b="0" i="0" u="none" strike="noStrike" baseline="0">
                  <a:solidFill>
                    <a:srgbClr val="0B3954"/>
                  </a:solidFill>
                  <a:highlight>
                    <a:srgbClr val="FFFF00"/>
                  </a:highlight>
                  <a:latin typeface="TabletGothic-Bold"/>
                </a:rPr>
                <a:t>, Twitter ultimately identified 3,817 accounts linked to the Internet Research Agency, the so-called troll farm with links to the Kremlin</a:t>
              </a:r>
              <a:r>
                <a:rPr lang="en-US" sz="1200" b="0" i="0" u="none" strike="noStrike" baseline="0">
                  <a:solidFill>
                    <a:srgbClr val="0B3954"/>
                  </a:solidFill>
                  <a:latin typeface="TabletGothic-Bold"/>
                </a:rPr>
                <a:t>. </a:t>
              </a:r>
              <a:endParaRPr lang="en-US" sz="1200" baseline="30000">
                <a:solidFill>
                  <a:srgbClr val="0B3954"/>
                </a:solidFill>
                <a:latin typeface="TabletGothic-Bold"/>
              </a:endParaRPr>
            </a:p>
          </p:txBody>
        </p:sp>
      </p:grpSp>
      <p:pic>
        <p:nvPicPr>
          <p:cNvPr id="15" name="Picture 14">
            <a:extLst>
              <a:ext uri="{FF2B5EF4-FFF2-40B4-BE49-F238E27FC236}">
                <a16:creationId xmlns:a16="http://schemas.microsoft.com/office/drawing/2014/main" id="{2AD7B859-7DC3-A485-8791-0948003AC437}"/>
              </a:ext>
            </a:extLst>
          </p:cNvPr>
          <p:cNvPicPr>
            <a:picLocks noChangeAspect="1"/>
          </p:cNvPicPr>
          <p:nvPr/>
        </p:nvPicPr>
        <p:blipFill>
          <a:blip r:embed="rId3"/>
          <a:stretch>
            <a:fillRect/>
          </a:stretch>
        </p:blipFill>
        <p:spPr>
          <a:xfrm>
            <a:off x="4565268" y="1050026"/>
            <a:ext cx="4481186" cy="8723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22F6E-453F-3672-A6C4-FD1510D3AC6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2D7A1D-05DE-F17B-84E5-8157D5055D93}"/>
              </a:ext>
            </a:extLst>
          </p:cNvPr>
          <p:cNvSpPr>
            <a:spLocks noGrp="1"/>
          </p:cNvSpPr>
          <p:nvPr>
            <p:ph sz="half" idx="1"/>
          </p:nvPr>
        </p:nvSpPr>
        <p:spPr>
          <a:xfrm>
            <a:off x="16183" y="1654335"/>
            <a:ext cx="4074837" cy="4912233"/>
          </a:xfrm>
        </p:spPr>
        <p:txBody>
          <a:bodyPr>
            <a:noAutofit/>
          </a:bodyPr>
          <a:lstStyle/>
          <a:p>
            <a:pPr marL="45720" indent="0" algn="ctr">
              <a:spcAft>
                <a:spcPts val="600"/>
              </a:spcAft>
              <a:buNone/>
            </a:pPr>
            <a:r>
              <a:rPr lang="en-US" sz="1400">
                <a:solidFill>
                  <a:srgbClr val="C00000"/>
                </a:solidFill>
              </a:rPr>
              <a:t>Detection and analysis of bot-driven disinformation on social media platforms.</a:t>
            </a:r>
            <a:endParaRPr lang="en-US" sz="1100" b="1">
              <a:solidFill>
                <a:srgbClr val="C00000"/>
              </a:solidFill>
            </a:endParaRPr>
          </a:p>
          <a:p>
            <a:r>
              <a:rPr lang="en-US" sz="1400" b="1"/>
              <a:t>Detection Techniques</a:t>
            </a:r>
          </a:p>
          <a:p>
            <a:pPr lvl="1"/>
            <a:r>
              <a:rPr lang="en-US" sz="1200" b="1">
                <a:solidFill>
                  <a:schemeClr val="accent1"/>
                </a:solidFill>
              </a:rPr>
              <a:t>Machine Learning Models</a:t>
            </a:r>
            <a:r>
              <a:rPr lang="en-US" sz="1200"/>
              <a:t>:  Utilize features like user metadata, tweet content, and network behavior to classify accounts as bots or humans.</a:t>
            </a:r>
          </a:p>
          <a:p>
            <a:pPr lvl="1"/>
            <a:r>
              <a:rPr lang="en-US" sz="1200" b="1">
                <a:solidFill>
                  <a:schemeClr val="accent1"/>
                </a:solidFill>
              </a:rPr>
              <a:t>Crowdsourcing</a:t>
            </a:r>
            <a:r>
              <a:rPr lang="en-US" sz="1200">
                <a:solidFill>
                  <a:schemeClr val="accent1"/>
                </a:solidFill>
              </a:rPr>
              <a:t>:  </a:t>
            </a:r>
            <a:r>
              <a:rPr lang="en-US" sz="1200"/>
              <a:t>Engage human annotators to identify bots, though this method faces challenges such as fatigue and scalability.</a:t>
            </a:r>
          </a:p>
          <a:p>
            <a:pPr lvl="1"/>
            <a:r>
              <a:rPr lang="en-US" sz="1200" b="1">
                <a:solidFill>
                  <a:schemeClr val="accent1"/>
                </a:solidFill>
              </a:rPr>
              <a:t>Hybrid Approaches</a:t>
            </a:r>
            <a:r>
              <a:rPr lang="en-US" sz="1200"/>
              <a:t>:  Combine machine learning with human input to improve detection accuracy. </a:t>
            </a:r>
            <a:br>
              <a:rPr lang="en-US" sz="1200"/>
            </a:br>
            <a:endParaRPr lang="en-US" sz="1200"/>
          </a:p>
          <a:p>
            <a:r>
              <a:rPr lang="en-US" sz="1400" b="1"/>
              <a:t>Real-World Examples</a:t>
            </a:r>
          </a:p>
          <a:p>
            <a:pPr lvl="1"/>
            <a:r>
              <a:rPr lang="en-US" sz="1200" b="1">
                <a:solidFill>
                  <a:schemeClr val="accent1"/>
                </a:solidFill>
              </a:rPr>
              <a:t>Twitter Botnets</a:t>
            </a:r>
            <a:r>
              <a:rPr lang="en-US" sz="1200">
                <a:solidFill>
                  <a:schemeClr val="accent1"/>
                </a:solidFill>
              </a:rPr>
              <a:t>:  </a:t>
            </a:r>
            <a:r>
              <a:rPr lang="en-US" sz="1200"/>
              <a:t>Automated accounts spread political misinformation during 2016 U.S. elections.</a:t>
            </a:r>
          </a:p>
          <a:p>
            <a:pPr lvl="1"/>
            <a:r>
              <a:rPr lang="en-US" sz="1200" b="1">
                <a:solidFill>
                  <a:schemeClr val="accent1"/>
                </a:solidFill>
              </a:rPr>
              <a:t>TikTok Engagement Manipulation</a:t>
            </a:r>
            <a:r>
              <a:rPr lang="en-US" sz="1200"/>
              <a:t>:  Bots generating fake likes and comments to amplify content visibility.</a:t>
            </a:r>
          </a:p>
          <a:p>
            <a:pPr lvl="1"/>
            <a:r>
              <a:rPr lang="en-US" sz="1200" b="1">
                <a:solidFill>
                  <a:schemeClr val="accent1"/>
                </a:solidFill>
              </a:rPr>
              <a:t>Doppelganger Campaign</a:t>
            </a:r>
            <a:r>
              <a:rPr lang="en-US" sz="1200">
                <a:solidFill>
                  <a:schemeClr val="accent1"/>
                </a:solidFill>
              </a:rPr>
              <a:t>: </a:t>
            </a:r>
            <a:r>
              <a:rPr lang="en-US" sz="1200"/>
              <a:t>A Russian disinformation operation creating fake news websites mimicking legitimate outlets to spread pro-Kremlin narratives.</a:t>
            </a:r>
          </a:p>
          <a:p>
            <a:pPr lvl="1"/>
            <a:r>
              <a:rPr lang="en-US" sz="1200" b="1">
                <a:solidFill>
                  <a:schemeClr val="accent1"/>
                </a:solidFill>
              </a:rPr>
              <a:t>Facebook's</a:t>
            </a:r>
            <a:r>
              <a:rPr lang="en-US" sz="1200"/>
              <a:t> </a:t>
            </a:r>
            <a:r>
              <a:rPr lang="en-US" sz="1200" b="1">
                <a:solidFill>
                  <a:schemeClr val="accent1"/>
                </a:solidFill>
              </a:rPr>
              <a:t>Fake</a:t>
            </a:r>
            <a:r>
              <a:rPr lang="en-US" sz="1200"/>
              <a:t> </a:t>
            </a:r>
            <a:r>
              <a:rPr lang="en-US" sz="1200" b="1">
                <a:solidFill>
                  <a:schemeClr val="accent1"/>
                </a:solidFill>
              </a:rPr>
              <a:t>Profiles</a:t>
            </a:r>
            <a:r>
              <a:rPr lang="en-US" sz="1200"/>
              <a:t>:  Facebook plans to integrate millions of fake personnas who will pose as actual users on Facebook and Instagram. </a:t>
            </a:r>
          </a:p>
        </p:txBody>
      </p:sp>
      <p:sp>
        <p:nvSpPr>
          <p:cNvPr id="2" name="Title 1">
            <a:extLst>
              <a:ext uri="{FF2B5EF4-FFF2-40B4-BE49-F238E27FC236}">
                <a16:creationId xmlns:a16="http://schemas.microsoft.com/office/drawing/2014/main" id="{47058A00-2DF2-4BC1-348A-D5E70AA85D1D}"/>
              </a:ext>
            </a:extLst>
          </p:cNvPr>
          <p:cNvSpPr>
            <a:spLocks noGrp="1"/>
          </p:cNvSpPr>
          <p:nvPr>
            <p:ph type="title"/>
          </p:nvPr>
        </p:nvSpPr>
        <p:spPr>
          <a:xfrm>
            <a:off x="173979" y="355847"/>
            <a:ext cx="4391289" cy="1054394"/>
          </a:xfrm>
        </p:spPr>
        <p:txBody>
          <a:bodyPr/>
          <a:lstStyle/>
          <a:p>
            <a:r>
              <a:rPr sz="2800" dirty="0"/>
              <a:t>Botnets and </a:t>
            </a:r>
            <a:r>
              <a:rPr sz="2800"/>
              <a:t>Automated </a:t>
            </a:r>
            <a:br>
              <a:rPr lang="en-US" sz="2800"/>
            </a:br>
            <a:r>
              <a:rPr sz="2800"/>
              <a:t>Influence </a:t>
            </a:r>
            <a:r>
              <a:rPr sz="2800" dirty="0"/>
              <a:t>Campaigns</a:t>
            </a:r>
          </a:p>
        </p:txBody>
      </p:sp>
      <p:pic>
        <p:nvPicPr>
          <p:cNvPr id="12" name="Content Placeholder 11" descr="A white paper with a black border&#10;&#10;AI-generated content may be incorrect.">
            <a:extLst>
              <a:ext uri="{FF2B5EF4-FFF2-40B4-BE49-F238E27FC236}">
                <a16:creationId xmlns:a16="http://schemas.microsoft.com/office/drawing/2014/main" id="{C2D95027-7DA8-0ECF-7CB0-5455E58BE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159" y="1347772"/>
            <a:ext cx="6041572" cy="5944565"/>
          </a:xfrm>
          <a:prstGeom prst="rect">
            <a:avLst/>
          </a:prstGeom>
        </p:spPr>
      </p:pic>
      <p:pic>
        <p:nvPicPr>
          <p:cNvPr id="5" name="Picture 4">
            <a:extLst>
              <a:ext uri="{FF2B5EF4-FFF2-40B4-BE49-F238E27FC236}">
                <a16:creationId xmlns:a16="http://schemas.microsoft.com/office/drawing/2014/main" id="{B7D1F9AF-CB7A-8367-8F2C-24D6D9CF016E}"/>
              </a:ext>
            </a:extLst>
          </p:cNvPr>
          <p:cNvPicPr>
            <a:picLocks noChangeAspect="1"/>
          </p:cNvPicPr>
          <p:nvPr/>
        </p:nvPicPr>
        <p:blipFill>
          <a:blip r:embed="rId3"/>
          <a:stretch>
            <a:fillRect/>
          </a:stretch>
        </p:blipFill>
        <p:spPr>
          <a:xfrm>
            <a:off x="4759500" y="1441865"/>
            <a:ext cx="3814011" cy="707398"/>
          </a:xfrm>
          <a:prstGeom prst="rect">
            <a:avLst/>
          </a:prstGeom>
        </p:spPr>
      </p:pic>
      <p:sp>
        <p:nvSpPr>
          <p:cNvPr id="6" name="TextBox 5">
            <a:extLst>
              <a:ext uri="{FF2B5EF4-FFF2-40B4-BE49-F238E27FC236}">
                <a16:creationId xmlns:a16="http://schemas.microsoft.com/office/drawing/2014/main" id="{0FDD9B5C-151C-5463-46C5-538BFD39E4A3}"/>
              </a:ext>
            </a:extLst>
          </p:cNvPr>
          <p:cNvSpPr txBox="1"/>
          <p:nvPr/>
        </p:nvSpPr>
        <p:spPr>
          <a:xfrm>
            <a:off x="4163381" y="2180887"/>
            <a:ext cx="4847128" cy="4755148"/>
          </a:xfrm>
          <a:prstGeom prst="rect">
            <a:avLst/>
          </a:prstGeom>
          <a:noFill/>
        </p:spPr>
        <p:txBody>
          <a:bodyPr wrap="square" rtlCol="0">
            <a:spAutoFit/>
          </a:bodyPr>
          <a:lstStyle/>
          <a:p>
            <a:r>
              <a:rPr lang="en-US" sz="1100">
                <a:latin typeface="Times" panose="02020603050405020304" pitchFamily="18" charset="0"/>
                <a:cs typeface="Times" panose="02020603050405020304" pitchFamily="18" charset="0"/>
              </a:rPr>
              <a:t>If you thought that 2024 was a big year for social platforms pushing AI elements into their apps, you ain’t seen nothing yet, with Meta looking to bring even more AI to your feeds over the next year.</a:t>
            </a:r>
          </a:p>
          <a:p>
            <a:endParaRPr lang="en-US" sz="1100">
              <a:latin typeface="Times" panose="02020603050405020304" pitchFamily="18" charset="0"/>
              <a:cs typeface="Times" panose="02020603050405020304" pitchFamily="18" charset="0"/>
            </a:endParaRPr>
          </a:p>
          <a:p>
            <a:r>
              <a:rPr lang="en-US" sz="1100">
                <a:latin typeface="Times" panose="02020603050405020304" pitchFamily="18" charset="0"/>
                <a:cs typeface="Times" panose="02020603050405020304" pitchFamily="18" charset="0"/>
              </a:rPr>
              <a:t>How is it going to do that?</a:t>
            </a:r>
          </a:p>
          <a:p>
            <a:endParaRPr lang="en-US" sz="1100">
              <a:latin typeface="Times" panose="02020603050405020304" pitchFamily="18" charset="0"/>
              <a:cs typeface="Times" panose="02020603050405020304" pitchFamily="18" charset="0"/>
            </a:endParaRPr>
          </a:p>
          <a:p>
            <a:r>
              <a:rPr lang="en-US" sz="1100">
                <a:latin typeface="Times" panose="02020603050405020304" pitchFamily="18" charset="0"/>
                <a:cs typeface="Times" panose="02020603050405020304" pitchFamily="18" charset="0"/>
              </a:rPr>
              <a:t>Well, aside from injecting AI chatbots into every aspect that it can, Meta’s next plan is to deploy millions of generative AI characters and have them pose as actual users on Facebook and Instagram.</a:t>
            </a:r>
          </a:p>
          <a:p>
            <a:endParaRPr lang="en-US" sz="1100">
              <a:latin typeface="Times" panose="02020603050405020304" pitchFamily="18" charset="0"/>
              <a:cs typeface="Times" panose="02020603050405020304" pitchFamily="18" charset="0"/>
            </a:endParaRPr>
          </a:p>
          <a:p>
            <a:r>
              <a:rPr lang="en-US" sz="1100">
                <a:latin typeface="Times" panose="02020603050405020304" pitchFamily="18" charset="0"/>
                <a:cs typeface="Times" panose="02020603050405020304" pitchFamily="18" charset="0"/>
              </a:rPr>
              <a:t>According to Connor Hayes, Meta’s VP of product for gen AI, soon, there’ll be a whole range of new AI profiles activated within its apps.</a:t>
            </a:r>
          </a:p>
          <a:p>
            <a:endParaRPr lang="en-US" sz="1100">
              <a:latin typeface="Times" panose="02020603050405020304" pitchFamily="18" charset="0"/>
              <a:cs typeface="Times" panose="02020603050405020304" pitchFamily="18" charset="0"/>
            </a:endParaRPr>
          </a:p>
          <a:p>
            <a:r>
              <a:rPr lang="en-US" sz="1100">
                <a:latin typeface="Times" panose="02020603050405020304" pitchFamily="18" charset="0"/>
                <a:cs typeface="Times" panose="02020603050405020304" pitchFamily="18" charset="0"/>
              </a:rPr>
              <a:t>As per Hayes (via The Financial Times):</a:t>
            </a:r>
            <a:br>
              <a:rPr lang="en-US" sz="1100">
                <a:latin typeface="Times" panose="02020603050405020304" pitchFamily="18" charset="0"/>
                <a:cs typeface="Times" panose="02020603050405020304" pitchFamily="18" charset="0"/>
              </a:rPr>
            </a:br>
            <a:endParaRPr lang="en-US" sz="300">
              <a:latin typeface="Times" panose="02020603050405020304" pitchFamily="18" charset="0"/>
              <a:cs typeface="Times" panose="02020603050405020304" pitchFamily="18" charset="0"/>
            </a:endParaRPr>
          </a:p>
          <a:p>
            <a:pPr marL="169863" lvl="1"/>
            <a:r>
              <a:rPr lang="en-US" sz="1100" i="1">
                <a:latin typeface="Times" panose="02020603050405020304" pitchFamily="18" charset="0"/>
                <a:cs typeface="Times" panose="02020603050405020304" pitchFamily="18" charset="0"/>
              </a:rPr>
              <a:t>“We expect these AIs to actually, over time, exist on our platforms, kind of in the same way that accounts do. They’ll have bios and profile pictures and be able to generate and share content powered by AI on the platform.”</a:t>
            </a:r>
          </a:p>
          <a:p>
            <a:endParaRPr lang="en-US" sz="1100">
              <a:latin typeface="Times" panose="02020603050405020304" pitchFamily="18" charset="0"/>
              <a:cs typeface="Times" panose="02020603050405020304" pitchFamily="18" charset="0"/>
            </a:endParaRPr>
          </a:p>
          <a:p>
            <a:r>
              <a:rPr lang="en-US" sz="1100">
                <a:latin typeface="Times" panose="02020603050405020304" pitchFamily="18" charset="0"/>
                <a:cs typeface="Times" panose="02020603050405020304" pitchFamily="18" charset="0"/>
              </a:rPr>
              <a:t>Which is not overly surprising.</a:t>
            </a:r>
          </a:p>
          <a:p>
            <a:endParaRPr lang="en-US" sz="1100">
              <a:latin typeface="Times" panose="02020603050405020304" pitchFamily="18" charset="0"/>
              <a:cs typeface="Times" panose="02020603050405020304" pitchFamily="18" charset="0"/>
            </a:endParaRPr>
          </a:p>
          <a:p>
            <a:r>
              <a:rPr lang="en-US" sz="1100">
                <a:latin typeface="Times" panose="02020603050405020304" pitchFamily="18" charset="0"/>
                <a:cs typeface="Times" panose="02020603050405020304" pitchFamily="18" charset="0"/>
              </a:rPr>
              <a:t>In an interview back in August, Meta CEO Mark Zuckerberg explained that:</a:t>
            </a:r>
          </a:p>
          <a:p>
            <a:endParaRPr lang="en-US" sz="300">
              <a:latin typeface="Times" panose="02020603050405020304" pitchFamily="18" charset="0"/>
              <a:cs typeface="Times" panose="02020603050405020304" pitchFamily="18" charset="0"/>
            </a:endParaRPr>
          </a:p>
          <a:p>
            <a:pPr marL="169863" lvl="1"/>
            <a:r>
              <a:rPr lang="en-US" sz="1100" i="1">
                <a:latin typeface="Times" panose="02020603050405020304" pitchFamily="18" charset="0"/>
                <a:cs typeface="Times" panose="02020603050405020304" pitchFamily="18" charset="0"/>
              </a:rPr>
              <a:t>“Every part of what we do is going to get changed in some way [by AI]. [For example] feeds are going to go from - you know, it was already friend content, and now it’s largely creators. In the future, a lot of it is going to be AI generated.”</a:t>
            </a:r>
          </a:p>
          <a:p>
            <a:endParaRPr lang="en-US" sz="1100">
              <a:latin typeface="Times" panose="02020603050405020304" pitchFamily="18" charset="0"/>
              <a:cs typeface="Times" panose="02020603050405020304" pitchFamily="18" charset="0"/>
            </a:endParaRPr>
          </a:p>
          <a:p>
            <a:endParaRPr lang="en-US" sz="1100" b="0" dirty="0" err="1">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6997262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Custom 15">
      <a:dk1>
        <a:sysClr val="windowText" lastClr="000000"/>
      </a:dk1>
      <a:lt1>
        <a:sysClr val="window" lastClr="FFFFFF"/>
      </a:lt1>
      <a:dk2>
        <a:srgbClr val="605F28"/>
      </a:dk2>
      <a:lt2>
        <a:srgbClr val="FEECEF"/>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EA6A76FA62714883AEE11A0DA82FC0" ma:contentTypeVersion="15" ma:contentTypeDescription="Create a new document." ma:contentTypeScope="" ma:versionID="66811e08854bfed6c0c7a406f60c4026">
  <xsd:schema xmlns:xsd="http://www.w3.org/2001/XMLSchema" xmlns:xs="http://www.w3.org/2001/XMLSchema" xmlns:p="http://schemas.microsoft.com/office/2006/metadata/properties" xmlns:ns3="1b2cce50-20c8-4be2-ab4a-8cf748c58f75" xmlns:ns4="cea88bd4-744b-42d7-a94f-f55256debc8b" targetNamespace="http://schemas.microsoft.com/office/2006/metadata/properties" ma:root="true" ma:fieldsID="c1ee41e6d188a3296cd48800e9d1078b" ns3:_="" ns4:_="">
    <xsd:import namespace="1b2cce50-20c8-4be2-ab4a-8cf748c58f75"/>
    <xsd:import namespace="cea88bd4-744b-42d7-a94f-f55256debc8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cce50-20c8-4be2-ab4a-8cf748c58f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a88bd4-744b-42d7-a94f-f55256debc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b2cce50-20c8-4be2-ab4a-8cf748c58f7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17F543-8614-4865-B8BF-2F3E548AFEC3}">
  <ds:schemaRefs>
    <ds:schemaRef ds:uri="1b2cce50-20c8-4be2-ab4a-8cf748c58f75"/>
    <ds:schemaRef ds:uri="cea88bd4-744b-42d7-a94f-f55256debc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4658A1-7372-4169-9B7A-0065EEC30B9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cea88bd4-744b-42d7-a94f-f55256debc8b"/>
    <ds:schemaRef ds:uri="1b2cce50-20c8-4be2-ab4a-8cf748c58f75"/>
    <ds:schemaRef ds:uri="http://www.w3.org/XML/1998/namespace"/>
    <ds:schemaRef ds:uri="http://purl.org/dc/dcmitype/"/>
  </ds:schemaRefs>
</ds:datastoreItem>
</file>

<file path=customXml/itemProps3.xml><?xml version="1.0" encoding="utf-8"?>
<ds:datastoreItem xmlns:ds="http://schemas.openxmlformats.org/officeDocument/2006/customXml" ds:itemID="{68CC6618-0B1E-47F2-90B3-63B9348ABB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1276</TotalTime>
  <Words>3966</Words>
  <Application>Microsoft Office PowerPoint</Application>
  <PresentationFormat>On-screen Show (4:3)</PresentationFormat>
  <Paragraphs>208</Paragraphs>
  <Slides>17</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Aptos Light</vt:lpstr>
      <vt:lpstr>Arial</vt:lpstr>
      <vt:lpstr>Arial Narrow</vt:lpstr>
      <vt:lpstr>Bookman Old Style</vt:lpstr>
      <vt:lpstr>Calibri</vt:lpstr>
      <vt:lpstr>Franklin Gothic Medium</vt:lpstr>
      <vt:lpstr>Goudy Type</vt:lpstr>
      <vt:lpstr>TabletGothic-Bold</vt:lpstr>
      <vt:lpstr>Times</vt:lpstr>
      <vt:lpstr>Times New Roman</vt:lpstr>
      <vt:lpstr>Wingdings</vt:lpstr>
      <vt:lpstr>Wingdings 2</vt:lpstr>
      <vt:lpstr>Java Green</vt:lpstr>
      <vt:lpstr>CS 00500 – Graduate Seminar  Lesson 4.4   Disinformation Security </vt:lpstr>
      <vt:lpstr>What is Disinformation Security</vt:lpstr>
      <vt:lpstr>Types of Content</vt:lpstr>
      <vt:lpstr>Generative Adversarial Network (GAN): Model that generates new data that looks like real data</vt:lpstr>
      <vt:lpstr>Playing Defense Detection – spot fake media after it appears</vt:lpstr>
      <vt:lpstr>Playing Defense Watermarking – Authenticate  original content proactively</vt:lpstr>
      <vt:lpstr>Playing Defense Blockchain Provenance</vt:lpstr>
      <vt:lpstr>Botnets and Automated  Influence Campaigns</vt:lpstr>
      <vt:lpstr>Botnets and Automated  Influence Campaigns</vt:lpstr>
      <vt:lpstr>LLMs and Disinformation</vt:lpstr>
      <vt:lpstr>LLMs and Disinformation</vt:lpstr>
      <vt:lpstr>Cognitive Hacking and Psychological Exploits</vt:lpstr>
      <vt:lpstr>Real-Time Disinformation Monitoring</vt:lpstr>
      <vt:lpstr>Social Media Manipulation and Algorithmic Amplification</vt:lpstr>
      <vt:lpstr>Adversarial Attacks  on Fact-Checking Systems</vt:lpstr>
      <vt:lpstr>Influence Operations and  Nation-State Actors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Programming and Data Abstraction  Lesson 1: Review</dc:title>
  <dc:creator>Jack Myers</dc:creator>
  <cp:lastModifiedBy>Myers, Jack F</cp:lastModifiedBy>
  <cp:revision>8</cp:revision>
  <dcterms:created xsi:type="dcterms:W3CDTF">2013-12-20T15:33:26Z</dcterms:created>
  <dcterms:modified xsi:type="dcterms:W3CDTF">2025-08-03T03:41:26Z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0x0101004BEA6A76FA62714883AEE11A0DA82FC0</vt:lpwstr>
  </property>
</Properties>
</file>