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7"/>
  </p:notesMasterIdLst>
  <p:sldIdLst>
    <p:sldId id="363" r:id="rId2"/>
    <p:sldId id="358" r:id="rId3"/>
    <p:sldId id="360" r:id="rId4"/>
    <p:sldId id="359" r:id="rId5"/>
    <p:sldId id="361" r:id="rId6"/>
    <p:sldId id="270" r:id="rId7"/>
    <p:sldId id="271" r:id="rId8"/>
    <p:sldId id="288" r:id="rId9"/>
    <p:sldId id="272" r:id="rId10"/>
    <p:sldId id="308" r:id="rId11"/>
    <p:sldId id="261" r:id="rId12"/>
    <p:sldId id="263" r:id="rId13"/>
    <p:sldId id="264" r:id="rId14"/>
    <p:sldId id="265" r:id="rId15"/>
    <p:sldId id="309" r:id="rId16"/>
    <p:sldId id="274" r:id="rId17"/>
    <p:sldId id="310" r:id="rId18"/>
    <p:sldId id="291" r:id="rId19"/>
    <p:sldId id="277" r:id="rId20"/>
    <p:sldId id="279" r:id="rId21"/>
    <p:sldId id="342" r:id="rId22"/>
    <p:sldId id="333" r:id="rId23"/>
    <p:sldId id="334" r:id="rId24"/>
    <p:sldId id="335" r:id="rId25"/>
    <p:sldId id="336" r:id="rId26"/>
    <p:sldId id="338" r:id="rId27"/>
    <p:sldId id="281" r:id="rId28"/>
    <p:sldId id="339" r:id="rId29"/>
    <p:sldId id="341" r:id="rId30"/>
    <p:sldId id="354" r:id="rId31"/>
    <p:sldId id="282" r:id="rId32"/>
    <p:sldId id="293" r:id="rId33"/>
    <p:sldId id="283" r:id="rId34"/>
    <p:sldId id="313" r:id="rId35"/>
    <p:sldId id="31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DA9D8A-DDB1-4C5F-B398-2BFC00009DEE}">
          <p14:sldIdLst>
            <p14:sldId id="363"/>
            <p14:sldId id="358"/>
            <p14:sldId id="360"/>
            <p14:sldId id="359"/>
            <p14:sldId id="361"/>
            <p14:sldId id="270"/>
            <p14:sldId id="271"/>
            <p14:sldId id="288"/>
            <p14:sldId id="272"/>
            <p14:sldId id="308"/>
            <p14:sldId id="261"/>
            <p14:sldId id="263"/>
            <p14:sldId id="264"/>
            <p14:sldId id="265"/>
            <p14:sldId id="309"/>
            <p14:sldId id="274"/>
            <p14:sldId id="310"/>
            <p14:sldId id="291"/>
            <p14:sldId id="277"/>
            <p14:sldId id="279"/>
            <p14:sldId id="342"/>
            <p14:sldId id="333"/>
            <p14:sldId id="334"/>
            <p14:sldId id="335"/>
            <p14:sldId id="336"/>
            <p14:sldId id="338"/>
            <p14:sldId id="281"/>
            <p14:sldId id="339"/>
            <p14:sldId id="341"/>
            <p14:sldId id="354"/>
            <p14:sldId id="282"/>
            <p14:sldId id="293"/>
            <p14:sldId id="283"/>
            <p14:sldId id="313"/>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a:srgbClr val="F9F900"/>
    <a:srgbClr val="002D9C"/>
    <a:srgbClr val="F5EBE0"/>
    <a:srgbClr val="FFE389"/>
    <a:srgbClr val="E1D2C9"/>
    <a:srgbClr val="280EEC"/>
    <a:srgbClr val="89ABCD"/>
    <a:srgbClr val="E0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87" d="100"/>
          <a:sy n="87" d="100"/>
        </p:scale>
        <p:origin x="90" y="63"/>
      </p:cViewPr>
      <p:guideLst>
        <p:guide orient="horz" pos="2160"/>
        <p:guide pos="2880"/>
      </p:guideLst>
    </p:cSldViewPr>
  </p:slideViewPr>
  <p:notesTextViewPr>
    <p:cViewPr>
      <p:scale>
        <a:sx n="1" d="1"/>
        <a:sy n="1" d="1"/>
      </p:scale>
      <p:origin x="0" y="0"/>
    </p:cViewPr>
  </p:notesTextViewPr>
  <p:sorterViewPr>
    <p:cViewPr>
      <p:scale>
        <a:sx n="120" d="100"/>
        <a:sy n="120" d="100"/>
      </p:scale>
      <p:origin x="0" y="-880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t>7/27/2025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t>© David J. Barnes and Michael Kölling</a:t>
            </a: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3152B4E-4FD2-45FC-9CDE-05DF5F3AE35C}" type="slidenum">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endParaRPr>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121118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7/27/2025</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7/27/2025</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7/27/2025</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7/27/2025</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7/27/2025</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413251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87927"/>
          </a:xfrm>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7/27/2025</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7/27/2025</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7/27/2025</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7/27/2025</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7/27/2025</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7/27/2025</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7/27/2025</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7/27/2025</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7/27/2025</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 id="2147483685" r:id="rId13"/>
  </p:sldLayoutIdLst>
  <p:hf hdr="0" ftr="0" dt="0"/>
  <p:txStyles>
    <p:titleStyle>
      <a:lvl1pPr algn="ctr" defTabSz="914400" rtl="0" eaLnBrk="1" latinLnBrk="0" hangingPunct="1">
        <a:spcBef>
          <a:spcPct val="0"/>
        </a:spcBef>
        <a:buNone/>
        <a:defRPr sz="3200" kern="1200" cap="none" spc="200" baseline="0">
          <a:ln>
            <a:noFill/>
          </a:ln>
          <a:solidFill>
            <a:schemeClr val="accent3">
              <a:lumMod val="60000"/>
              <a:lumOff val="40000"/>
            </a:schemeClr>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a-dIl1Y1a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40.png"/><Relationship Id="rId4" Type="http://schemas.openxmlformats.org/officeDocument/2006/relationships/image" Target="../media/image27.emf"/><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1"/>
          <p:cNvSpPr>
            <a:spLocks noGrp="1" noChangeArrowheads="1"/>
          </p:cNvSpPr>
          <p:nvPr>
            <p:ph type="title"/>
          </p:nvPr>
        </p:nvSpPr>
        <p:spPr>
          <a:xfrm>
            <a:off x="381000" y="2514600"/>
            <a:ext cx="6324600" cy="1828800"/>
          </a:xfrm>
        </p:spPr>
        <p:txBody>
          <a:bodyPr/>
          <a:lstStyle/>
          <a:p>
            <a:r>
              <a:rPr lang="en-GB" altLang="en-US" sz="3200">
                <a:solidFill>
                  <a:schemeClr val="tx2">
                    <a:lumMod val="20000"/>
                    <a:lumOff val="80000"/>
                  </a:schemeClr>
                </a:solidFill>
              </a:rPr>
              <a:t>CS 00500 – Graduate Seminar</a:t>
            </a:r>
            <a:br>
              <a:rPr lang="en-GB" altLang="en-US"/>
            </a:br>
            <a:br>
              <a:rPr lang="en-GB" altLang="en-US"/>
            </a:br>
            <a:br>
              <a:rPr lang="en-GB" altLang="en-US"/>
            </a:br>
            <a:r>
              <a:rPr lang="en-GB" altLang="en-US">
                <a:solidFill>
                  <a:schemeClr val="accent4">
                    <a:lumMod val="20000"/>
                    <a:lumOff val="80000"/>
                  </a:schemeClr>
                </a:solidFill>
              </a:rPr>
              <a:t>Lesson 4.5</a:t>
            </a:r>
            <a:br>
              <a:rPr lang="en-GB" altLang="en-US">
                <a:solidFill>
                  <a:schemeClr val="accent4">
                    <a:lumMod val="20000"/>
                    <a:lumOff val="80000"/>
                  </a:schemeClr>
                </a:solidFill>
              </a:rPr>
            </a:br>
            <a:r>
              <a:rPr lang="en-GB" altLang="en-US">
                <a:solidFill>
                  <a:schemeClr val="accent4">
                    <a:lumMod val="20000"/>
                    <a:lumOff val="80000"/>
                  </a:schemeClr>
                </a:solidFill>
              </a:rPr>
              <a:t>Quantum Computing</a:t>
            </a:r>
            <a:br>
              <a:rPr lang="en-GB" altLang="en-US">
                <a:solidFill>
                  <a:schemeClr val="accent4">
                    <a:lumMod val="20000"/>
                    <a:lumOff val="80000"/>
                  </a:schemeClr>
                </a:solidFill>
              </a:rPr>
            </a:br>
            <a:br>
              <a:rPr lang="en-GB" altLang="en-US">
                <a:solidFill>
                  <a:schemeClr val="accent4">
                    <a:lumMod val="20000"/>
                    <a:lumOff val="80000"/>
                  </a:schemeClr>
                </a:solidFill>
              </a:rPr>
            </a:br>
            <a:br>
              <a:rPr lang="en-GB" altLang="en-US">
                <a:solidFill>
                  <a:schemeClr val="accent4">
                    <a:lumMod val="20000"/>
                    <a:lumOff val="80000"/>
                  </a:schemeClr>
                </a:solidFill>
              </a:rPr>
            </a:br>
            <a:r>
              <a:rPr lang="en-US" sz="2800" b="1">
                <a:solidFill>
                  <a:schemeClr val="accent3">
                    <a:lumMod val="60000"/>
                    <a:lumOff val="40000"/>
                  </a:schemeClr>
                </a:solidFill>
                <a:latin typeface="-apple-system"/>
              </a:rPr>
              <a:t>Quantum computers</a:t>
            </a:r>
            <a:r>
              <a:rPr lang="en-US" sz="2800">
                <a:solidFill>
                  <a:schemeClr val="accent3">
                    <a:lumMod val="60000"/>
                    <a:lumOff val="40000"/>
                  </a:schemeClr>
                </a:solidFill>
                <a:latin typeface="-apple-system"/>
              </a:rPr>
              <a:t>, with their super-powers, can solve complex problems that would take classical computers millennia to crack.</a:t>
            </a:r>
            <a:br>
              <a:rPr lang="en-GB" altLang="en-US" sz="2800">
                <a:solidFill>
                  <a:schemeClr val="accent3">
                    <a:lumMod val="60000"/>
                    <a:lumOff val="40000"/>
                  </a:schemeClr>
                </a:solidFill>
              </a:rPr>
            </a:br>
            <a:endParaRPr lang="en-US" altLang="en-US" sz="3600">
              <a:solidFill>
                <a:schemeClr val="accent3">
                  <a:lumMod val="60000"/>
                  <a:lumOff val="40000"/>
                </a:schemeClr>
              </a:solidFill>
            </a:endParaRPr>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F03EB"/>
              </a:buClr>
              <a:buSzTx/>
              <a:buFont typeface="Wingdings 2" pitchFamily="18" charset="2"/>
              <a:buNone/>
              <a:tabLst/>
              <a:defRPr/>
            </a:pPr>
            <a:r>
              <a:rPr kumimoji="0" lang="en-US" sz="1400" b="0" i="0" u="none" strike="noStrike" kern="1200" cap="none" spc="0" normalizeH="0" baseline="0" noProof="0">
                <a:ln>
                  <a:noFill/>
                </a:ln>
                <a:solidFill>
                  <a:prstClr val="black"/>
                </a:solidFill>
                <a:effectLst/>
                <a:uLnTx/>
                <a:uFillTx/>
                <a:latin typeface="Franklin Gothic Medium"/>
                <a:ea typeface="+mn-ea"/>
                <a:cs typeface="+mn-cs"/>
              </a:rPr>
              <a:t> </a:t>
            </a:r>
          </a:p>
        </p:txBody>
      </p:sp>
      <p:sp>
        <p:nvSpPr>
          <p:cNvPr id="2" name="Subtitle 1">
            <a:extLst>
              <a:ext uri="{FF2B5EF4-FFF2-40B4-BE49-F238E27FC236}">
                <a16:creationId xmlns:a16="http://schemas.microsoft.com/office/drawing/2014/main" id="{38E17C46-82F2-E333-855C-109F622752C5}"/>
              </a:ext>
            </a:extLst>
          </p:cNvPr>
          <p:cNvSpPr>
            <a:spLocks noGrp="1"/>
          </p:cNvSpPr>
          <p:nvPr>
            <p:ph type="subTitle" idx="1"/>
          </p:nvPr>
        </p:nvSpPr>
        <p:spPr>
          <a:xfrm>
            <a:off x="7034460" y="5033651"/>
            <a:ext cx="1981200" cy="1471263"/>
          </a:xfrm>
        </p:spPr>
        <p:txBody>
          <a:bodyPr anchor="b" anchorCtr="0">
            <a:normAutofit fontScale="62500" lnSpcReduction="20000"/>
          </a:bodyPr>
          <a:lstStyle/>
          <a:p>
            <a:pPr marL="173038" indent="-173038">
              <a:buFont typeface="Arial" panose="020B0604020202020204" pitchFamily="34" charset="0"/>
              <a:buChar char="•"/>
            </a:pPr>
            <a:endParaRPr lang="en-US">
              <a:latin typeface="Goudy Type" panose="00000500000000000000" pitchFamily="2" charset="0"/>
            </a:endParaRPr>
          </a:p>
        </p:txBody>
      </p:sp>
    </p:spTree>
    <p:extLst>
      <p:ext uri="{BB962C8B-B14F-4D97-AF65-F5344CB8AC3E}">
        <p14:creationId xmlns:p14="http://schemas.microsoft.com/office/powerpoint/2010/main" val="340994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E80002-0433-AB07-E260-9632681605B7}"/>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C2FA5150-7386-C94B-AFD5-5AE0DA76CE99}"/>
              </a:ext>
            </a:extLst>
          </p:cNvPr>
          <p:cNvSpPr>
            <a:spLocks noGrp="1"/>
          </p:cNvSpPr>
          <p:nvPr>
            <p:ph type="title"/>
          </p:nvPr>
        </p:nvSpPr>
        <p:spPr/>
        <p:txBody>
          <a:bodyPr/>
          <a:lstStyle/>
          <a:p>
            <a:r>
              <a:rPr lang="en-US"/>
              <a:t>Quantum</a:t>
            </a:r>
            <a:br>
              <a:rPr lang="en-US"/>
            </a:br>
            <a:r>
              <a:rPr lang="en-US"/>
              <a:t>Tunnelling</a:t>
            </a:r>
          </a:p>
        </p:txBody>
      </p:sp>
    </p:spTree>
    <p:extLst>
      <p:ext uri="{BB962C8B-B14F-4D97-AF65-F5344CB8AC3E}">
        <p14:creationId xmlns:p14="http://schemas.microsoft.com/office/powerpoint/2010/main" val="34276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3CA207-689C-78AF-4109-F35160AA735D}"/>
              </a:ext>
            </a:extLst>
          </p:cNvPr>
          <p:cNvPicPr>
            <a:picLocks noChangeAspect="1"/>
          </p:cNvPicPr>
          <p:nvPr/>
        </p:nvPicPr>
        <p:blipFill>
          <a:blip r:embed="rId2"/>
          <a:stretch>
            <a:fillRect/>
          </a:stretch>
        </p:blipFill>
        <p:spPr>
          <a:xfrm>
            <a:off x="4011411" y="3507655"/>
            <a:ext cx="5026960" cy="3323018"/>
          </a:xfrm>
          <a:prstGeom prst="rect">
            <a:avLst/>
          </a:prstGeom>
        </p:spPr>
      </p:pic>
      <p:sp>
        <p:nvSpPr>
          <p:cNvPr id="2" name="Content Placeholder 1">
            <a:extLst>
              <a:ext uri="{FF2B5EF4-FFF2-40B4-BE49-F238E27FC236}">
                <a16:creationId xmlns:a16="http://schemas.microsoft.com/office/drawing/2014/main" id="{CE379A3E-695F-FA34-DC69-19F3284D8EE6}"/>
              </a:ext>
            </a:extLst>
          </p:cNvPr>
          <p:cNvSpPr>
            <a:spLocks noGrp="1"/>
          </p:cNvSpPr>
          <p:nvPr>
            <p:ph idx="1"/>
          </p:nvPr>
        </p:nvSpPr>
        <p:spPr>
          <a:xfrm>
            <a:off x="226778" y="1543634"/>
            <a:ext cx="8637974" cy="4987927"/>
          </a:xfrm>
        </p:spPr>
        <p:txBody>
          <a:bodyPr>
            <a:normAutofit/>
          </a:bodyPr>
          <a:lstStyle/>
          <a:p>
            <a:r>
              <a:rPr lang="en-US" sz="1800"/>
              <a:t>A typical scale for a transistor is 14 nm, which is about the same size as a cold virus and over 500x less than a red blood cell's diameter.</a:t>
            </a:r>
          </a:p>
          <a:p>
            <a:r>
              <a:rPr lang="en-US" sz="1800"/>
              <a:t>At such small sizes, electrons can "leap" over a closed switch by a process called </a:t>
            </a:r>
            <a:r>
              <a:rPr lang="en-US" sz="1800" b="1">
                <a:solidFill>
                  <a:srgbClr val="89ABCD"/>
                </a:solidFill>
              </a:rPr>
              <a:t>quantum tunnelling</a:t>
            </a:r>
            <a:r>
              <a:rPr lang="en-US" sz="1800"/>
              <a:t>.  Electrons are quantum particles, but so are particles of light.  </a:t>
            </a:r>
          </a:p>
          <a:p>
            <a:r>
              <a:rPr lang="en-US" sz="1800"/>
              <a:t>Consider light waves.  When light crosses the boundary of two media (e.g., water and air) that have a different refractive index, the beam of light will bend (refraction).  </a:t>
            </a:r>
            <a:br>
              <a:rPr lang="en-US" sz="1800"/>
            </a:br>
            <a:br>
              <a:rPr lang="en-US" sz="1800"/>
            </a:br>
            <a:br>
              <a:rPr lang="en-US" sz="1800"/>
            </a:br>
            <a:br>
              <a:rPr lang="en-US" sz="1800"/>
            </a:br>
            <a:r>
              <a:rPr lang="en-US" sz="1800"/>
              <a:t>There will be a </a:t>
            </a:r>
            <a:r>
              <a:rPr lang="en-US" sz="1800" b="1">
                <a:solidFill>
                  <a:srgbClr val="89ABCD"/>
                </a:solidFill>
              </a:rPr>
              <a:t>critical angle </a:t>
            </a:r>
            <a:r>
              <a:rPr lang="en-US" sz="1800"/>
              <a:t>(</a:t>
            </a:r>
            <a:r>
              <a:rPr lang="el-GR" sz="1800"/>
              <a:t>θ</a:t>
            </a:r>
            <a:r>
              <a:rPr lang="en-US" sz="1800" baseline="-25000"/>
              <a:t>c</a:t>
            </a:r>
            <a:r>
              <a:rPr lang="en-US" sz="1800"/>
              <a:t>)</a:t>
            </a:r>
            <a:r>
              <a:rPr lang="en-US" sz="1800" b="1">
                <a:solidFill>
                  <a:srgbClr val="89ABCD"/>
                </a:solidFill>
              </a:rPr>
              <a:t> </a:t>
            </a:r>
            <a:br>
              <a:rPr lang="en-US" sz="1800" b="1">
                <a:solidFill>
                  <a:srgbClr val="89ABCD"/>
                </a:solidFill>
              </a:rPr>
            </a:br>
            <a:r>
              <a:rPr lang="en-US" sz="1800"/>
              <a:t>of incidence </a:t>
            </a:r>
          </a:p>
          <a:p>
            <a:pPr lvl="1"/>
            <a:r>
              <a:rPr lang="en-US" sz="1600"/>
              <a:t>At angles &lt; critical angle  </a:t>
            </a:r>
            <a:r>
              <a:rPr lang="en-US" sz="1600">
                <a:sym typeface="Wingdings" panose="05000000000000000000" pitchFamily="2" charset="2"/>
              </a:rPr>
              <a:t> </a:t>
            </a:r>
            <a:br>
              <a:rPr lang="en-US" sz="1600">
                <a:sym typeface="Wingdings" panose="05000000000000000000" pitchFamily="2" charset="2"/>
              </a:rPr>
            </a:br>
            <a:r>
              <a:rPr lang="en-US" sz="1600">
                <a:sym typeface="Wingdings" panose="05000000000000000000" pitchFamily="2" charset="2"/>
              </a:rPr>
              <a:t>    </a:t>
            </a:r>
            <a:r>
              <a:rPr lang="en-US" sz="1600"/>
              <a:t>some refraction </a:t>
            </a:r>
            <a:br>
              <a:rPr lang="en-US" sz="1600"/>
            </a:br>
            <a:r>
              <a:rPr lang="en-US" sz="1600"/>
              <a:t>    some reflection.</a:t>
            </a:r>
          </a:p>
          <a:p>
            <a:pPr lvl="1"/>
            <a:r>
              <a:rPr lang="en-US" sz="1600"/>
              <a:t>At angles &gt;= critical angle </a:t>
            </a:r>
            <a:r>
              <a:rPr lang="en-US" sz="1600">
                <a:sym typeface="Wingdings" panose="05000000000000000000" pitchFamily="2" charset="2"/>
              </a:rPr>
              <a:t></a:t>
            </a:r>
            <a:br>
              <a:rPr lang="en-US" sz="1600"/>
            </a:br>
            <a:r>
              <a:rPr lang="en-US" sz="1600"/>
              <a:t>    all reflection.</a:t>
            </a:r>
          </a:p>
        </p:txBody>
      </p:sp>
      <p:sp>
        <p:nvSpPr>
          <p:cNvPr id="3" name="Title 2">
            <a:extLst>
              <a:ext uri="{FF2B5EF4-FFF2-40B4-BE49-F238E27FC236}">
                <a16:creationId xmlns:a16="http://schemas.microsoft.com/office/drawing/2014/main" id="{2B4217FF-3E4C-7C91-AF88-CF7A8B642AAD}"/>
              </a:ext>
            </a:extLst>
          </p:cNvPr>
          <p:cNvSpPr>
            <a:spLocks noGrp="1"/>
          </p:cNvSpPr>
          <p:nvPr>
            <p:ph type="title"/>
          </p:nvPr>
        </p:nvSpPr>
        <p:spPr/>
        <p:txBody>
          <a:bodyPr/>
          <a:lstStyle/>
          <a:p>
            <a:r>
              <a:rPr lang="en-US"/>
              <a:t>The Critical Angle</a:t>
            </a:r>
          </a:p>
        </p:txBody>
      </p:sp>
    </p:spTree>
    <p:extLst>
      <p:ext uri="{BB962C8B-B14F-4D97-AF65-F5344CB8AC3E}">
        <p14:creationId xmlns:p14="http://schemas.microsoft.com/office/powerpoint/2010/main" val="204139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379A3E-695F-FA34-DC69-19F3284D8EE6}"/>
              </a:ext>
            </a:extLst>
          </p:cNvPr>
          <p:cNvSpPr>
            <a:spLocks noGrp="1"/>
          </p:cNvSpPr>
          <p:nvPr>
            <p:ph idx="1"/>
          </p:nvPr>
        </p:nvSpPr>
        <p:spPr>
          <a:xfrm>
            <a:off x="226778" y="1639326"/>
            <a:ext cx="8407893" cy="4987927"/>
          </a:xfrm>
        </p:spPr>
        <p:txBody>
          <a:bodyPr/>
          <a:lstStyle/>
          <a:p>
            <a:r>
              <a:rPr lang="en-US"/>
              <a:t>But there is an </a:t>
            </a:r>
            <a:r>
              <a:rPr lang="en-US" b="1">
                <a:solidFill>
                  <a:srgbClr val="89ABCD"/>
                </a:solidFill>
              </a:rPr>
              <a:t>evanescent wave </a:t>
            </a:r>
            <a:r>
              <a:rPr lang="en-US"/>
              <a:t>-- a wave that does not change in time or space, which is a standing wave that happens right where the reflection occurs </a:t>
            </a:r>
          </a:p>
          <a:p>
            <a:pPr lvl="1"/>
            <a:r>
              <a:rPr lang="en-US" b="1" i="1">
                <a:solidFill>
                  <a:srgbClr val="C00000"/>
                </a:solidFill>
              </a:rPr>
              <a:t>Evanescent waves are always present in the case of total internal reflection</a:t>
            </a:r>
          </a:p>
          <a:p>
            <a:pPr lvl="1"/>
            <a:r>
              <a:rPr lang="en-US"/>
              <a:t>The evanescent wave decays</a:t>
            </a:r>
            <a:br>
              <a:rPr lang="en-US"/>
            </a:br>
            <a:r>
              <a:rPr lang="en-US"/>
              <a:t>exponentially away from the</a:t>
            </a:r>
            <a:br>
              <a:rPr lang="en-US"/>
            </a:br>
            <a:r>
              <a:rPr lang="en-US"/>
              <a:t>water / air interface.</a:t>
            </a:r>
          </a:p>
        </p:txBody>
      </p:sp>
      <p:sp>
        <p:nvSpPr>
          <p:cNvPr id="3" name="Title 2">
            <a:extLst>
              <a:ext uri="{FF2B5EF4-FFF2-40B4-BE49-F238E27FC236}">
                <a16:creationId xmlns:a16="http://schemas.microsoft.com/office/drawing/2014/main" id="{2B4217FF-3E4C-7C91-AF88-CF7A8B642AAD}"/>
              </a:ext>
            </a:extLst>
          </p:cNvPr>
          <p:cNvSpPr>
            <a:spLocks noGrp="1"/>
          </p:cNvSpPr>
          <p:nvPr>
            <p:ph type="title"/>
          </p:nvPr>
        </p:nvSpPr>
        <p:spPr/>
        <p:txBody>
          <a:bodyPr/>
          <a:lstStyle/>
          <a:p>
            <a:r>
              <a:rPr lang="en-US"/>
              <a:t>Evanescent Waves</a:t>
            </a:r>
          </a:p>
        </p:txBody>
      </p:sp>
      <p:pic>
        <p:nvPicPr>
          <p:cNvPr id="5" name="Picture 4">
            <a:extLst>
              <a:ext uri="{FF2B5EF4-FFF2-40B4-BE49-F238E27FC236}">
                <a16:creationId xmlns:a16="http://schemas.microsoft.com/office/drawing/2014/main" id="{8C3CA207-689C-78AF-4109-F35160AA735D}"/>
              </a:ext>
            </a:extLst>
          </p:cNvPr>
          <p:cNvPicPr>
            <a:picLocks noChangeAspect="1"/>
          </p:cNvPicPr>
          <p:nvPr/>
        </p:nvPicPr>
        <p:blipFill>
          <a:blip r:embed="rId2"/>
          <a:stretch>
            <a:fillRect/>
          </a:stretch>
        </p:blipFill>
        <p:spPr>
          <a:xfrm>
            <a:off x="3952932" y="3359888"/>
            <a:ext cx="5026960" cy="3323018"/>
          </a:xfrm>
          <a:prstGeom prst="rect">
            <a:avLst/>
          </a:prstGeom>
        </p:spPr>
      </p:pic>
      <p:pic>
        <p:nvPicPr>
          <p:cNvPr id="6" name="Picture 5">
            <a:extLst>
              <a:ext uri="{FF2B5EF4-FFF2-40B4-BE49-F238E27FC236}">
                <a16:creationId xmlns:a16="http://schemas.microsoft.com/office/drawing/2014/main" id="{7539AC86-7744-E2A7-9865-677543EE30B9}"/>
              </a:ext>
            </a:extLst>
          </p:cNvPr>
          <p:cNvPicPr>
            <a:picLocks noChangeAspect="1"/>
          </p:cNvPicPr>
          <p:nvPr/>
        </p:nvPicPr>
        <p:blipFill>
          <a:blip r:embed="rId3"/>
          <a:stretch>
            <a:fillRect/>
          </a:stretch>
        </p:blipFill>
        <p:spPr>
          <a:xfrm>
            <a:off x="596446" y="4198641"/>
            <a:ext cx="2581635" cy="1505160"/>
          </a:xfrm>
          <a:prstGeom prst="rect">
            <a:avLst/>
          </a:prstGeom>
        </p:spPr>
      </p:pic>
    </p:spTree>
    <p:extLst>
      <p:ext uri="{BB962C8B-B14F-4D97-AF65-F5344CB8AC3E}">
        <p14:creationId xmlns:p14="http://schemas.microsoft.com/office/powerpoint/2010/main" val="308739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F1E76-F7EC-E658-C3B5-E508029DF827}"/>
              </a:ext>
            </a:extLst>
          </p:cNvPr>
          <p:cNvSpPr>
            <a:spLocks noGrp="1"/>
          </p:cNvSpPr>
          <p:nvPr>
            <p:ph idx="1"/>
          </p:nvPr>
        </p:nvSpPr>
        <p:spPr/>
        <p:txBody>
          <a:bodyPr/>
          <a:lstStyle/>
          <a:p>
            <a:r>
              <a:rPr lang="en-US" dirty="0"/>
              <a:t>Electrons are quantum particles.  And quantum particles can be described by a wave function.  (Just like light can be defined as a wave function.)</a:t>
            </a:r>
          </a:p>
          <a:p>
            <a:r>
              <a:rPr lang="en-US" dirty="0"/>
              <a:t>Sometimes the electron should not be allowed </a:t>
            </a:r>
            <a:r>
              <a:rPr lang="en-US"/>
              <a:t>through a </a:t>
            </a:r>
            <a:r>
              <a:rPr lang="en-US" dirty="0"/>
              <a:t>switch.  </a:t>
            </a:r>
            <a:br>
              <a:rPr lang="en-US" dirty="0"/>
            </a:br>
            <a:r>
              <a:rPr lang="en-US" dirty="0"/>
              <a:t>(In much the same way as light whose angle is beyond the critical angle should not be allowed to escape the medium in which it is in.)</a:t>
            </a:r>
          </a:p>
          <a:p>
            <a:r>
              <a:rPr lang="en-US" dirty="0"/>
              <a:t>Quantum physics</a:t>
            </a:r>
            <a:r>
              <a:rPr lang="en-US"/>
              <a:t>, unlike </a:t>
            </a:r>
            <a:r>
              <a:rPr lang="en-US" dirty="0"/>
              <a:t>classic physics, is </a:t>
            </a:r>
            <a:r>
              <a:rPr lang="en-US" b="1" dirty="0">
                <a:solidFill>
                  <a:srgbClr val="89ABCD"/>
                </a:solidFill>
              </a:rPr>
              <a:t>probabilistic</a:t>
            </a:r>
            <a:r>
              <a:rPr lang="en-US" dirty="0"/>
              <a:t>.  We cannot pinpoint exactly where an electron is (the Heisenberg Uncertainty Principle)</a:t>
            </a:r>
          </a:p>
          <a:p>
            <a:pPr lvl="1"/>
            <a:r>
              <a:rPr lang="en-US" dirty="0"/>
              <a:t>the more precisely the momentum of a particle is known</a:t>
            </a:r>
            <a:r>
              <a:rPr lang="en-US"/>
              <a:t>, </a:t>
            </a:r>
            <a:br>
              <a:rPr lang="en-US"/>
            </a:br>
            <a:r>
              <a:rPr lang="en-US"/>
              <a:t>the </a:t>
            </a:r>
            <a:r>
              <a:rPr lang="en-US" dirty="0"/>
              <a:t>less precisely we can know its position.</a:t>
            </a:r>
          </a:p>
          <a:p>
            <a:r>
              <a:rPr lang="en-US" dirty="0"/>
              <a:t>Even though you cannot precisely know the position of an electron, but we can know with a </a:t>
            </a:r>
            <a:r>
              <a:rPr lang="en-US" b="1" dirty="0">
                <a:solidFill>
                  <a:srgbClr val="89ABCD"/>
                </a:solidFill>
              </a:rPr>
              <a:t>high probability </a:t>
            </a:r>
            <a:r>
              <a:rPr lang="en-US" dirty="0"/>
              <a:t>where the electron is</a:t>
            </a:r>
            <a:r>
              <a:rPr lang="en-US"/>
              <a:t>.  </a:t>
            </a:r>
            <a:r>
              <a:rPr lang="en-US" dirty="0"/>
              <a:t>The probability can be expressed by a wave function.</a:t>
            </a:r>
          </a:p>
        </p:txBody>
      </p:sp>
      <p:sp>
        <p:nvSpPr>
          <p:cNvPr id="3" name="Title 2">
            <a:extLst>
              <a:ext uri="{FF2B5EF4-FFF2-40B4-BE49-F238E27FC236}">
                <a16:creationId xmlns:a16="http://schemas.microsoft.com/office/drawing/2014/main" id="{6376782D-9441-10FE-B886-4081F3BFB2FF}"/>
              </a:ext>
            </a:extLst>
          </p:cNvPr>
          <p:cNvSpPr>
            <a:spLocks noGrp="1"/>
          </p:cNvSpPr>
          <p:nvPr>
            <p:ph type="title"/>
          </p:nvPr>
        </p:nvSpPr>
        <p:spPr/>
        <p:txBody>
          <a:bodyPr/>
          <a:lstStyle/>
          <a:p>
            <a:r>
              <a:rPr lang="en-US"/>
              <a:t>Probabilistic Quantum Mechanics</a:t>
            </a:r>
          </a:p>
        </p:txBody>
      </p:sp>
    </p:spTree>
    <p:extLst>
      <p:ext uri="{BB962C8B-B14F-4D97-AF65-F5344CB8AC3E}">
        <p14:creationId xmlns:p14="http://schemas.microsoft.com/office/powerpoint/2010/main" val="386837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616B1-54B0-2644-DC58-3BDDC4A1B073}"/>
              </a:ext>
            </a:extLst>
          </p:cNvPr>
          <p:cNvSpPr>
            <a:spLocks noGrp="1"/>
          </p:cNvSpPr>
          <p:nvPr>
            <p:ph idx="1"/>
          </p:nvPr>
        </p:nvSpPr>
        <p:spPr>
          <a:xfrm>
            <a:off x="88605" y="1507430"/>
            <a:ext cx="8407893" cy="4987927"/>
          </a:xfrm>
        </p:spPr>
        <p:txBody>
          <a:bodyPr>
            <a:normAutofit/>
          </a:bodyPr>
          <a:lstStyle/>
          <a:p>
            <a:r>
              <a:rPr lang="en-US" sz="1600" dirty="0"/>
              <a:t>Remember when total reflection occurs, 100% of the </a:t>
            </a:r>
            <a:br>
              <a:rPr lang="en-US" sz="1600" dirty="0"/>
            </a:br>
            <a:r>
              <a:rPr lang="en-US" sz="1600" dirty="0"/>
              <a:t>particles of light are not reflected.  Some particles will </a:t>
            </a:r>
            <a:r>
              <a:rPr lang="en-US" sz="1600"/>
              <a:t>be in</a:t>
            </a:r>
            <a:br>
              <a:rPr lang="en-US" sz="1600"/>
            </a:br>
            <a:r>
              <a:rPr lang="en-US" sz="1600"/>
              <a:t>the </a:t>
            </a:r>
            <a:r>
              <a:rPr lang="en-US" sz="1600" dirty="0"/>
              <a:t>evanescent wave which very quickly (exponentially) decays.</a:t>
            </a:r>
          </a:p>
          <a:p>
            <a:r>
              <a:rPr lang="en-US" sz="1600" dirty="0"/>
              <a:t>Evanescent waves cannot usually be seen or </a:t>
            </a:r>
            <a:br>
              <a:rPr lang="en-US" sz="1600" dirty="0"/>
            </a:br>
            <a:r>
              <a:rPr lang="en-US" sz="1600" dirty="0"/>
              <a:t>detected, BUT if we place another material </a:t>
            </a:r>
            <a:br>
              <a:rPr lang="en-US" sz="1600" dirty="0"/>
            </a:br>
            <a:r>
              <a:rPr lang="en-US" sz="1600" dirty="0"/>
              <a:t>sufficiently close to the boundary where the </a:t>
            </a:r>
            <a:br>
              <a:rPr lang="en-US" sz="1600" dirty="0"/>
            </a:br>
            <a:r>
              <a:rPr lang="en-US" sz="1600" dirty="0"/>
              <a:t>evanescent way originated, the wave </a:t>
            </a:r>
            <a:r>
              <a:rPr lang="en-US" sz="1600" b="1" dirty="0">
                <a:solidFill>
                  <a:srgbClr val="89ABCD"/>
                </a:solidFill>
              </a:rPr>
              <a:t>might not </a:t>
            </a:r>
            <a:br>
              <a:rPr lang="en-US" sz="1600" dirty="0"/>
            </a:br>
            <a:r>
              <a:rPr lang="en-US" sz="1600" dirty="0"/>
              <a:t>completely decay to zero before hitting the next material.</a:t>
            </a:r>
          </a:p>
          <a:p>
            <a:r>
              <a:rPr lang="en-US" sz="1600" dirty="0"/>
              <a:t>If the wave hits the next material, it can continue</a:t>
            </a:r>
            <a:br>
              <a:rPr lang="en-US" sz="1600" dirty="0"/>
            </a:br>
            <a:r>
              <a:rPr lang="en-US" sz="1600" dirty="0"/>
              <a:t>to travel onwards</a:t>
            </a:r>
          </a:p>
          <a:p>
            <a:pPr marL="45720" indent="0">
              <a:buNone/>
            </a:pPr>
            <a:endParaRPr lang="en-US" sz="1800" dirty="0"/>
          </a:p>
        </p:txBody>
      </p:sp>
      <p:sp>
        <p:nvSpPr>
          <p:cNvPr id="3" name="Title 2">
            <a:extLst>
              <a:ext uri="{FF2B5EF4-FFF2-40B4-BE49-F238E27FC236}">
                <a16:creationId xmlns:a16="http://schemas.microsoft.com/office/drawing/2014/main" id="{254099F3-8FE4-4B82-7210-FC33625B79C5}"/>
              </a:ext>
            </a:extLst>
          </p:cNvPr>
          <p:cNvSpPr>
            <a:spLocks noGrp="1"/>
          </p:cNvSpPr>
          <p:nvPr>
            <p:ph type="title"/>
          </p:nvPr>
        </p:nvSpPr>
        <p:spPr/>
        <p:txBody>
          <a:bodyPr/>
          <a:lstStyle/>
          <a:p>
            <a:r>
              <a:rPr lang="en-US"/>
              <a:t>Quantum Tunnelling</a:t>
            </a:r>
          </a:p>
        </p:txBody>
      </p:sp>
      <p:pic>
        <p:nvPicPr>
          <p:cNvPr id="4" name="Picture 3">
            <a:extLst>
              <a:ext uri="{FF2B5EF4-FFF2-40B4-BE49-F238E27FC236}">
                <a16:creationId xmlns:a16="http://schemas.microsoft.com/office/drawing/2014/main" id="{04072B63-5D12-BD21-FD98-7625DDC675BC}"/>
              </a:ext>
            </a:extLst>
          </p:cNvPr>
          <p:cNvPicPr>
            <a:picLocks noChangeAspect="1"/>
          </p:cNvPicPr>
          <p:nvPr/>
        </p:nvPicPr>
        <p:blipFill>
          <a:blip r:embed="rId2"/>
          <a:stretch>
            <a:fillRect/>
          </a:stretch>
        </p:blipFill>
        <p:spPr>
          <a:xfrm>
            <a:off x="6274805" y="1587170"/>
            <a:ext cx="2581635" cy="1505160"/>
          </a:xfrm>
          <a:prstGeom prst="rect">
            <a:avLst/>
          </a:prstGeom>
        </p:spPr>
      </p:pic>
      <p:pic>
        <p:nvPicPr>
          <p:cNvPr id="2050" name="Picture 2" descr="Intensity of an evanescent wave, I , vs the probe-to-surface distance,... |  Download Scientific Diagram">
            <a:extLst>
              <a:ext uri="{FF2B5EF4-FFF2-40B4-BE49-F238E27FC236}">
                <a16:creationId xmlns:a16="http://schemas.microsoft.com/office/drawing/2014/main" id="{90FFE387-2D17-73FC-B5C6-AE87833256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4805" y="3139170"/>
            <a:ext cx="2719439" cy="3633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9D4A5918-E0AE-D9E5-8D2A-411349098E97}"/>
              </a:ext>
            </a:extLst>
          </p:cNvPr>
          <p:cNvCxnSpPr>
            <a:cxnSpLocks/>
          </p:cNvCxnSpPr>
          <p:nvPr/>
        </p:nvCxnSpPr>
        <p:spPr>
          <a:xfrm>
            <a:off x="4881033" y="2324100"/>
            <a:ext cx="2067344" cy="1891709"/>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D6F1A09-F97E-4658-A3B0-48812F37D372}"/>
              </a:ext>
            </a:extLst>
          </p:cNvPr>
          <p:cNvGrpSpPr/>
          <p:nvPr/>
        </p:nvGrpSpPr>
        <p:grpSpPr>
          <a:xfrm>
            <a:off x="570038" y="4360891"/>
            <a:ext cx="5418535" cy="2412049"/>
            <a:chOff x="570038" y="4342750"/>
            <a:chExt cx="5418535" cy="2412049"/>
          </a:xfrm>
        </p:grpSpPr>
        <p:grpSp>
          <p:nvGrpSpPr>
            <p:cNvPr id="7" name="Group 6">
              <a:extLst>
                <a:ext uri="{FF2B5EF4-FFF2-40B4-BE49-F238E27FC236}">
                  <a16:creationId xmlns:a16="http://schemas.microsoft.com/office/drawing/2014/main" id="{0380F2C7-A3C4-F427-3E9D-21C457BBA86D}"/>
                </a:ext>
              </a:extLst>
            </p:cNvPr>
            <p:cNvGrpSpPr/>
            <p:nvPr/>
          </p:nvGrpSpPr>
          <p:grpSpPr>
            <a:xfrm>
              <a:off x="594164" y="4436617"/>
              <a:ext cx="5380075" cy="2247993"/>
              <a:chOff x="894730" y="4635581"/>
              <a:chExt cx="5380075" cy="2247993"/>
            </a:xfrm>
          </p:grpSpPr>
          <p:pic>
            <p:nvPicPr>
              <p:cNvPr id="10" name="Picture 9">
                <a:extLst>
                  <a:ext uri="{FF2B5EF4-FFF2-40B4-BE49-F238E27FC236}">
                    <a16:creationId xmlns:a16="http://schemas.microsoft.com/office/drawing/2014/main" id="{0498F879-A93D-2E4F-000D-767AE284ACCB}"/>
                  </a:ext>
                </a:extLst>
              </p:cNvPr>
              <p:cNvPicPr>
                <a:picLocks noChangeAspect="1"/>
              </p:cNvPicPr>
              <p:nvPr/>
            </p:nvPicPr>
            <p:blipFill>
              <a:blip r:embed="rId4"/>
              <a:stretch>
                <a:fillRect/>
              </a:stretch>
            </p:blipFill>
            <p:spPr>
              <a:xfrm>
                <a:off x="894730" y="4635581"/>
                <a:ext cx="5380075" cy="2247993"/>
              </a:xfrm>
              <a:prstGeom prst="rect">
                <a:avLst/>
              </a:prstGeom>
            </p:spPr>
          </p:pic>
          <p:sp>
            <p:nvSpPr>
              <p:cNvPr id="13" name="Rectangle 12">
                <a:extLst>
                  <a:ext uri="{FF2B5EF4-FFF2-40B4-BE49-F238E27FC236}">
                    <a16:creationId xmlns:a16="http://schemas.microsoft.com/office/drawing/2014/main" id="{EE23C3FC-D1C4-327A-5A4B-D078A7475D50}"/>
                  </a:ext>
                </a:extLst>
              </p:cNvPr>
              <p:cNvSpPr/>
              <p:nvPr/>
            </p:nvSpPr>
            <p:spPr>
              <a:xfrm>
                <a:off x="894731" y="4635581"/>
                <a:ext cx="5355948" cy="22224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37BFA519-6122-E241-4AD9-D3DE32D49879}"/>
                </a:ext>
              </a:extLst>
            </p:cNvPr>
            <p:cNvSpPr/>
            <p:nvPr/>
          </p:nvSpPr>
          <p:spPr>
            <a:xfrm>
              <a:off x="570038" y="4342750"/>
              <a:ext cx="5404201" cy="10420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335CFC-ECC4-6262-7388-7970FD050224}"/>
                </a:ext>
              </a:extLst>
            </p:cNvPr>
            <p:cNvSpPr/>
            <p:nvPr/>
          </p:nvSpPr>
          <p:spPr>
            <a:xfrm>
              <a:off x="584372" y="6650594"/>
              <a:ext cx="5404201" cy="10420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900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E80002-0433-AB07-E260-9632681605B7}"/>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C2FA5150-7386-C94B-AFD5-5AE0DA76CE99}"/>
              </a:ext>
            </a:extLst>
          </p:cNvPr>
          <p:cNvSpPr>
            <a:spLocks noGrp="1"/>
          </p:cNvSpPr>
          <p:nvPr>
            <p:ph type="title"/>
          </p:nvPr>
        </p:nvSpPr>
        <p:spPr/>
        <p:txBody>
          <a:bodyPr/>
          <a:lstStyle/>
          <a:p>
            <a:r>
              <a:rPr lang="en-US"/>
              <a:t>Qubits</a:t>
            </a:r>
          </a:p>
        </p:txBody>
      </p:sp>
    </p:spTree>
    <p:extLst>
      <p:ext uri="{BB962C8B-B14F-4D97-AF65-F5344CB8AC3E}">
        <p14:creationId xmlns:p14="http://schemas.microsoft.com/office/powerpoint/2010/main" val="355854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159FB-CF46-A3B8-4C51-310FCD829AB6}"/>
              </a:ext>
            </a:extLst>
          </p:cNvPr>
          <p:cNvSpPr>
            <a:spLocks noGrp="1"/>
          </p:cNvSpPr>
          <p:nvPr>
            <p:ph idx="1"/>
          </p:nvPr>
        </p:nvSpPr>
        <p:spPr/>
        <p:txBody>
          <a:bodyPr/>
          <a:lstStyle/>
          <a:p>
            <a:r>
              <a:rPr lang="en-US" sz="2000" dirty="0">
                <a:sym typeface="Symbol" panose="05050102010706020507" pitchFamily="18" charset="2"/>
              </a:rPr>
              <a:t>RECALL:  "Classical computers rely on these strings being determinate.  That is, the input string is fixed to a single value and the output string is fixed to a single value."</a:t>
            </a:r>
          </a:p>
          <a:p>
            <a:r>
              <a:rPr lang="en-US" sz="2000" dirty="0">
                <a:sym typeface="Symbol" panose="05050102010706020507" pitchFamily="18" charset="2"/>
              </a:rPr>
              <a:t>For a quantum computer, both input and output strings are also determina</a:t>
            </a:r>
            <a:r>
              <a:rPr lang="en-US" dirty="0">
                <a:sym typeface="Symbol" panose="05050102010706020507" pitchFamily="18" charset="2"/>
              </a:rPr>
              <a:t>nt, BUT the output string is determined probabilistically</a:t>
            </a:r>
          </a:p>
          <a:p>
            <a:r>
              <a:rPr lang="en-US" sz="2000" dirty="0">
                <a:sym typeface="Symbol" panose="05050102010706020507" pitchFamily="18" charset="2"/>
              </a:rPr>
              <a:t>The </a:t>
            </a:r>
            <a:r>
              <a:rPr lang="en-US" sz="2000" dirty="0" err="1">
                <a:sym typeface="Symbol" panose="05050102010706020507" pitchFamily="18" charset="2"/>
              </a:rPr>
              <a:t>Cbit</a:t>
            </a:r>
            <a:r>
              <a:rPr lang="en-US" sz="2000" dirty="0">
                <a:sym typeface="Symbol" panose="05050102010706020507" pitchFamily="18" charset="2"/>
              </a:rPr>
              <a:t> becomes a qubit, denoted by </a:t>
            </a:r>
            <a:r>
              <a:rPr lang="en-US" dirty="0">
                <a:sym typeface="Symbol" panose="05050102010706020507" pitchFamily="18" charset="2"/>
              </a:rPr>
              <a:t>q </a:t>
            </a:r>
          </a:p>
          <a:p>
            <a:r>
              <a:rPr lang="en-US" sz="2000" dirty="0">
                <a:sym typeface="Symbol" panose="05050102010706020507" pitchFamily="18" charset="2"/>
              </a:rPr>
              <a:t>Instead of </a:t>
            </a:r>
            <a:r>
              <a:rPr lang="en-US" dirty="0">
                <a:sym typeface="Symbol" panose="05050102010706020507" pitchFamily="18" charset="2"/>
              </a:rPr>
              <a:t>having a value of either 0 or 1, the qubit, as discussed previously, has a </a:t>
            </a:r>
            <a:r>
              <a:rPr lang="en-US" dirty="0">
                <a:solidFill>
                  <a:srgbClr val="89ABCD"/>
                </a:solidFill>
                <a:sym typeface="Symbol" panose="05050102010706020507" pitchFamily="18" charset="2"/>
              </a:rPr>
              <a:t>probability</a:t>
            </a:r>
            <a:r>
              <a:rPr lang="en-US" dirty="0">
                <a:sym typeface="Symbol" panose="05050102010706020507" pitchFamily="18" charset="2"/>
              </a:rPr>
              <a:t> of both 0 or 1.  The qubit can be in any proportion of both states at once.  This is called </a:t>
            </a:r>
            <a:r>
              <a:rPr lang="en-US" dirty="0">
                <a:solidFill>
                  <a:srgbClr val="89ABCD"/>
                </a:solidFill>
                <a:sym typeface="Symbol" panose="05050102010706020507" pitchFamily="18" charset="2"/>
              </a:rPr>
              <a:t>superposition.</a:t>
            </a:r>
          </a:p>
          <a:p>
            <a:r>
              <a:rPr lang="en-US" sz="2000" dirty="0">
                <a:sym typeface="Symbol" panose="05050102010706020507" pitchFamily="18" charset="2"/>
              </a:rPr>
              <a:t>But as soon as you test it to determine its value, the qubit has to "decide" whether to a 0 or a 1.  (The output string is fixed to a single value.)</a:t>
            </a:r>
          </a:p>
          <a:p>
            <a:r>
              <a:rPr lang="en-US" dirty="0">
                <a:sym typeface="Symbol" panose="05050102010706020507" pitchFamily="18" charset="2"/>
              </a:rPr>
              <a:t>As long as the qubit is unobserved, it is in a superposition of 0 or 1, and you cannot predict which it will be.</a:t>
            </a:r>
            <a:endParaRPr lang="en-US" dirty="0"/>
          </a:p>
        </p:txBody>
      </p:sp>
      <p:sp>
        <p:nvSpPr>
          <p:cNvPr id="3" name="Title 2">
            <a:extLst>
              <a:ext uri="{FF2B5EF4-FFF2-40B4-BE49-F238E27FC236}">
                <a16:creationId xmlns:a16="http://schemas.microsoft.com/office/drawing/2014/main" id="{4BD76C3E-D208-9B24-C82F-C47F2C92B0B2}"/>
              </a:ext>
            </a:extLst>
          </p:cNvPr>
          <p:cNvSpPr>
            <a:spLocks noGrp="1"/>
          </p:cNvSpPr>
          <p:nvPr>
            <p:ph type="title"/>
          </p:nvPr>
        </p:nvSpPr>
        <p:spPr/>
        <p:txBody>
          <a:bodyPr/>
          <a:lstStyle/>
          <a:p>
            <a:r>
              <a:rPr lang="en-US"/>
              <a:t>The Quantum Computer</a:t>
            </a:r>
          </a:p>
        </p:txBody>
      </p:sp>
    </p:spTree>
    <p:extLst>
      <p:ext uri="{BB962C8B-B14F-4D97-AF65-F5344CB8AC3E}">
        <p14:creationId xmlns:p14="http://schemas.microsoft.com/office/powerpoint/2010/main" val="39969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77845A-1924-0115-0FD2-47EA8590320A}"/>
              </a:ext>
            </a:extLst>
          </p:cNvPr>
          <p:cNvSpPr>
            <a:spLocks noGrp="1"/>
          </p:cNvSpPr>
          <p:nvPr>
            <p:ph idx="1"/>
          </p:nvPr>
        </p:nvSpPr>
        <p:spPr/>
        <p:txBody>
          <a:bodyPr/>
          <a:lstStyle/>
          <a:p>
            <a:r>
              <a:rPr lang="en-US" dirty="0"/>
              <a:t>Qubits are subject to errors introduced by noise in the environment around them.  A result of 0 can be accidentally flipped to a result of 1, or vice versa, and there’s no easy way to know that an error has occurred. </a:t>
            </a:r>
          </a:p>
          <a:p>
            <a:r>
              <a:rPr lang="en-US" dirty="0"/>
              <a:t>Qubits can be used for quantum computing only when they’re kept in a state of </a:t>
            </a:r>
            <a:r>
              <a:rPr lang="en-US" dirty="0">
                <a:solidFill>
                  <a:srgbClr val="89ABCD"/>
                </a:solidFill>
              </a:rPr>
              <a:t>coherence</a:t>
            </a:r>
            <a:r>
              <a:rPr lang="en-US" dirty="0"/>
              <a:t>, i.e., free of interaction with their environment.</a:t>
            </a:r>
          </a:p>
          <a:p>
            <a:r>
              <a:rPr lang="en-US" dirty="0"/>
              <a:t>Qubits are hard to create and hard to maintain in a state of coherence; they also tend to interfere with nearby qubits in an uncontrolled fashion.</a:t>
            </a:r>
          </a:p>
          <a:p>
            <a:r>
              <a:rPr lang="en-US" dirty="0"/>
              <a:t>Taming qubits is one of the biggest challenges to overcome in creating useful quantum computers.  A popular approach to building quantum computers involves the use of superconducting qubits, which must be kept at a temperature very close to absolute zero to minimize interference due to heat</a:t>
            </a:r>
          </a:p>
          <a:p>
            <a:endParaRPr lang="en-US" dirty="0"/>
          </a:p>
          <a:p>
            <a:endParaRPr lang="en-US" dirty="0"/>
          </a:p>
        </p:txBody>
      </p:sp>
      <p:sp>
        <p:nvSpPr>
          <p:cNvPr id="4" name="Title 3">
            <a:extLst>
              <a:ext uri="{FF2B5EF4-FFF2-40B4-BE49-F238E27FC236}">
                <a16:creationId xmlns:a16="http://schemas.microsoft.com/office/drawing/2014/main" id="{B846B065-7DCF-D7BA-FAAE-B43F50B2C422}"/>
              </a:ext>
            </a:extLst>
          </p:cNvPr>
          <p:cNvSpPr>
            <a:spLocks noGrp="1"/>
          </p:cNvSpPr>
          <p:nvPr>
            <p:ph type="title"/>
          </p:nvPr>
        </p:nvSpPr>
        <p:spPr/>
        <p:txBody>
          <a:bodyPr/>
          <a:lstStyle/>
          <a:p>
            <a:r>
              <a:rPr lang="en-US" dirty="0"/>
              <a:t>Qubits</a:t>
            </a:r>
          </a:p>
        </p:txBody>
      </p:sp>
    </p:spTree>
    <p:extLst>
      <p:ext uri="{BB962C8B-B14F-4D97-AF65-F5344CB8AC3E}">
        <p14:creationId xmlns:p14="http://schemas.microsoft.com/office/powerpoint/2010/main" val="341314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50C1902-EDBE-80EC-EE3A-D75698C267D1}"/>
              </a:ext>
            </a:extLst>
          </p:cNvPr>
          <p:cNvSpPr>
            <a:spLocks noGrp="1"/>
          </p:cNvSpPr>
          <p:nvPr>
            <p:ph idx="1"/>
          </p:nvPr>
        </p:nvSpPr>
        <p:spPr>
          <a:xfrm>
            <a:off x="194733" y="1630174"/>
            <a:ext cx="5947834" cy="4987927"/>
          </a:xfrm>
        </p:spPr>
        <p:txBody>
          <a:bodyPr>
            <a:normAutofit/>
          </a:bodyPr>
          <a:lstStyle/>
          <a:p>
            <a:r>
              <a:rPr lang="en-US" sz="1600" dirty="0"/>
              <a:t>Qubits can achieve a mixed state called a superposition, where they are both 1 and 0 at the same time.</a:t>
            </a:r>
          </a:p>
          <a:p>
            <a:r>
              <a:rPr lang="en-US" sz="1600" dirty="0"/>
              <a:t>A regular computer tries to solve a problem in the same way you might try to escape from a maze – by trying every possible corridor, turning back at dead ends, until you eventually find the way out.</a:t>
            </a:r>
            <a:br>
              <a:rPr lang="en-US" sz="1600" dirty="0"/>
            </a:br>
            <a:br>
              <a:rPr lang="en-US" sz="1600" dirty="0"/>
            </a:br>
            <a:r>
              <a:rPr lang="en-US" sz="1600" dirty="0"/>
              <a:t>But superposition allows the quantum </a:t>
            </a:r>
            <a:br>
              <a:rPr lang="en-US" sz="1600" dirty="0"/>
            </a:br>
            <a:r>
              <a:rPr lang="en-US" sz="1600" dirty="0"/>
              <a:t>computer to try all the paths at once.</a:t>
            </a:r>
          </a:p>
          <a:p>
            <a:r>
              <a:rPr lang="en-US" sz="1600" dirty="0"/>
              <a:t>In a classic computer, two qubits can represent four possible states (00, 01, 10, 11) but only one of them at any possible time.  </a:t>
            </a:r>
            <a:br>
              <a:rPr lang="en-US" sz="1600" dirty="0"/>
            </a:br>
            <a:br>
              <a:rPr lang="en-US" sz="1600" dirty="0"/>
            </a:br>
            <a:r>
              <a:rPr lang="en-US" sz="1600" dirty="0"/>
              <a:t>In the quantum computer, two qubits can also represent the exact same four states at the same time.  </a:t>
            </a:r>
            <a:br>
              <a:rPr lang="en-US" sz="1600" dirty="0"/>
            </a:br>
            <a:br>
              <a:rPr lang="en-US" sz="1600" dirty="0"/>
            </a:br>
            <a:r>
              <a:rPr lang="en-US" sz="1600" dirty="0"/>
              <a:t>Quantum computers can simultaneously represent 2</a:t>
            </a:r>
            <a:r>
              <a:rPr lang="en-US" sz="1600" baseline="30000" dirty="0"/>
              <a:t>n</a:t>
            </a:r>
            <a:r>
              <a:rPr lang="en-US" sz="1600" dirty="0"/>
              <a:t> states, where n = number of qubits. To represent a million possible states would require 1,000 bits but only 20 qubits.</a:t>
            </a:r>
          </a:p>
        </p:txBody>
      </p:sp>
      <p:sp>
        <p:nvSpPr>
          <p:cNvPr id="5" name="Title 4">
            <a:extLst>
              <a:ext uri="{FF2B5EF4-FFF2-40B4-BE49-F238E27FC236}">
                <a16:creationId xmlns:a16="http://schemas.microsoft.com/office/drawing/2014/main" id="{51CC79F0-23C5-D862-7F37-97B4F408BA23}"/>
              </a:ext>
            </a:extLst>
          </p:cNvPr>
          <p:cNvSpPr>
            <a:spLocks noGrp="1"/>
          </p:cNvSpPr>
          <p:nvPr>
            <p:ph type="title"/>
          </p:nvPr>
        </p:nvSpPr>
        <p:spPr/>
        <p:txBody>
          <a:bodyPr/>
          <a:lstStyle/>
          <a:p>
            <a:r>
              <a:rPr lang="en-US"/>
              <a:t>Superpositioned Qubits</a:t>
            </a:r>
          </a:p>
        </p:txBody>
      </p:sp>
      <p:grpSp>
        <p:nvGrpSpPr>
          <p:cNvPr id="20" name="Group 19">
            <a:extLst>
              <a:ext uri="{FF2B5EF4-FFF2-40B4-BE49-F238E27FC236}">
                <a16:creationId xmlns:a16="http://schemas.microsoft.com/office/drawing/2014/main" id="{6F4C48F2-82E9-A5DF-0F38-73B4272231AC}"/>
              </a:ext>
            </a:extLst>
          </p:cNvPr>
          <p:cNvGrpSpPr/>
          <p:nvPr/>
        </p:nvGrpSpPr>
        <p:grpSpPr>
          <a:xfrm>
            <a:off x="4678054" y="3049955"/>
            <a:ext cx="4271213" cy="1056219"/>
            <a:chOff x="5799445" y="3024303"/>
            <a:chExt cx="4271213" cy="1056219"/>
          </a:xfrm>
        </p:grpSpPr>
        <p:pic>
          <p:nvPicPr>
            <p:cNvPr id="2050" name="Picture 2" descr="Jefferson Nickels - Price Charts &amp; Coin Values">
              <a:extLst>
                <a:ext uri="{FF2B5EF4-FFF2-40B4-BE49-F238E27FC236}">
                  <a16:creationId xmlns:a16="http://schemas.microsoft.com/office/drawing/2014/main" id="{EA958C38-3D84-945C-B71B-07223291D0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9445" y="3024303"/>
              <a:ext cx="2112435" cy="1056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efferson Nickels - Price Charts &amp; Coin Values">
              <a:extLst>
                <a:ext uri="{FF2B5EF4-FFF2-40B4-BE49-F238E27FC236}">
                  <a16:creationId xmlns:a16="http://schemas.microsoft.com/office/drawing/2014/main" id="{DC01602C-A35D-B596-6BB3-E298C6F2454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121"/>
            <a:stretch/>
          </p:blipFill>
          <p:spPr bwMode="auto">
            <a:xfrm>
              <a:off x="9017001" y="3024303"/>
              <a:ext cx="1053657" cy="10562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efferson Nickels - Price Charts &amp; Coin Values">
              <a:extLst>
                <a:ext uri="{FF2B5EF4-FFF2-40B4-BE49-F238E27FC236}">
                  <a16:creationId xmlns:a16="http://schemas.microsoft.com/office/drawing/2014/main" id="{94A640C4-2B98-D5A6-7F02-4ED0B10E22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879"/>
            <a:stretch/>
          </p:blipFill>
          <p:spPr bwMode="auto">
            <a:xfrm>
              <a:off x="7911880" y="3024303"/>
              <a:ext cx="1058778" cy="105621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DD763EEB-BE06-F841-3B4F-BD2A7D01BBB9}"/>
              </a:ext>
            </a:extLst>
          </p:cNvPr>
          <p:cNvPicPr>
            <a:picLocks noChangeAspect="1"/>
          </p:cNvPicPr>
          <p:nvPr/>
        </p:nvPicPr>
        <p:blipFill>
          <a:blip r:embed="rId3"/>
          <a:stretch>
            <a:fillRect/>
          </a:stretch>
        </p:blipFill>
        <p:spPr>
          <a:xfrm>
            <a:off x="6224180" y="5030006"/>
            <a:ext cx="2845942" cy="1583140"/>
          </a:xfrm>
          <a:prstGeom prst="rect">
            <a:avLst/>
          </a:prstGeom>
        </p:spPr>
      </p:pic>
      <p:sp>
        <p:nvSpPr>
          <p:cNvPr id="21" name="TextBox 20">
            <a:extLst>
              <a:ext uri="{FF2B5EF4-FFF2-40B4-BE49-F238E27FC236}">
                <a16:creationId xmlns:a16="http://schemas.microsoft.com/office/drawing/2014/main" id="{71A7F15C-453B-238D-4C34-A5A06037B4A0}"/>
              </a:ext>
            </a:extLst>
          </p:cNvPr>
          <p:cNvSpPr txBox="1"/>
          <p:nvPr/>
        </p:nvSpPr>
        <p:spPr>
          <a:xfrm>
            <a:off x="6224404" y="4216141"/>
            <a:ext cx="2634717" cy="784830"/>
          </a:xfrm>
          <a:prstGeom prst="rect">
            <a:avLst/>
          </a:prstGeom>
          <a:noFill/>
        </p:spPr>
        <p:txBody>
          <a:bodyPr wrap="square" rtlCol="0">
            <a:spAutoFit/>
          </a:bodyPr>
          <a:lstStyle/>
          <a:p>
            <a:pPr algn="ctr">
              <a:lnSpc>
                <a:spcPts val="1800"/>
              </a:lnSpc>
            </a:pPr>
            <a:r>
              <a:rPr lang="en-US" sz="1600" b="0" i="1">
                <a:solidFill>
                  <a:schemeClr val="accent5">
                    <a:lumMod val="75000"/>
                  </a:schemeClr>
                </a:solidFill>
                <a:latin typeface="+mn-lt"/>
              </a:rPr>
              <a:t>Qubits are in a superposition state of both 0 and 1 until collapse</a:t>
            </a:r>
            <a:endParaRPr lang="en-US" sz="1600" b="0" i="1" dirty="0" err="1">
              <a:solidFill>
                <a:schemeClr val="accent5">
                  <a:lumMod val="75000"/>
                </a:schemeClr>
              </a:solidFill>
              <a:latin typeface="+mn-lt"/>
            </a:endParaRPr>
          </a:p>
        </p:txBody>
      </p:sp>
      <p:sp>
        <p:nvSpPr>
          <p:cNvPr id="22" name="TextBox 21">
            <a:extLst>
              <a:ext uri="{FF2B5EF4-FFF2-40B4-BE49-F238E27FC236}">
                <a16:creationId xmlns:a16="http://schemas.microsoft.com/office/drawing/2014/main" id="{07998615-6C3A-92DA-379E-900FC0641050}"/>
              </a:ext>
            </a:extLst>
          </p:cNvPr>
          <p:cNvSpPr txBox="1"/>
          <p:nvPr/>
        </p:nvSpPr>
        <p:spPr>
          <a:xfrm>
            <a:off x="6669874" y="2374221"/>
            <a:ext cx="1954554" cy="553998"/>
          </a:xfrm>
          <a:prstGeom prst="rect">
            <a:avLst/>
          </a:prstGeom>
          <a:noFill/>
        </p:spPr>
        <p:txBody>
          <a:bodyPr wrap="square" rtlCol="0">
            <a:spAutoFit/>
          </a:bodyPr>
          <a:lstStyle/>
          <a:p>
            <a:pPr algn="ctr">
              <a:lnSpc>
                <a:spcPts val="1800"/>
              </a:lnSpc>
            </a:pPr>
            <a:r>
              <a:rPr lang="en-US" sz="1600" b="0" i="1">
                <a:solidFill>
                  <a:schemeClr val="accent5">
                    <a:lumMod val="75000"/>
                  </a:schemeClr>
                </a:solidFill>
                <a:latin typeface="+mn-lt"/>
              </a:rPr>
              <a:t>Four classic bits can either be 0 or 1</a:t>
            </a:r>
            <a:endParaRPr lang="en-US" sz="1600" b="0" i="1" dirty="0" err="1">
              <a:solidFill>
                <a:schemeClr val="accent5">
                  <a:lumMod val="75000"/>
                </a:schemeClr>
              </a:solidFill>
              <a:latin typeface="+mn-lt"/>
            </a:endParaRPr>
          </a:p>
        </p:txBody>
      </p:sp>
    </p:spTree>
    <p:extLst>
      <p:ext uri="{BB962C8B-B14F-4D97-AF65-F5344CB8AC3E}">
        <p14:creationId xmlns:p14="http://schemas.microsoft.com/office/powerpoint/2010/main" val="250140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E2B56A-3FED-08F9-4C36-CAD06B05CC92}"/>
              </a:ext>
            </a:extLst>
          </p:cNvPr>
          <p:cNvSpPr>
            <a:spLocks noGrp="1"/>
          </p:cNvSpPr>
          <p:nvPr>
            <p:ph sz="half" idx="1"/>
          </p:nvPr>
        </p:nvSpPr>
        <p:spPr>
          <a:xfrm>
            <a:off x="151210" y="1719071"/>
            <a:ext cx="4222668" cy="4912233"/>
          </a:xfrm>
        </p:spPr>
        <p:txBody>
          <a:bodyPr/>
          <a:lstStyle/>
          <a:p>
            <a:r>
              <a:rPr lang="en-US" sz="1600" dirty="0"/>
              <a:t>Possible values of 4 classical bits</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45720" indent="0">
              <a:buNone/>
            </a:pPr>
            <a:br>
              <a:rPr lang="en-US" sz="1800" dirty="0"/>
            </a:br>
            <a:br>
              <a:rPr lang="en-US" sz="1800" dirty="0"/>
            </a:br>
            <a:endParaRPr lang="en-US" sz="1800" dirty="0"/>
          </a:p>
          <a:p>
            <a:endParaRPr lang="en-US" sz="1800" dirty="0"/>
          </a:p>
          <a:p>
            <a:r>
              <a:rPr lang="en-US" sz="1600" dirty="0"/>
              <a:t>Sixteen (2</a:t>
            </a:r>
            <a:r>
              <a:rPr lang="en-US" sz="1600" baseline="30000" dirty="0"/>
              <a:t>4</a:t>
            </a:r>
            <a:r>
              <a:rPr lang="en-US" sz="1600" dirty="0"/>
              <a:t>) possibilities of which you can use just one.</a:t>
            </a:r>
          </a:p>
        </p:txBody>
      </p:sp>
      <p:sp>
        <p:nvSpPr>
          <p:cNvPr id="5" name="Content Placeholder 4">
            <a:extLst>
              <a:ext uri="{FF2B5EF4-FFF2-40B4-BE49-F238E27FC236}">
                <a16:creationId xmlns:a16="http://schemas.microsoft.com/office/drawing/2014/main" id="{6EE740BF-FF4F-18B7-14F6-61DC73F70967}"/>
              </a:ext>
            </a:extLst>
          </p:cNvPr>
          <p:cNvSpPr>
            <a:spLocks noGrp="1"/>
          </p:cNvSpPr>
          <p:nvPr>
            <p:ph sz="half" idx="2"/>
          </p:nvPr>
        </p:nvSpPr>
        <p:spPr>
          <a:xfrm>
            <a:off x="4666410" y="1719071"/>
            <a:ext cx="4258294" cy="4912233"/>
          </a:xfrm>
        </p:spPr>
        <p:txBody>
          <a:bodyPr>
            <a:normAutofit/>
          </a:bodyPr>
          <a:lstStyle/>
          <a:p>
            <a:r>
              <a:rPr lang="en-US" sz="1600" dirty="0"/>
              <a:t>Four qubits can represent </a:t>
            </a:r>
            <a:r>
              <a:rPr lang="en-US" sz="1600" b="1" dirty="0">
                <a:solidFill>
                  <a:srgbClr val="89ABCD"/>
                </a:solidFill>
              </a:rPr>
              <a:t>all of these combinations </a:t>
            </a:r>
            <a:r>
              <a:rPr lang="en-US" sz="1600" dirty="0"/>
              <a:t>at once when they are in a probable state.</a:t>
            </a:r>
            <a:br>
              <a:rPr lang="en-US" sz="1800" dirty="0"/>
            </a:br>
            <a:endParaRPr lang="en-US" sz="1800" dirty="0"/>
          </a:p>
          <a:p>
            <a:endParaRPr lang="en-US" sz="1800" dirty="0"/>
          </a:p>
          <a:p>
            <a:r>
              <a:rPr lang="en-US" sz="1600" dirty="0"/>
              <a:t>Each qubit's probabilistic state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q</a:t>
            </a:r>
            <a:r>
              <a:rPr lang="en-US" sz="1600" dirty="0">
                <a:sym typeface="Symbol" panose="05050102010706020507" pitchFamily="18" charset="2"/>
              </a:rPr>
              <a:t></a:t>
            </a:r>
            <a:r>
              <a:rPr lang="en-US" sz="1600" dirty="0"/>
              <a:t> can be represented by:</a:t>
            </a:r>
          </a:p>
          <a:p>
            <a:pPr lvl="1">
              <a:spcBef>
                <a:spcPts val="900"/>
              </a:spcBef>
              <a:tabLst>
                <a:tab pos="461963" algn="l"/>
              </a:tabLst>
            </a:pP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q</a:t>
            </a:r>
            <a:r>
              <a:rPr lang="en-US" sz="1600" dirty="0">
                <a:sym typeface="Symbol" panose="05050102010706020507" pitchFamily="18" charset="2"/>
              </a:rPr>
              <a:t> </a:t>
            </a:r>
            <a:r>
              <a:rPr lang="en-US" sz="1600" dirty="0">
                <a:latin typeface="Calibri Light" panose="020F0302020204030204" pitchFamily="34" charset="0"/>
                <a:cs typeface="Calibri Light" panose="020F0302020204030204" pitchFamily="34" charset="0"/>
                <a:sym typeface="Symbol" panose="05050102010706020507" pitchFamily="18" charset="2"/>
              </a:rPr>
              <a:t>=</a:t>
            </a:r>
            <a:r>
              <a:rPr lang="en-US" sz="1600" dirty="0">
                <a:sym typeface="Symbol" panose="05050102010706020507" pitchFamily="18" charset="2"/>
              </a:rPr>
              <a:t> </a:t>
            </a: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latin typeface="Calibri Light" panose="020F0302020204030204" pitchFamily="34" charset="0"/>
                <a:cs typeface="Calibri Light" panose="020F0302020204030204" pitchFamily="34" charset="0"/>
                <a:sym typeface="Symbol" panose="05050102010706020507" pitchFamily="18" charset="2"/>
              </a:rPr>
              <a:t> 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0</a:t>
            </a:r>
            <a:r>
              <a:rPr lang="en-US" sz="1600" dirty="0">
                <a:sym typeface="Symbol" panose="05050102010706020507" pitchFamily="18" charset="2"/>
              </a:rPr>
              <a:t></a:t>
            </a:r>
            <a:r>
              <a:rPr lang="en-US" sz="1600" dirty="0"/>
              <a:t>  </a:t>
            </a:r>
            <a:r>
              <a:rPr lang="en-US" sz="1600" dirty="0">
                <a:latin typeface="Calibri Light" panose="020F0302020204030204" pitchFamily="34" charset="0"/>
                <a:cs typeface="Calibri Light" panose="020F0302020204030204" pitchFamily="34" charset="0"/>
              </a:rPr>
              <a:t>+</a:t>
            </a:r>
            <a:r>
              <a:rPr lang="en-US" sz="1600" dirty="0"/>
              <a:t>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t> </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1</a:t>
            </a:r>
            <a:r>
              <a:rPr lang="en-US" sz="1600" dirty="0">
                <a:sym typeface="Symbol" panose="05050102010706020507" pitchFamily="18" charset="2"/>
              </a:rPr>
              <a:t></a:t>
            </a:r>
            <a:r>
              <a:rPr lang="en-US" sz="1600" dirty="0"/>
              <a:t> </a:t>
            </a:r>
          </a:p>
          <a:p>
            <a:pPr lvl="1">
              <a:spcBef>
                <a:spcPts val="900"/>
              </a:spcBef>
              <a:tabLst>
                <a:tab pos="461963" algn="l"/>
              </a:tabLst>
            </a:pP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t>and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t>are complex numbers which are</a:t>
            </a:r>
            <a:br>
              <a:rPr lang="en-US" sz="1600" dirty="0"/>
            </a:br>
            <a:r>
              <a:rPr lang="en-US" sz="1600" dirty="0"/>
              <a:t> multiplied by the state vector.</a:t>
            </a:r>
          </a:p>
          <a:p>
            <a:pPr lvl="1">
              <a:spcBef>
                <a:spcPts val="900"/>
              </a:spcBef>
              <a:tabLst>
                <a:tab pos="461963" algn="l"/>
              </a:tabLst>
            </a:pP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t>and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t>are probability amplitudes</a:t>
            </a:r>
          </a:p>
          <a:p>
            <a:pPr lvl="1">
              <a:spcBef>
                <a:spcPts val="900"/>
              </a:spcBef>
              <a:tabLst>
                <a:tab pos="461963" algn="l"/>
              </a:tabLst>
            </a:pPr>
            <a:r>
              <a:rPr lang="en-US" sz="1600" dirty="0">
                <a:sym typeface="Symbol" panose="05050102010706020507" pitchFamily="18" charset="2"/>
              </a:rPr>
              <a:t> </a:t>
            </a: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sym typeface="Symbol" panose="05050102010706020507" pitchFamily="18" charset="2"/>
              </a:rPr>
              <a:t> </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baseline="30000" dirty="0">
                <a:latin typeface="Calibri Light" panose="020F0302020204030204" pitchFamily="34" charset="0"/>
                <a:cs typeface="Calibri Light" panose="020F0302020204030204" pitchFamily="34" charset="0"/>
                <a:sym typeface="Symbol" panose="05050102010706020507" pitchFamily="18" charset="2"/>
              </a:rPr>
              <a:t>2  </a:t>
            </a:r>
            <a:r>
              <a:rPr lang="en-US" sz="1600" dirty="0"/>
              <a:t>and </a:t>
            </a:r>
            <a:r>
              <a:rPr lang="en-US" sz="1600" dirty="0">
                <a:sym typeface="Symbol" panose="05050102010706020507" pitchFamily="18" charset="2"/>
              </a:rPr>
              <a:t>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sym typeface="Symbol" panose="05050102010706020507" pitchFamily="18" charset="2"/>
              </a:rPr>
              <a:t> </a:t>
            </a:r>
            <a:r>
              <a:rPr lang="en-US" sz="1600" baseline="30000" dirty="0">
                <a:latin typeface="Calibri Light" panose="020F0302020204030204" pitchFamily="34" charset="0"/>
                <a:cs typeface="Calibri Light" panose="020F0302020204030204" pitchFamily="34" charset="0"/>
                <a:sym typeface="Symbol" panose="05050102010706020507" pitchFamily="18" charset="2"/>
              </a:rPr>
              <a:t>2 </a:t>
            </a:r>
            <a:r>
              <a:rPr lang="en-US" sz="1600" dirty="0">
                <a:sym typeface="Symbol" panose="05050102010706020507" pitchFamily="18" charset="2"/>
              </a:rPr>
              <a:t> </a:t>
            </a:r>
            <a:r>
              <a:rPr lang="en-US" sz="1600" dirty="0"/>
              <a:t>give the probability of measuring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0</a:t>
            </a:r>
            <a:r>
              <a:rPr lang="en-US" sz="1600" dirty="0">
                <a:sym typeface="Symbol" panose="05050102010706020507" pitchFamily="18" charset="2"/>
              </a:rPr>
              <a:t></a:t>
            </a:r>
            <a:r>
              <a:rPr lang="en-US" sz="1600" dirty="0"/>
              <a:t> and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1</a:t>
            </a:r>
            <a:r>
              <a:rPr lang="en-US" sz="1600" dirty="0">
                <a:sym typeface="Symbol" panose="05050102010706020507" pitchFamily="18" charset="2"/>
              </a:rPr>
              <a:t> </a:t>
            </a:r>
            <a:r>
              <a:rPr lang="en-US" sz="1600" dirty="0"/>
              <a:t>respectively</a:t>
            </a:r>
          </a:p>
          <a:p>
            <a:pPr lvl="1">
              <a:spcBef>
                <a:spcPts val="900"/>
              </a:spcBef>
              <a:tabLst>
                <a:tab pos="461963" algn="l"/>
              </a:tabLst>
            </a:pPr>
            <a:r>
              <a:rPr lang="en-US" sz="1600" dirty="0"/>
              <a:t>Probabilities must sum to 1, thus </a:t>
            </a:r>
          </a:p>
          <a:p>
            <a:pPr marL="365760" lvl="1" indent="0">
              <a:spcBef>
                <a:spcPts val="900"/>
              </a:spcBef>
              <a:buNone/>
              <a:tabLst>
                <a:tab pos="461963" algn="l"/>
              </a:tabLst>
            </a:pPr>
            <a:r>
              <a:rPr lang="en-US" sz="1600" dirty="0"/>
              <a:t>	</a:t>
            </a:r>
            <a:r>
              <a:rPr lang="en-US" sz="1600" dirty="0">
                <a:sym typeface="Symbol" panose="05050102010706020507" pitchFamily="18" charset="2"/>
              </a:rPr>
              <a:t>  </a:t>
            </a: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sym typeface="Symbol" panose="05050102010706020507" pitchFamily="18" charset="2"/>
              </a:rPr>
              <a:t> </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baseline="30000" dirty="0">
                <a:latin typeface="Calibri Light" panose="020F0302020204030204" pitchFamily="34" charset="0"/>
                <a:cs typeface="Calibri Light" panose="020F0302020204030204" pitchFamily="34" charset="0"/>
                <a:sym typeface="Symbol" panose="05050102010706020507" pitchFamily="18" charset="2"/>
              </a:rPr>
              <a:t>2   + </a:t>
            </a:r>
            <a:r>
              <a:rPr lang="en-US" sz="1600" dirty="0"/>
              <a:t> </a:t>
            </a:r>
            <a:r>
              <a:rPr lang="en-US" sz="1600" dirty="0">
                <a:sym typeface="Symbol" panose="05050102010706020507" pitchFamily="18" charset="2"/>
              </a:rPr>
              <a:t>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sym typeface="Symbol" panose="05050102010706020507" pitchFamily="18" charset="2"/>
              </a:rPr>
              <a:t> </a:t>
            </a:r>
            <a:r>
              <a:rPr lang="en-US" sz="1600" baseline="30000" dirty="0">
                <a:latin typeface="Calibri Light" panose="020F0302020204030204" pitchFamily="34" charset="0"/>
                <a:cs typeface="Calibri Light" panose="020F0302020204030204" pitchFamily="34" charset="0"/>
                <a:sym typeface="Symbol" panose="05050102010706020507" pitchFamily="18" charset="2"/>
              </a:rPr>
              <a:t>2   </a:t>
            </a:r>
            <a:r>
              <a:rPr lang="en-US" sz="1600" dirty="0">
                <a:latin typeface="Calibri Light" panose="020F0302020204030204" pitchFamily="34" charset="0"/>
                <a:cs typeface="Calibri Light" panose="020F0302020204030204" pitchFamily="34" charset="0"/>
                <a:sym typeface="Symbol" panose="05050102010706020507" pitchFamily="18" charset="2"/>
              </a:rPr>
              <a:t>= 1</a:t>
            </a:r>
            <a:endParaRPr lang="en-US" sz="1600" dirty="0"/>
          </a:p>
          <a:p>
            <a:endParaRPr lang="en-US" sz="1800" dirty="0"/>
          </a:p>
        </p:txBody>
      </p:sp>
      <p:sp>
        <p:nvSpPr>
          <p:cNvPr id="3" name="Title 2">
            <a:extLst>
              <a:ext uri="{FF2B5EF4-FFF2-40B4-BE49-F238E27FC236}">
                <a16:creationId xmlns:a16="http://schemas.microsoft.com/office/drawing/2014/main" id="{51998689-BE27-45EE-AF33-7131C986365F}"/>
              </a:ext>
            </a:extLst>
          </p:cNvPr>
          <p:cNvSpPr>
            <a:spLocks noGrp="1"/>
          </p:cNvSpPr>
          <p:nvPr>
            <p:ph type="title"/>
          </p:nvPr>
        </p:nvSpPr>
        <p:spPr/>
        <p:txBody>
          <a:bodyPr/>
          <a:lstStyle/>
          <a:p>
            <a:r>
              <a:rPr lang="en-US" dirty="0"/>
              <a:t>Classical bits vs Qubits</a:t>
            </a:r>
          </a:p>
        </p:txBody>
      </p:sp>
      <p:grpSp>
        <p:nvGrpSpPr>
          <p:cNvPr id="27" name="Group 26">
            <a:extLst>
              <a:ext uri="{FF2B5EF4-FFF2-40B4-BE49-F238E27FC236}">
                <a16:creationId xmlns:a16="http://schemas.microsoft.com/office/drawing/2014/main" id="{C7974E42-E446-AA7E-8BC4-411DE71EFA8E}"/>
              </a:ext>
            </a:extLst>
          </p:cNvPr>
          <p:cNvGrpSpPr/>
          <p:nvPr/>
        </p:nvGrpSpPr>
        <p:grpSpPr>
          <a:xfrm>
            <a:off x="589218" y="2112733"/>
            <a:ext cx="1202169" cy="365760"/>
            <a:chOff x="711140" y="2217238"/>
            <a:chExt cx="1202169" cy="365760"/>
          </a:xfrm>
        </p:grpSpPr>
        <p:sp>
          <p:nvSpPr>
            <p:cNvPr id="7" name="Rectangle 6">
              <a:extLst>
                <a:ext uri="{FF2B5EF4-FFF2-40B4-BE49-F238E27FC236}">
                  <a16:creationId xmlns:a16="http://schemas.microsoft.com/office/drawing/2014/main" id="{5EF5521F-8861-D5BC-4765-3C91E4245144}"/>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 name="Rectangle 7">
              <a:extLst>
                <a:ext uri="{FF2B5EF4-FFF2-40B4-BE49-F238E27FC236}">
                  <a16:creationId xmlns:a16="http://schemas.microsoft.com/office/drawing/2014/main" id="{D9D7897F-00D2-E8C0-7F84-CC113954B2F1}"/>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9" name="Rectangle 8">
              <a:extLst>
                <a:ext uri="{FF2B5EF4-FFF2-40B4-BE49-F238E27FC236}">
                  <a16:creationId xmlns:a16="http://schemas.microsoft.com/office/drawing/2014/main" id="{98876FD7-079F-FC92-AB33-9DF0CAEC6252}"/>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10" name="Rectangle 9">
              <a:extLst>
                <a:ext uri="{FF2B5EF4-FFF2-40B4-BE49-F238E27FC236}">
                  <a16:creationId xmlns:a16="http://schemas.microsoft.com/office/drawing/2014/main" id="{002B93C8-583E-CAA8-BFD2-E8F838D044FA}"/>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grpSp>
        <p:nvGrpSpPr>
          <p:cNvPr id="28" name="Group 27">
            <a:extLst>
              <a:ext uri="{FF2B5EF4-FFF2-40B4-BE49-F238E27FC236}">
                <a16:creationId xmlns:a16="http://schemas.microsoft.com/office/drawing/2014/main" id="{E7A82CB6-C3DC-6894-A258-5C6AAC9A9CB2}"/>
              </a:ext>
            </a:extLst>
          </p:cNvPr>
          <p:cNvGrpSpPr/>
          <p:nvPr/>
        </p:nvGrpSpPr>
        <p:grpSpPr>
          <a:xfrm>
            <a:off x="593569" y="2561225"/>
            <a:ext cx="1202169" cy="365760"/>
            <a:chOff x="711140" y="2217238"/>
            <a:chExt cx="1202169" cy="365760"/>
          </a:xfrm>
        </p:grpSpPr>
        <p:sp>
          <p:nvSpPr>
            <p:cNvPr id="29" name="Rectangle 28">
              <a:extLst>
                <a:ext uri="{FF2B5EF4-FFF2-40B4-BE49-F238E27FC236}">
                  <a16:creationId xmlns:a16="http://schemas.microsoft.com/office/drawing/2014/main" id="{49AE730A-B000-2D93-E0F6-97E61F7086B6}"/>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0" name="Rectangle 29">
              <a:extLst>
                <a:ext uri="{FF2B5EF4-FFF2-40B4-BE49-F238E27FC236}">
                  <a16:creationId xmlns:a16="http://schemas.microsoft.com/office/drawing/2014/main" id="{B9486BE6-ABDF-1CDC-45B2-F7E65923B535}"/>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1" name="Rectangle 30">
              <a:extLst>
                <a:ext uri="{FF2B5EF4-FFF2-40B4-BE49-F238E27FC236}">
                  <a16:creationId xmlns:a16="http://schemas.microsoft.com/office/drawing/2014/main" id="{1679A35D-D646-0427-6800-4BE7DE2769C8}"/>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32" name="Rectangle 31">
              <a:extLst>
                <a:ext uri="{FF2B5EF4-FFF2-40B4-BE49-F238E27FC236}">
                  <a16:creationId xmlns:a16="http://schemas.microsoft.com/office/drawing/2014/main" id="{F378A5CE-1052-7BFF-2BCD-AEE0D695FBDD}"/>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33" name="Group 32">
            <a:extLst>
              <a:ext uri="{FF2B5EF4-FFF2-40B4-BE49-F238E27FC236}">
                <a16:creationId xmlns:a16="http://schemas.microsoft.com/office/drawing/2014/main" id="{99469B98-4C77-0AD7-DECF-ABA5F24219A3}"/>
              </a:ext>
            </a:extLst>
          </p:cNvPr>
          <p:cNvGrpSpPr/>
          <p:nvPr/>
        </p:nvGrpSpPr>
        <p:grpSpPr>
          <a:xfrm>
            <a:off x="589212" y="3001012"/>
            <a:ext cx="1202169" cy="365760"/>
            <a:chOff x="711140" y="2217238"/>
            <a:chExt cx="1202169" cy="365760"/>
          </a:xfrm>
        </p:grpSpPr>
        <p:sp>
          <p:nvSpPr>
            <p:cNvPr id="34" name="Rectangle 33">
              <a:extLst>
                <a:ext uri="{FF2B5EF4-FFF2-40B4-BE49-F238E27FC236}">
                  <a16:creationId xmlns:a16="http://schemas.microsoft.com/office/drawing/2014/main" id="{0710BE5D-9870-59ED-424F-42FA7CE4E54B}"/>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5" name="Rectangle 34">
              <a:extLst>
                <a:ext uri="{FF2B5EF4-FFF2-40B4-BE49-F238E27FC236}">
                  <a16:creationId xmlns:a16="http://schemas.microsoft.com/office/drawing/2014/main" id="{CEDC7CE0-2215-2C36-ED01-51A019022B30}"/>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6" name="Rectangle 35">
              <a:extLst>
                <a:ext uri="{FF2B5EF4-FFF2-40B4-BE49-F238E27FC236}">
                  <a16:creationId xmlns:a16="http://schemas.microsoft.com/office/drawing/2014/main" id="{BBFA04D4-222E-9021-5519-B406319C270F}"/>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7" name="Rectangle 36">
              <a:extLst>
                <a:ext uri="{FF2B5EF4-FFF2-40B4-BE49-F238E27FC236}">
                  <a16:creationId xmlns:a16="http://schemas.microsoft.com/office/drawing/2014/main" id="{AF7F3DB4-75AB-18EF-A206-9DCCAD1DD780}"/>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grpSp>
        <p:nvGrpSpPr>
          <p:cNvPr id="38" name="Group 37">
            <a:extLst>
              <a:ext uri="{FF2B5EF4-FFF2-40B4-BE49-F238E27FC236}">
                <a16:creationId xmlns:a16="http://schemas.microsoft.com/office/drawing/2014/main" id="{BF64E658-2519-6AAF-AAF6-2BA356DD9095}"/>
              </a:ext>
            </a:extLst>
          </p:cNvPr>
          <p:cNvGrpSpPr/>
          <p:nvPr/>
        </p:nvGrpSpPr>
        <p:grpSpPr>
          <a:xfrm>
            <a:off x="584855" y="3440799"/>
            <a:ext cx="1202169" cy="365760"/>
            <a:chOff x="711140" y="2217238"/>
            <a:chExt cx="1202169" cy="365760"/>
          </a:xfrm>
        </p:grpSpPr>
        <p:sp>
          <p:nvSpPr>
            <p:cNvPr id="39" name="Rectangle 38">
              <a:extLst>
                <a:ext uri="{FF2B5EF4-FFF2-40B4-BE49-F238E27FC236}">
                  <a16:creationId xmlns:a16="http://schemas.microsoft.com/office/drawing/2014/main" id="{EECC29DC-314B-2437-9100-1BB5F95B88C4}"/>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0" name="Rectangle 39">
              <a:extLst>
                <a:ext uri="{FF2B5EF4-FFF2-40B4-BE49-F238E27FC236}">
                  <a16:creationId xmlns:a16="http://schemas.microsoft.com/office/drawing/2014/main" id="{5C1C80A2-47B1-EEEC-2028-3BA522AB25FC}"/>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 name="Rectangle 40">
              <a:extLst>
                <a:ext uri="{FF2B5EF4-FFF2-40B4-BE49-F238E27FC236}">
                  <a16:creationId xmlns:a16="http://schemas.microsoft.com/office/drawing/2014/main" id="{3221ECDE-951E-8E03-DF40-33E57B169E48}"/>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2" name="Rectangle 41">
              <a:extLst>
                <a:ext uri="{FF2B5EF4-FFF2-40B4-BE49-F238E27FC236}">
                  <a16:creationId xmlns:a16="http://schemas.microsoft.com/office/drawing/2014/main" id="{406D042E-5DC5-8194-A034-02FC693EFD31}"/>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43" name="Group 42">
            <a:extLst>
              <a:ext uri="{FF2B5EF4-FFF2-40B4-BE49-F238E27FC236}">
                <a16:creationId xmlns:a16="http://schemas.microsoft.com/office/drawing/2014/main" id="{557F242A-DEAD-8CE4-D0B0-EACFE543F138}"/>
              </a:ext>
            </a:extLst>
          </p:cNvPr>
          <p:cNvGrpSpPr/>
          <p:nvPr/>
        </p:nvGrpSpPr>
        <p:grpSpPr>
          <a:xfrm>
            <a:off x="580498" y="3880586"/>
            <a:ext cx="1202169" cy="365760"/>
            <a:chOff x="711140" y="2217238"/>
            <a:chExt cx="1202169" cy="365760"/>
          </a:xfrm>
        </p:grpSpPr>
        <p:sp>
          <p:nvSpPr>
            <p:cNvPr id="44" name="Rectangle 43">
              <a:extLst>
                <a:ext uri="{FF2B5EF4-FFF2-40B4-BE49-F238E27FC236}">
                  <a16:creationId xmlns:a16="http://schemas.microsoft.com/office/drawing/2014/main" id="{F023B2E4-36C9-BA66-8956-1B460265E1A4}"/>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5" name="Rectangle 44">
              <a:extLst>
                <a:ext uri="{FF2B5EF4-FFF2-40B4-BE49-F238E27FC236}">
                  <a16:creationId xmlns:a16="http://schemas.microsoft.com/office/drawing/2014/main" id="{994F4AD1-9FDE-D475-7A73-70A25386AA25}"/>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6" name="Rectangle 45">
              <a:extLst>
                <a:ext uri="{FF2B5EF4-FFF2-40B4-BE49-F238E27FC236}">
                  <a16:creationId xmlns:a16="http://schemas.microsoft.com/office/drawing/2014/main" id="{95EE1175-75F3-5F52-E527-A91E04B0BFEC}"/>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47" name="Rectangle 46">
              <a:extLst>
                <a:ext uri="{FF2B5EF4-FFF2-40B4-BE49-F238E27FC236}">
                  <a16:creationId xmlns:a16="http://schemas.microsoft.com/office/drawing/2014/main" id="{CB6E8B99-424A-2A8B-2858-047686FE1D9E}"/>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grpSp>
        <p:nvGrpSpPr>
          <p:cNvPr id="48" name="Group 47">
            <a:extLst>
              <a:ext uri="{FF2B5EF4-FFF2-40B4-BE49-F238E27FC236}">
                <a16:creationId xmlns:a16="http://schemas.microsoft.com/office/drawing/2014/main" id="{33FD4FAF-7A47-E3D8-373D-343432466AC4}"/>
              </a:ext>
            </a:extLst>
          </p:cNvPr>
          <p:cNvGrpSpPr/>
          <p:nvPr/>
        </p:nvGrpSpPr>
        <p:grpSpPr>
          <a:xfrm>
            <a:off x="576141" y="4320373"/>
            <a:ext cx="1202169" cy="365760"/>
            <a:chOff x="711140" y="2217238"/>
            <a:chExt cx="1202169" cy="365760"/>
          </a:xfrm>
        </p:grpSpPr>
        <p:sp>
          <p:nvSpPr>
            <p:cNvPr id="49" name="Rectangle 48">
              <a:extLst>
                <a:ext uri="{FF2B5EF4-FFF2-40B4-BE49-F238E27FC236}">
                  <a16:creationId xmlns:a16="http://schemas.microsoft.com/office/drawing/2014/main" id="{2254A837-2DA0-A6B3-25B6-DE2E96D678A8}"/>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50" name="Rectangle 49">
              <a:extLst>
                <a:ext uri="{FF2B5EF4-FFF2-40B4-BE49-F238E27FC236}">
                  <a16:creationId xmlns:a16="http://schemas.microsoft.com/office/drawing/2014/main" id="{6A7B958C-559D-7521-AD17-22E7C3B896DA}"/>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51" name="Rectangle 50">
              <a:extLst>
                <a:ext uri="{FF2B5EF4-FFF2-40B4-BE49-F238E27FC236}">
                  <a16:creationId xmlns:a16="http://schemas.microsoft.com/office/drawing/2014/main" id="{73CA7B5B-2D1C-674B-5A37-39B2AC352E6F}"/>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52" name="Rectangle 51">
              <a:extLst>
                <a:ext uri="{FF2B5EF4-FFF2-40B4-BE49-F238E27FC236}">
                  <a16:creationId xmlns:a16="http://schemas.microsoft.com/office/drawing/2014/main" id="{E2463C24-9EED-E13D-27C8-532CB4E16445}"/>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53" name="Group 52">
            <a:extLst>
              <a:ext uri="{FF2B5EF4-FFF2-40B4-BE49-F238E27FC236}">
                <a16:creationId xmlns:a16="http://schemas.microsoft.com/office/drawing/2014/main" id="{9DA603FD-D3DC-FE9E-A19E-682FCD47D007}"/>
              </a:ext>
            </a:extLst>
          </p:cNvPr>
          <p:cNvGrpSpPr/>
          <p:nvPr/>
        </p:nvGrpSpPr>
        <p:grpSpPr>
          <a:xfrm>
            <a:off x="571784" y="4760160"/>
            <a:ext cx="1202169" cy="365760"/>
            <a:chOff x="711140" y="2217238"/>
            <a:chExt cx="1202169" cy="365760"/>
          </a:xfrm>
        </p:grpSpPr>
        <p:sp>
          <p:nvSpPr>
            <p:cNvPr id="54" name="Rectangle 53">
              <a:extLst>
                <a:ext uri="{FF2B5EF4-FFF2-40B4-BE49-F238E27FC236}">
                  <a16:creationId xmlns:a16="http://schemas.microsoft.com/office/drawing/2014/main" id="{C0839A3C-BC9E-9923-9588-F935C1611319}"/>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55" name="Rectangle 54">
              <a:extLst>
                <a:ext uri="{FF2B5EF4-FFF2-40B4-BE49-F238E27FC236}">
                  <a16:creationId xmlns:a16="http://schemas.microsoft.com/office/drawing/2014/main" id="{D18B0E7B-1396-B9A4-86BC-C16670047FB0}"/>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56" name="Rectangle 55">
              <a:extLst>
                <a:ext uri="{FF2B5EF4-FFF2-40B4-BE49-F238E27FC236}">
                  <a16:creationId xmlns:a16="http://schemas.microsoft.com/office/drawing/2014/main" id="{54D6C81F-3C01-BA9F-1D00-6052D55E52AF}"/>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7" name="Rectangle 56">
              <a:extLst>
                <a:ext uri="{FF2B5EF4-FFF2-40B4-BE49-F238E27FC236}">
                  <a16:creationId xmlns:a16="http://schemas.microsoft.com/office/drawing/2014/main" id="{F83D4901-289D-045F-A93A-4492F62BDCA2}"/>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grpSp>
        <p:nvGrpSpPr>
          <p:cNvPr id="58" name="Group 57">
            <a:extLst>
              <a:ext uri="{FF2B5EF4-FFF2-40B4-BE49-F238E27FC236}">
                <a16:creationId xmlns:a16="http://schemas.microsoft.com/office/drawing/2014/main" id="{FFC1AF0D-212D-0E9A-FBE2-948B0C9A8D36}"/>
              </a:ext>
            </a:extLst>
          </p:cNvPr>
          <p:cNvGrpSpPr/>
          <p:nvPr/>
        </p:nvGrpSpPr>
        <p:grpSpPr>
          <a:xfrm>
            <a:off x="567427" y="5199947"/>
            <a:ext cx="1202169" cy="365760"/>
            <a:chOff x="711140" y="2217238"/>
            <a:chExt cx="1202169" cy="365760"/>
          </a:xfrm>
        </p:grpSpPr>
        <p:sp>
          <p:nvSpPr>
            <p:cNvPr id="59" name="Rectangle 58">
              <a:extLst>
                <a:ext uri="{FF2B5EF4-FFF2-40B4-BE49-F238E27FC236}">
                  <a16:creationId xmlns:a16="http://schemas.microsoft.com/office/drawing/2014/main" id="{2391DB21-D307-9FB7-073B-1CEDF4D88CE0}"/>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60" name="Rectangle 59">
              <a:extLst>
                <a:ext uri="{FF2B5EF4-FFF2-40B4-BE49-F238E27FC236}">
                  <a16:creationId xmlns:a16="http://schemas.microsoft.com/office/drawing/2014/main" id="{B1AD1C63-39D2-E186-F60A-A44A840D59AB}"/>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1" name="Rectangle 60">
              <a:extLst>
                <a:ext uri="{FF2B5EF4-FFF2-40B4-BE49-F238E27FC236}">
                  <a16:creationId xmlns:a16="http://schemas.microsoft.com/office/drawing/2014/main" id="{8F2F9B09-4D11-220D-170F-23E887A2BCC2}"/>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2" name="Rectangle 61">
              <a:extLst>
                <a:ext uri="{FF2B5EF4-FFF2-40B4-BE49-F238E27FC236}">
                  <a16:creationId xmlns:a16="http://schemas.microsoft.com/office/drawing/2014/main" id="{210B55BD-FFD9-BA94-BFCF-25C45785763B}"/>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63" name="Group 62">
            <a:extLst>
              <a:ext uri="{FF2B5EF4-FFF2-40B4-BE49-F238E27FC236}">
                <a16:creationId xmlns:a16="http://schemas.microsoft.com/office/drawing/2014/main" id="{EBD35043-285A-FB2D-506F-4931A61E493E}"/>
              </a:ext>
            </a:extLst>
          </p:cNvPr>
          <p:cNvGrpSpPr/>
          <p:nvPr/>
        </p:nvGrpSpPr>
        <p:grpSpPr>
          <a:xfrm>
            <a:off x="2283216" y="2117084"/>
            <a:ext cx="1202169" cy="365760"/>
            <a:chOff x="711140" y="2217238"/>
            <a:chExt cx="1202169" cy="365760"/>
          </a:xfrm>
        </p:grpSpPr>
        <p:sp>
          <p:nvSpPr>
            <p:cNvPr id="64" name="Rectangle 63">
              <a:extLst>
                <a:ext uri="{FF2B5EF4-FFF2-40B4-BE49-F238E27FC236}">
                  <a16:creationId xmlns:a16="http://schemas.microsoft.com/office/drawing/2014/main" id="{F70AB884-E503-ED1C-D83D-59C4FC68744A}"/>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5" name="Rectangle 64">
              <a:extLst>
                <a:ext uri="{FF2B5EF4-FFF2-40B4-BE49-F238E27FC236}">
                  <a16:creationId xmlns:a16="http://schemas.microsoft.com/office/drawing/2014/main" id="{7077B06C-920D-D1F8-729A-6FE200410459}"/>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66" name="Rectangle 65">
              <a:extLst>
                <a:ext uri="{FF2B5EF4-FFF2-40B4-BE49-F238E27FC236}">
                  <a16:creationId xmlns:a16="http://schemas.microsoft.com/office/drawing/2014/main" id="{0CCE4BF1-5C78-6AA5-AE3B-65459C487674}"/>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67" name="Rectangle 66">
              <a:extLst>
                <a:ext uri="{FF2B5EF4-FFF2-40B4-BE49-F238E27FC236}">
                  <a16:creationId xmlns:a16="http://schemas.microsoft.com/office/drawing/2014/main" id="{6C5C3DF8-64EE-2574-8C15-ED111621A033}"/>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grpSp>
        <p:nvGrpSpPr>
          <p:cNvPr id="68" name="Group 67">
            <a:extLst>
              <a:ext uri="{FF2B5EF4-FFF2-40B4-BE49-F238E27FC236}">
                <a16:creationId xmlns:a16="http://schemas.microsoft.com/office/drawing/2014/main" id="{28F9B7D5-A7BE-EEEA-C837-F1265074DFAC}"/>
              </a:ext>
            </a:extLst>
          </p:cNvPr>
          <p:cNvGrpSpPr/>
          <p:nvPr/>
        </p:nvGrpSpPr>
        <p:grpSpPr>
          <a:xfrm>
            <a:off x="2287567" y="2565576"/>
            <a:ext cx="1202169" cy="365760"/>
            <a:chOff x="711140" y="2217238"/>
            <a:chExt cx="1202169" cy="365760"/>
          </a:xfrm>
        </p:grpSpPr>
        <p:sp>
          <p:nvSpPr>
            <p:cNvPr id="69" name="Rectangle 68">
              <a:extLst>
                <a:ext uri="{FF2B5EF4-FFF2-40B4-BE49-F238E27FC236}">
                  <a16:creationId xmlns:a16="http://schemas.microsoft.com/office/drawing/2014/main" id="{EE141553-0D5C-FFA1-5351-07B40D506D9F}"/>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0" name="Rectangle 69">
              <a:extLst>
                <a:ext uri="{FF2B5EF4-FFF2-40B4-BE49-F238E27FC236}">
                  <a16:creationId xmlns:a16="http://schemas.microsoft.com/office/drawing/2014/main" id="{DB349E7B-C0DE-ADA2-9FA6-FD0D1CE1C04A}"/>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71" name="Rectangle 70">
              <a:extLst>
                <a:ext uri="{FF2B5EF4-FFF2-40B4-BE49-F238E27FC236}">
                  <a16:creationId xmlns:a16="http://schemas.microsoft.com/office/drawing/2014/main" id="{91B89FE3-B092-4BE3-8957-CF6B043E7839}"/>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72" name="Rectangle 71">
              <a:extLst>
                <a:ext uri="{FF2B5EF4-FFF2-40B4-BE49-F238E27FC236}">
                  <a16:creationId xmlns:a16="http://schemas.microsoft.com/office/drawing/2014/main" id="{35EFACDC-4A5D-2A89-4154-0A8DB7F8D960}"/>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73" name="Group 72">
            <a:extLst>
              <a:ext uri="{FF2B5EF4-FFF2-40B4-BE49-F238E27FC236}">
                <a16:creationId xmlns:a16="http://schemas.microsoft.com/office/drawing/2014/main" id="{F518727A-703A-EB0F-C866-09B415F5BB94}"/>
              </a:ext>
            </a:extLst>
          </p:cNvPr>
          <p:cNvGrpSpPr/>
          <p:nvPr/>
        </p:nvGrpSpPr>
        <p:grpSpPr>
          <a:xfrm>
            <a:off x="2283210" y="3005363"/>
            <a:ext cx="1202169" cy="365760"/>
            <a:chOff x="711140" y="2217238"/>
            <a:chExt cx="1202169" cy="365760"/>
          </a:xfrm>
        </p:grpSpPr>
        <p:sp>
          <p:nvSpPr>
            <p:cNvPr id="74" name="Rectangle 73">
              <a:extLst>
                <a:ext uri="{FF2B5EF4-FFF2-40B4-BE49-F238E27FC236}">
                  <a16:creationId xmlns:a16="http://schemas.microsoft.com/office/drawing/2014/main" id="{534623DB-24D6-9B57-BB9F-DDC650782DBE}"/>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5" name="Rectangle 74">
              <a:extLst>
                <a:ext uri="{FF2B5EF4-FFF2-40B4-BE49-F238E27FC236}">
                  <a16:creationId xmlns:a16="http://schemas.microsoft.com/office/drawing/2014/main" id="{BF1A5852-D0DC-2965-3CB2-3548A1C20287}"/>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76" name="Rectangle 75">
              <a:extLst>
                <a:ext uri="{FF2B5EF4-FFF2-40B4-BE49-F238E27FC236}">
                  <a16:creationId xmlns:a16="http://schemas.microsoft.com/office/drawing/2014/main" id="{8B9B930C-1863-0F76-AF63-16237BA8442A}"/>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7" name="Rectangle 76">
              <a:extLst>
                <a:ext uri="{FF2B5EF4-FFF2-40B4-BE49-F238E27FC236}">
                  <a16:creationId xmlns:a16="http://schemas.microsoft.com/office/drawing/2014/main" id="{C50AABB1-40E5-BFC5-E292-1BA0683FE23F}"/>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grpSp>
        <p:nvGrpSpPr>
          <p:cNvPr id="78" name="Group 77">
            <a:extLst>
              <a:ext uri="{FF2B5EF4-FFF2-40B4-BE49-F238E27FC236}">
                <a16:creationId xmlns:a16="http://schemas.microsoft.com/office/drawing/2014/main" id="{1B60E922-5247-1044-FCF7-886B2A717909}"/>
              </a:ext>
            </a:extLst>
          </p:cNvPr>
          <p:cNvGrpSpPr/>
          <p:nvPr/>
        </p:nvGrpSpPr>
        <p:grpSpPr>
          <a:xfrm>
            <a:off x="2278853" y="3445150"/>
            <a:ext cx="1202169" cy="365760"/>
            <a:chOff x="711140" y="2217238"/>
            <a:chExt cx="1202169" cy="365760"/>
          </a:xfrm>
        </p:grpSpPr>
        <p:sp>
          <p:nvSpPr>
            <p:cNvPr id="79" name="Rectangle 78">
              <a:extLst>
                <a:ext uri="{FF2B5EF4-FFF2-40B4-BE49-F238E27FC236}">
                  <a16:creationId xmlns:a16="http://schemas.microsoft.com/office/drawing/2014/main" id="{DE9AD6BA-11DB-90A1-3D29-48934182D8B9}"/>
                </a:ext>
              </a:extLst>
            </p:cNvPr>
            <p:cNvSpPr/>
            <p:nvPr/>
          </p:nvSpPr>
          <p:spPr>
            <a:xfrm>
              <a:off x="711140" y="2217238"/>
              <a:ext cx="288174" cy="365760"/>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0" name="Rectangle 79">
              <a:extLst>
                <a:ext uri="{FF2B5EF4-FFF2-40B4-BE49-F238E27FC236}">
                  <a16:creationId xmlns:a16="http://schemas.microsoft.com/office/drawing/2014/main" id="{841E39C5-917C-520C-E7A1-55C071734F13}"/>
                </a:ext>
              </a:extLst>
            </p:cNvPr>
            <p:cNvSpPr/>
            <p:nvPr/>
          </p:nvSpPr>
          <p:spPr>
            <a:xfrm>
              <a:off x="1018708" y="2217238"/>
              <a:ext cx="288174" cy="36576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1" name="Rectangle 80">
              <a:extLst>
                <a:ext uri="{FF2B5EF4-FFF2-40B4-BE49-F238E27FC236}">
                  <a16:creationId xmlns:a16="http://schemas.microsoft.com/office/drawing/2014/main" id="{39EA63B7-EAF4-2951-D9EE-3DAB8DB26422}"/>
                </a:ext>
              </a:extLst>
            </p:cNvPr>
            <p:cNvSpPr/>
            <p:nvPr/>
          </p:nvSpPr>
          <p:spPr>
            <a:xfrm>
              <a:off x="1326276" y="2217238"/>
              <a:ext cx="288174" cy="365760"/>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2" name="Rectangle 81">
              <a:extLst>
                <a:ext uri="{FF2B5EF4-FFF2-40B4-BE49-F238E27FC236}">
                  <a16:creationId xmlns:a16="http://schemas.microsoft.com/office/drawing/2014/main" id="{9231D63F-0DC0-9F75-F770-3CC408AC58DE}"/>
                </a:ext>
              </a:extLst>
            </p:cNvPr>
            <p:cNvSpPr/>
            <p:nvPr/>
          </p:nvSpPr>
          <p:spPr>
            <a:xfrm>
              <a:off x="1625135" y="2217238"/>
              <a:ext cx="288174" cy="365760"/>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83" name="Group 82">
            <a:extLst>
              <a:ext uri="{FF2B5EF4-FFF2-40B4-BE49-F238E27FC236}">
                <a16:creationId xmlns:a16="http://schemas.microsoft.com/office/drawing/2014/main" id="{0D9B2530-1FE3-6849-FEC3-98235960BC18}"/>
              </a:ext>
            </a:extLst>
          </p:cNvPr>
          <p:cNvGrpSpPr/>
          <p:nvPr/>
        </p:nvGrpSpPr>
        <p:grpSpPr>
          <a:xfrm>
            <a:off x="2274496" y="3884937"/>
            <a:ext cx="1202169" cy="365760"/>
            <a:chOff x="711140" y="2217238"/>
            <a:chExt cx="1202169" cy="365760"/>
          </a:xfrm>
        </p:grpSpPr>
        <p:sp>
          <p:nvSpPr>
            <p:cNvPr id="84" name="Rectangle 83">
              <a:extLst>
                <a:ext uri="{FF2B5EF4-FFF2-40B4-BE49-F238E27FC236}">
                  <a16:creationId xmlns:a16="http://schemas.microsoft.com/office/drawing/2014/main" id="{280D5C5E-A702-C54E-A28F-C82D995D65E7}"/>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5" name="Rectangle 84">
              <a:extLst>
                <a:ext uri="{FF2B5EF4-FFF2-40B4-BE49-F238E27FC236}">
                  <a16:creationId xmlns:a16="http://schemas.microsoft.com/office/drawing/2014/main" id="{F7B76452-65F1-3D95-0768-40685FA07FB8}"/>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6" name="Rectangle 85">
              <a:extLst>
                <a:ext uri="{FF2B5EF4-FFF2-40B4-BE49-F238E27FC236}">
                  <a16:creationId xmlns:a16="http://schemas.microsoft.com/office/drawing/2014/main" id="{1FF5C611-7987-84D9-A106-B086259F1E75}"/>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87" name="Rectangle 86">
              <a:extLst>
                <a:ext uri="{FF2B5EF4-FFF2-40B4-BE49-F238E27FC236}">
                  <a16:creationId xmlns:a16="http://schemas.microsoft.com/office/drawing/2014/main" id="{078DB2E9-0356-18E0-FB64-1B1288A5AC19}"/>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grpSp>
        <p:nvGrpSpPr>
          <p:cNvPr id="88" name="Group 87">
            <a:extLst>
              <a:ext uri="{FF2B5EF4-FFF2-40B4-BE49-F238E27FC236}">
                <a16:creationId xmlns:a16="http://schemas.microsoft.com/office/drawing/2014/main" id="{F4E3F69F-F041-C866-1DE1-F4A12E0CDC31}"/>
              </a:ext>
            </a:extLst>
          </p:cNvPr>
          <p:cNvGrpSpPr/>
          <p:nvPr/>
        </p:nvGrpSpPr>
        <p:grpSpPr>
          <a:xfrm>
            <a:off x="2270139" y="4324724"/>
            <a:ext cx="1202169" cy="365760"/>
            <a:chOff x="711140" y="2217238"/>
            <a:chExt cx="1202169" cy="365760"/>
          </a:xfrm>
        </p:grpSpPr>
        <p:sp>
          <p:nvSpPr>
            <p:cNvPr id="89" name="Rectangle 88">
              <a:extLst>
                <a:ext uri="{FF2B5EF4-FFF2-40B4-BE49-F238E27FC236}">
                  <a16:creationId xmlns:a16="http://schemas.microsoft.com/office/drawing/2014/main" id="{553F9FD4-5A69-12AF-04D4-404E3CFCE2BA}"/>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0" name="Rectangle 89">
              <a:extLst>
                <a:ext uri="{FF2B5EF4-FFF2-40B4-BE49-F238E27FC236}">
                  <a16:creationId xmlns:a16="http://schemas.microsoft.com/office/drawing/2014/main" id="{542ABD98-4499-BC88-9685-AEC41188E0D0}"/>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91" name="Rectangle 90">
              <a:extLst>
                <a:ext uri="{FF2B5EF4-FFF2-40B4-BE49-F238E27FC236}">
                  <a16:creationId xmlns:a16="http://schemas.microsoft.com/office/drawing/2014/main" id="{2DE03449-D03A-941E-168B-3DE09030537F}"/>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92" name="Rectangle 91">
              <a:extLst>
                <a:ext uri="{FF2B5EF4-FFF2-40B4-BE49-F238E27FC236}">
                  <a16:creationId xmlns:a16="http://schemas.microsoft.com/office/drawing/2014/main" id="{969845E3-AB62-055E-28A6-83007BA31AD6}"/>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93" name="Group 92">
            <a:extLst>
              <a:ext uri="{FF2B5EF4-FFF2-40B4-BE49-F238E27FC236}">
                <a16:creationId xmlns:a16="http://schemas.microsoft.com/office/drawing/2014/main" id="{1B1548DE-9EB7-947A-D342-C0FF24D52AB9}"/>
              </a:ext>
            </a:extLst>
          </p:cNvPr>
          <p:cNvGrpSpPr/>
          <p:nvPr/>
        </p:nvGrpSpPr>
        <p:grpSpPr>
          <a:xfrm>
            <a:off x="2265782" y="4764511"/>
            <a:ext cx="1202169" cy="365760"/>
            <a:chOff x="711140" y="2217238"/>
            <a:chExt cx="1202169" cy="365760"/>
          </a:xfrm>
        </p:grpSpPr>
        <p:sp>
          <p:nvSpPr>
            <p:cNvPr id="94" name="Rectangle 93">
              <a:extLst>
                <a:ext uri="{FF2B5EF4-FFF2-40B4-BE49-F238E27FC236}">
                  <a16:creationId xmlns:a16="http://schemas.microsoft.com/office/drawing/2014/main" id="{2C777B4D-A5BD-9D7B-219C-29ABDA1B474C}"/>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5" name="Rectangle 94">
              <a:extLst>
                <a:ext uri="{FF2B5EF4-FFF2-40B4-BE49-F238E27FC236}">
                  <a16:creationId xmlns:a16="http://schemas.microsoft.com/office/drawing/2014/main" id="{F96110F5-974C-EA3D-77EF-4F82C18B54D8}"/>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96" name="Rectangle 95">
              <a:extLst>
                <a:ext uri="{FF2B5EF4-FFF2-40B4-BE49-F238E27FC236}">
                  <a16:creationId xmlns:a16="http://schemas.microsoft.com/office/drawing/2014/main" id="{B28CF803-7F33-5014-635A-775D4C1C8304}"/>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7" name="Rectangle 96">
              <a:extLst>
                <a:ext uri="{FF2B5EF4-FFF2-40B4-BE49-F238E27FC236}">
                  <a16:creationId xmlns:a16="http://schemas.microsoft.com/office/drawing/2014/main" id="{A6BF72A7-DC15-CFB8-A09A-E5BE1F1C404B}"/>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grpSp>
        <p:nvGrpSpPr>
          <p:cNvPr id="98" name="Group 97">
            <a:extLst>
              <a:ext uri="{FF2B5EF4-FFF2-40B4-BE49-F238E27FC236}">
                <a16:creationId xmlns:a16="http://schemas.microsoft.com/office/drawing/2014/main" id="{C9B000DD-53BB-87F7-89DA-6D42CB18C8E2}"/>
              </a:ext>
            </a:extLst>
          </p:cNvPr>
          <p:cNvGrpSpPr/>
          <p:nvPr/>
        </p:nvGrpSpPr>
        <p:grpSpPr>
          <a:xfrm>
            <a:off x="2261425" y="5204298"/>
            <a:ext cx="1202169" cy="365760"/>
            <a:chOff x="711140" y="2217238"/>
            <a:chExt cx="1202169" cy="365760"/>
          </a:xfrm>
        </p:grpSpPr>
        <p:sp>
          <p:nvSpPr>
            <p:cNvPr id="99" name="Rectangle 98">
              <a:extLst>
                <a:ext uri="{FF2B5EF4-FFF2-40B4-BE49-F238E27FC236}">
                  <a16:creationId xmlns:a16="http://schemas.microsoft.com/office/drawing/2014/main" id="{678B5F82-D749-4AB8-492B-EFF2EF485DD8}"/>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0" name="Rectangle 99">
              <a:extLst>
                <a:ext uri="{FF2B5EF4-FFF2-40B4-BE49-F238E27FC236}">
                  <a16:creationId xmlns:a16="http://schemas.microsoft.com/office/drawing/2014/main" id="{B9DE55DD-1531-60A4-12FF-CA3F9A85BDC8}"/>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1" name="Rectangle 100">
              <a:extLst>
                <a:ext uri="{FF2B5EF4-FFF2-40B4-BE49-F238E27FC236}">
                  <a16:creationId xmlns:a16="http://schemas.microsoft.com/office/drawing/2014/main" id="{4F041491-3EB5-37F9-BD61-E0412365019F}"/>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2" name="Rectangle 101">
              <a:extLst>
                <a:ext uri="{FF2B5EF4-FFF2-40B4-BE49-F238E27FC236}">
                  <a16:creationId xmlns:a16="http://schemas.microsoft.com/office/drawing/2014/main" id="{DE5D5909-AFAE-5EFB-442E-22B91B0E1E61}"/>
                </a:ext>
              </a:extLst>
            </p:cNvPr>
            <p:cNvSpPr/>
            <p:nvPr/>
          </p:nvSpPr>
          <p:spPr>
            <a:xfrm>
              <a:off x="1625135"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103" name="Group 102">
            <a:extLst>
              <a:ext uri="{FF2B5EF4-FFF2-40B4-BE49-F238E27FC236}">
                <a16:creationId xmlns:a16="http://schemas.microsoft.com/office/drawing/2014/main" id="{2B456864-0AA9-7E40-86D7-D75F858606A9}"/>
              </a:ext>
            </a:extLst>
          </p:cNvPr>
          <p:cNvGrpSpPr/>
          <p:nvPr/>
        </p:nvGrpSpPr>
        <p:grpSpPr>
          <a:xfrm>
            <a:off x="5229371" y="2609806"/>
            <a:ext cx="3417142" cy="370814"/>
            <a:chOff x="711140" y="2217238"/>
            <a:chExt cx="1211433" cy="365760"/>
          </a:xfrm>
        </p:grpSpPr>
        <p:sp>
          <p:nvSpPr>
            <p:cNvPr id="104" name="Rectangle 103">
              <a:extLst>
                <a:ext uri="{FF2B5EF4-FFF2-40B4-BE49-F238E27FC236}">
                  <a16:creationId xmlns:a16="http://schemas.microsoft.com/office/drawing/2014/main" id="{0FBDC068-6782-028C-F8DE-8F3479A7C7F4}"/>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or 1</a:t>
              </a:r>
            </a:p>
          </p:txBody>
        </p:sp>
        <p:sp>
          <p:nvSpPr>
            <p:cNvPr id="105" name="Rectangle 104">
              <a:extLst>
                <a:ext uri="{FF2B5EF4-FFF2-40B4-BE49-F238E27FC236}">
                  <a16:creationId xmlns:a16="http://schemas.microsoft.com/office/drawing/2014/main" id="{7C0E54EB-9ED3-5717-5D33-EB1C36F65872}"/>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or 1</a:t>
              </a:r>
            </a:p>
          </p:txBody>
        </p:sp>
        <p:sp>
          <p:nvSpPr>
            <p:cNvPr id="106" name="Rectangle 105">
              <a:extLst>
                <a:ext uri="{FF2B5EF4-FFF2-40B4-BE49-F238E27FC236}">
                  <a16:creationId xmlns:a16="http://schemas.microsoft.com/office/drawing/2014/main" id="{FC2048AA-DA61-72B8-754B-1D249F21AD82}"/>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or 1</a:t>
              </a:r>
            </a:p>
          </p:txBody>
        </p:sp>
        <p:sp>
          <p:nvSpPr>
            <p:cNvPr id="107" name="Rectangle 106">
              <a:extLst>
                <a:ext uri="{FF2B5EF4-FFF2-40B4-BE49-F238E27FC236}">
                  <a16:creationId xmlns:a16="http://schemas.microsoft.com/office/drawing/2014/main" id="{5BBD7B5C-84B9-3E2A-9BE0-42F60940319A}"/>
                </a:ext>
              </a:extLst>
            </p:cNvPr>
            <p:cNvSpPr/>
            <p:nvPr/>
          </p:nvSpPr>
          <p:spPr>
            <a:xfrm>
              <a:off x="1634399"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or 1</a:t>
              </a:r>
            </a:p>
          </p:txBody>
        </p:sp>
      </p:grpSp>
      <p:pic>
        <p:nvPicPr>
          <p:cNvPr id="114" name="Picture 113">
            <a:extLst>
              <a:ext uri="{FF2B5EF4-FFF2-40B4-BE49-F238E27FC236}">
                <a16:creationId xmlns:a16="http://schemas.microsoft.com/office/drawing/2014/main" id="{E792F339-CBA4-6AE1-CAB2-82D61AFA8C40}"/>
              </a:ext>
            </a:extLst>
          </p:cNvPr>
          <p:cNvPicPr>
            <a:picLocks noChangeAspect="1"/>
          </p:cNvPicPr>
          <p:nvPr/>
        </p:nvPicPr>
        <p:blipFill>
          <a:blip r:embed="rId2"/>
          <a:stretch>
            <a:fillRect/>
          </a:stretch>
        </p:blipFill>
        <p:spPr>
          <a:xfrm>
            <a:off x="3583663" y="3233636"/>
            <a:ext cx="770051" cy="555495"/>
          </a:xfrm>
          <a:prstGeom prst="rect">
            <a:avLst/>
          </a:prstGeom>
        </p:spPr>
      </p:pic>
      <p:pic>
        <p:nvPicPr>
          <p:cNvPr id="115" name="Picture 114">
            <a:extLst>
              <a:ext uri="{FF2B5EF4-FFF2-40B4-BE49-F238E27FC236}">
                <a16:creationId xmlns:a16="http://schemas.microsoft.com/office/drawing/2014/main" id="{8EBDDD0C-EFCB-155E-A77E-6B22980462B1}"/>
              </a:ext>
            </a:extLst>
          </p:cNvPr>
          <p:cNvPicPr>
            <a:picLocks noChangeAspect="1"/>
          </p:cNvPicPr>
          <p:nvPr/>
        </p:nvPicPr>
        <p:blipFill rotWithShape="1">
          <a:blip r:embed="rId3"/>
          <a:srcRect b="15883"/>
          <a:stretch/>
        </p:blipFill>
        <p:spPr>
          <a:xfrm>
            <a:off x="3574631" y="2702872"/>
            <a:ext cx="838641" cy="555496"/>
          </a:xfrm>
          <a:prstGeom prst="rect">
            <a:avLst/>
          </a:prstGeom>
        </p:spPr>
      </p:pic>
      <p:pic>
        <p:nvPicPr>
          <p:cNvPr id="116" name="Picture 115">
            <a:extLst>
              <a:ext uri="{FF2B5EF4-FFF2-40B4-BE49-F238E27FC236}">
                <a16:creationId xmlns:a16="http://schemas.microsoft.com/office/drawing/2014/main" id="{BC4C1D5B-C8C4-81AD-859D-5A8A5C13931F}"/>
              </a:ext>
            </a:extLst>
          </p:cNvPr>
          <p:cNvPicPr>
            <a:picLocks noChangeAspect="1"/>
          </p:cNvPicPr>
          <p:nvPr/>
        </p:nvPicPr>
        <p:blipFill rotWithShape="1">
          <a:blip r:embed="rId3"/>
          <a:srcRect b="15883"/>
          <a:stretch/>
        </p:blipFill>
        <p:spPr>
          <a:xfrm>
            <a:off x="3579306" y="3685548"/>
            <a:ext cx="838641" cy="555496"/>
          </a:xfrm>
          <a:prstGeom prst="rect">
            <a:avLst/>
          </a:prstGeom>
        </p:spPr>
      </p:pic>
      <p:pic>
        <p:nvPicPr>
          <p:cNvPr id="117" name="Picture 116">
            <a:extLst>
              <a:ext uri="{FF2B5EF4-FFF2-40B4-BE49-F238E27FC236}">
                <a16:creationId xmlns:a16="http://schemas.microsoft.com/office/drawing/2014/main" id="{01AE513C-3D5D-A159-AF44-30875BB37990}"/>
              </a:ext>
            </a:extLst>
          </p:cNvPr>
          <p:cNvPicPr>
            <a:picLocks noChangeAspect="1"/>
          </p:cNvPicPr>
          <p:nvPr/>
        </p:nvPicPr>
        <p:blipFill rotWithShape="1">
          <a:blip r:embed="rId3"/>
          <a:srcRect b="15883"/>
          <a:stretch/>
        </p:blipFill>
        <p:spPr>
          <a:xfrm>
            <a:off x="3594023" y="4159256"/>
            <a:ext cx="838641" cy="555496"/>
          </a:xfrm>
          <a:prstGeom prst="rect">
            <a:avLst/>
          </a:prstGeom>
        </p:spPr>
      </p:pic>
      <p:sp>
        <p:nvSpPr>
          <p:cNvPr id="118" name="Left Brace 117">
            <a:extLst>
              <a:ext uri="{FF2B5EF4-FFF2-40B4-BE49-F238E27FC236}">
                <a16:creationId xmlns:a16="http://schemas.microsoft.com/office/drawing/2014/main" id="{0E43D841-7B74-EF3D-787B-2465D55D8259}"/>
              </a:ext>
            </a:extLst>
          </p:cNvPr>
          <p:cNvSpPr/>
          <p:nvPr/>
        </p:nvSpPr>
        <p:spPr>
          <a:xfrm>
            <a:off x="3574631" y="2860555"/>
            <a:ext cx="98774" cy="1825577"/>
          </a:xfrm>
          <a:prstGeom prst="leftBrace">
            <a:avLst>
              <a:gd name="adj1" fmla="val 3513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3095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B3AF32-9D20-E51E-3A43-ADC33C80A0BF}"/>
              </a:ext>
            </a:extLst>
          </p:cNvPr>
          <p:cNvSpPr>
            <a:spLocks noGrp="1"/>
          </p:cNvSpPr>
          <p:nvPr>
            <p:ph idx="1"/>
          </p:nvPr>
        </p:nvSpPr>
        <p:spPr/>
        <p:txBody>
          <a:bodyPr>
            <a:normAutofit/>
          </a:bodyPr>
          <a:lstStyle/>
          <a:p>
            <a:r>
              <a:rPr lang="en-US" sz="1800"/>
              <a:t>Quantum computing is different from the fixed 0s and 1s, bits and bytes, used in today’s devices. </a:t>
            </a:r>
          </a:p>
          <a:p>
            <a:pPr lvl="1"/>
            <a:r>
              <a:rPr lang="en-US" sz="1600"/>
              <a:t>Based on quantum mechanics, a branch of physics that can be hard to comprehend. </a:t>
            </a:r>
          </a:p>
          <a:p>
            <a:pPr lvl="1"/>
            <a:r>
              <a:rPr lang="en-US" sz="1600"/>
              <a:t>The way in which quantum computing deals effectively with large degrees of uncertainty feels like the way we make many of the decisions we encounter in daily life. </a:t>
            </a:r>
          </a:p>
          <a:p>
            <a:r>
              <a:rPr lang="en-US" sz="1800"/>
              <a:t>Quantum computing is complementary to classical computing, the kind of computing we use today, not a replacement for it. </a:t>
            </a:r>
          </a:p>
          <a:p>
            <a:r>
              <a:rPr lang="en-US" sz="1800"/>
              <a:t>By working with uncertainty, we can take on some of the biggest, most complex problems that humanity faces, in a new and powerful way. Quantum computing will solve problems for which today’s computing falls short — problems in areas such as:</a:t>
            </a:r>
          </a:p>
          <a:p>
            <a:pPr lvl="1"/>
            <a:r>
              <a:rPr lang="en-US" sz="1600"/>
              <a:t>modeling the climate, </a:t>
            </a:r>
          </a:p>
          <a:p>
            <a:pPr lvl="1"/>
            <a:r>
              <a:rPr lang="en-US" sz="1600"/>
              <a:t>drug discovery, </a:t>
            </a:r>
          </a:p>
          <a:p>
            <a:pPr lvl="1"/>
            <a:r>
              <a:rPr lang="en-US" sz="1600"/>
              <a:t>financial optimization</a:t>
            </a:r>
          </a:p>
        </p:txBody>
      </p:sp>
      <p:sp>
        <p:nvSpPr>
          <p:cNvPr id="4" name="Title 3">
            <a:extLst>
              <a:ext uri="{FF2B5EF4-FFF2-40B4-BE49-F238E27FC236}">
                <a16:creationId xmlns:a16="http://schemas.microsoft.com/office/drawing/2014/main" id="{D6B2FAAC-8B20-DFAF-8FA0-35ED93B4F0C9}"/>
              </a:ext>
            </a:extLst>
          </p:cNvPr>
          <p:cNvSpPr>
            <a:spLocks noGrp="1"/>
          </p:cNvSpPr>
          <p:nvPr>
            <p:ph type="title"/>
          </p:nvPr>
        </p:nvSpPr>
        <p:spPr/>
        <p:txBody>
          <a:bodyPr/>
          <a:lstStyle/>
          <a:p>
            <a:r>
              <a:rPr lang="en-US"/>
              <a:t>Why is Quantum Computing So Special?</a:t>
            </a:r>
          </a:p>
        </p:txBody>
      </p:sp>
    </p:spTree>
    <p:extLst>
      <p:ext uri="{BB962C8B-B14F-4D97-AF65-F5344CB8AC3E}">
        <p14:creationId xmlns:p14="http://schemas.microsoft.com/office/powerpoint/2010/main" val="332548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E2B56A-3FED-08F9-4C36-CAD06B05CC92}"/>
              </a:ext>
            </a:extLst>
          </p:cNvPr>
          <p:cNvSpPr>
            <a:spLocks noGrp="1"/>
          </p:cNvSpPr>
          <p:nvPr>
            <p:ph sz="half" idx="1"/>
          </p:nvPr>
        </p:nvSpPr>
        <p:spPr>
          <a:xfrm>
            <a:off x="151210" y="1719071"/>
            <a:ext cx="4647492" cy="5030072"/>
          </a:xfrm>
        </p:spPr>
        <p:txBody>
          <a:bodyPr/>
          <a:lstStyle/>
          <a:p>
            <a:pPr marL="45720" indent="0">
              <a:buNone/>
            </a:pPr>
            <a:r>
              <a:rPr lang="en-US" sz="1600" b="1" dirty="0">
                <a:solidFill>
                  <a:srgbClr val="7030A0"/>
                </a:solidFill>
                <a:latin typeface="Book Antiqua" panose="02040602050305030304" pitchFamily="18" charset="0"/>
              </a:rPr>
              <a:t>Math…</a:t>
            </a:r>
          </a:p>
          <a:p>
            <a:r>
              <a:rPr lang="en-US" sz="1600" dirty="0"/>
              <a:t>Probability Amplitudes</a:t>
            </a:r>
          </a:p>
          <a:p>
            <a:pPr lvl="1">
              <a:spcBef>
                <a:spcPts val="900"/>
              </a:spcBef>
            </a:pPr>
            <a:r>
              <a:rPr lang="en-US" sz="1400" dirty="0"/>
              <a:t>Traditional probability is represented in percentages, e.g., 50% a coin is heads; 50% tails</a:t>
            </a:r>
          </a:p>
          <a:p>
            <a:pPr lvl="1">
              <a:spcBef>
                <a:spcPts val="900"/>
              </a:spcBef>
            </a:pPr>
            <a:r>
              <a:rPr lang="en-US" sz="1400" dirty="0"/>
              <a:t>Vector-based.  Each event has an associated</a:t>
            </a:r>
            <a:br>
              <a:rPr lang="en-US" sz="1400" dirty="0"/>
            </a:br>
            <a:r>
              <a:rPr lang="en-US" sz="1400" dirty="0"/>
              <a:t>vector (or complex number) and the sum of the</a:t>
            </a:r>
            <a:br>
              <a:rPr lang="en-US" sz="1400" dirty="0"/>
            </a:br>
            <a:r>
              <a:rPr lang="en-US" sz="1400" dirty="0"/>
              <a:t>squared magnitude of these vectors is 1.</a:t>
            </a:r>
          </a:p>
          <a:p>
            <a:pPr lvl="1">
              <a:spcBef>
                <a:spcPts val="900"/>
              </a:spcBef>
            </a:pPr>
            <a:r>
              <a:rPr lang="en-US" sz="1400" dirty="0"/>
              <a:t>The wavefunction of a particle (</a:t>
            </a:r>
            <a:r>
              <a:rPr lang="el-GR" sz="1400" b="0" i="0" u="none" strike="noStrike" dirty="0">
                <a:solidFill>
                  <a:srgbClr val="232629"/>
                </a:solidFill>
                <a:effectLst/>
                <a:latin typeface="Times New Roman" panose="02020603050405020304" pitchFamily="18" charset="0"/>
                <a:cs typeface="Times New Roman" panose="02020603050405020304" pitchFamily="18" charset="0"/>
              </a:rPr>
              <a:t>Ψ</a:t>
            </a:r>
            <a:r>
              <a:rPr lang="en-US" sz="1400" b="0" i="0" u="none" strike="noStrike" dirty="0">
                <a:solidFill>
                  <a:srgbClr val="232629"/>
                </a:solidFill>
                <a:effectLst/>
                <a:latin typeface="Times New Roman" panose="02020603050405020304" pitchFamily="18" charset="0"/>
                <a:cs typeface="Times New Roman" panose="02020603050405020304" pitchFamily="18" charset="0"/>
              </a:rPr>
              <a:t>)</a:t>
            </a:r>
            <a:r>
              <a:rPr lang="en-US" sz="1400" dirty="0"/>
              <a:t> is just the distribution of these complex numbers over space.</a:t>
            </a:r>
          </a:p>
          <a:p>
            <a:pPr lvl="1"/>
            <a:endParaRPr lang="en-US" sz="1400" dirty="0"/>
          </a:p>
          <a:p>
            <a:endParaRPr lang="en-US" sz="1600" dirty="0"/>
          </a:p>
          <a:p>
            <a:pPr lvl="1"/>
            <a:endParaRPr lang="en-US" sz="14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51998689-BE27-45EE-AF33-7131C986365F}"/>
              </a:ext>
            </a:extLst>
          </p:cNvPr>
          <p:cNvSpPr>
            <a:spLocks noGrp="1"/>
          </p:cNvSpPr>
          <p:nvPr>
            <p:ph type="title"/>
          </p:nvPr>
        </p:nvSpPr>
        <p:spPr>
          <a:xfrm>
            <a:off x="3976718" y="355847"/>
            <a:ext cx="5032270" cy="1054394"/>
          </a:xfrm>
        </p:spPr>
        <p:txBody>
          <a:bodyPr/>
          <a:lstStyle/>
          <a:p>
            <a:r>
              <a:rPr lang="en-US" dirty="0"/>
              <a:t>Classical bits vs Qubits:</a:t>
            </a:r>
            <a:br>
              <a:rPr lang="en-US" dirty="0"/>
            </a:br>
            <a:r>
              <a:rPr lang="en-US" dirty="0"/>
              <a:t>Probability Amplitudes</a:t>
            </a:r>
          </a:p>
        </p:txBody>
      </p:sp>
      <p:grpSp>
        <p:nvGrpSpPr>
          <p:cNvPr id="103" name="Group 102">
            <a:extLst>
              <a:ext uri="{FF2B5EF4-FFF2-40B4-BE49-F238E27FC236}">
                <a16:creationId xmlns:a16="http://schemas.microsoft.com/office/drawing/2014/main" id="{2B456864-0AA9-7E40-86D7-D75F858606A9}"/>
              </a:ext>
            </a:extLst>
          </p:cNvPr>
          <p:cNvGrpSpPr/>
          <p:nvPr/>
        </p:nvGrpSpPr>
        <p:grpSpPr>
          <a:xfrm>
            <a:off x="5229371" y="2609806"/>
            <a:ext cx="3417142" cy="370814"/>
            <a:chOff x="711140" y="2217238"/>
            <a:chExt cx="1211433" cy="365760"/>
          </a:xfrm>
        </p:grpSpPr>
        <p:sp>
          <p:nvSpPr>
            <p:cNvPr id="104" name="Rectangle 103">
              <a:extLst>
                <a:ext uri="{FF2B5EF4-FFF2-40B4-BE49-F238E27FC236}">
                  <a16:creationId xmlns:a16="http://schemas.microsoft.com/office/drawing/2014/main" id="{0FBDC068-6782-028C-F8DE-8F3479A7C7F4}"/>
                </a:ext>
              </a:extLst>
            </p:cNvPr>
            <p:cNvSpPr/>
            <p:nvPr/>
          </p:nvSpPr>
          <p:spPr>
            <a:xfrm>
              <a:off x="711140"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or 1</a:t>
              </a:r>
            </a:p>
          </p:txBody>
        </p:sp>
        <p:sp>
          <p:nvSpPr>
            <p:cNvPr id="105" name="Rectangle 104">
              <a:extLst>
                <a:ext uri="{FF2B5EF4-FFF2-40B4-BE49-F238E27FC236}">
                  <a16:creationId xmlns:a16="http://schemas.microsoft.com/office/drawing/2014/main" id="{7C0E54EB-9ED3-5717-5D33-EB1C36F65872}"/>
                </a:ext>
              </a:extLst>
            </p:cNvPr>
            <p:cNvSpPr/>
            <p:nvPr/>
          </p:nvSpPr>
          <p:spPr>
            <a:xfrm>
              <a:off x="1018708"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or 1</a:t>
              </a:r>
            </a:p>
          </p:txBody>
        </p:sp>
        <p:sp>
          <p:nvSpPr>
            <p:cNvPr id="106" name="Rectangle 105">
              <a:extLst>
                <a:ext uri="{FF2B5EF4-FFF2-40B4-BE49-F238E27FC236}">
                  <a16:creationId xmlns:a16="http://schemas.microsoft.com/office/drawing/2014/main" id="{FC2048AA-DA61-72B8-754B-1D249F21AD82}"/>
                </a:ext>
              </a:extLst>
            </p:cNvPr>
            <p:cNvSpPr/>
            <p:nvPr/>
          </p:nvSpPr>
          <p:spPr>
            <a:xfrm>
              <a:off x="1326276"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or 1</a:t>
              </a:r>
            </a:p>
          </p:txBody>
        </p:sp>
        <p:sp>
          <p:nvSpPr>
            <p:cNvPr id="107" name="Rectangle 106">
              <a:extLst>
                <a:ext uri="{FF2B5EF4-FFF2-40B4-BE49-F238E27FC236}">
                  <a16:creationId xmlns:a16="http://schemas.microsoft.com/office/drawing/2014/main" id="{5BBD7B5C-84B9-3E2A-9BE0-42F60940319A}"/>
                </a:ext>
              </a:extLst>
            </p:cNvPr>
            <p:cNvSpPr/>
            <p:nvPr/>
          </p:nvSpPr>
          <p:spPr>
            <a:xfrm>
              <a:off x="1634399" y="2217238"/>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or 1</a:t>
              </a:r>
            </a:p>
          </p:txBody>
        </p:sp>
      </p:grpSp>
      <p:sp>
        <p:nvSpPr>
          <p:cNvPr id="6" name="Content Placeholder 5">
            <a:extLst>
              <a:ext uri="{FF2B5EF4-FFF2-40B4-BE49-F238E27FC236}">
                <a16:creationId xmlns:a16="http://schemas.microsoft.com/office/drawing/2014/main" id="{08F066D8-82DD-4C62-15D1-5BE32ED7AC08}"/>
              </a:ext>
            </a:extLst>
          </p:cNvPr>
          <p:cNvSpPr>
            <a:spLocks noGrp="1"/>
          </p:cNvSpPr>
          <p:nvPr>
            <p:ph sz="half" idx="2"/>
          </p:nvPr>
        </p:nvSpPr>
        <p:spPr>
          <a:xfrm>
            <a:off x="4665618" y="1719071"/>
            <a:ext cx="4258294" cy="4912233"/>
          </a:xfrm>
        </p:spPr>
        <p:txBody>
          <a:bodyPr/>
          <a:lstStyle/>
          <a:p>
            <a:r>
              <a:rPr lang="en-US" sz="1600" dirty="0"/>
              <a:t>Four qubits can represent </a:t>
            </a:r>
            <a:r>
              <a:rPr lang="en-US" sz="1600" b="1" dirty="0">
                <a:solidFill>
                  <a:srgbClr val="89ABCD"/>
                </a:solidFill>
              </a:rPr>
              <a:t>all of these combinations </a:t>
            </a:r>
            <a:r>
              <a:rPr lang="en-US" sz="1600" dirty="0"/>
              <a:t>at once when they are in a probable state.</a:t>
            </a:r>
            <a:br>
              <a:rPr lang="en-US" sz="1800" dirty="0"/>
            </a:br>
            <a:endParaRPr lang="en-US" sz="1800" dirty="0"/>
          </a:p>
          <a:p>
            <a:endParaRPr lang="en-US" sz="1800" dirty="0"/>
          </a:p>
          <a:p>
            <a:r>
              <a:rPr lang="en-US" sz="1600" dirty="0"/>
              <a:t>Each qubit's probabilistic state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q</a:t>
            </a:r>
            <a:r>
              <a:rPr lang="en-US" sz="1600" dirty="0">
                <a:sym typeface="Symbol" panose="05050102010706020507" pitchFamily="18" charset="2"/>
              </a:rPr>
              <a:t></a:t>
            </a:r>
            <a:r>
              <a:rPr lang="en-US" sz="1600" dirty="0"/>
              <a:t> can be represented by:</a:t>
            </a:r>
          </a:p>
          <a:p>
            <a:pPr lvl="1">
              <a:spcBef>
                <a:spcPts val="900"/>
              </a:spcBef>
              <a:tabLst>
                <a:tab pos="461963" algn="l"/>
              </a:tabLst>
            </a:pP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q</a:t>
            </a:r>
            <a:r>
              <a:rPr lang="en-US" sz="1600" dirty="0">
                <a:sym typeface="Symbol" panose="05050102010706020507" pitchFamily="18" charset="2"/>
              </a:rPr>
              <a:t> </a:t>
            </a:r>
            <a:r>
              <a:rPr lang="en-US" sz="1600" dirty="0">
                <a:latin typeface="Calibri Light" panose="020F0302020204030204" pitchFamily="34" charset="0"/>
                <a:cs typeface="Calibri Light" panose="020F0302020204030204" pitchFamily="34" charset="0"/>
                <a:sym typeface="Symbol" panose="05050102010706020507" pitchFamily="18" charset="2"/>
              </a:rPr>
              <a:t>=</a:t>
            </a:r>
            <a:r>
              <a:rPr lang="en-US" sz="1600" dirty="0">
                <a:sym typeface="Symbol" panose="05050102010706020507" pitchFamily="18" charset="2"/>
              </a:rPr>
              <a:t> </a:t>
            </a: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latin typeface="Calibri Light" panose="020F0302020204030204" pitchFamily="34" charset="0"/>
                <a:cs typeface="Calibri Light" panose="020F0302020204030204" pitchFamily="34" charset="0"/>
                <a:sym typeface="Symbol" panose="05050102010706020507" pitchFamily="18" charset="2"/>
              </a:rPr>
              <a:t> 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0</a:t>
            </a:r>
            <a:r>
              <a:rPr lang="en-US" sz="1600" dirty="0">
                <a:sym typeface="Symbol" panose="05050102010706020507" pitchFamily="18" charset="2"/>
              </a:rPr>
              <a:t></a:t>
            </a:r>
            <a:r>
              <a:rPr lang="en-US" sz="1600" dirty="0"/>
              <a:t>  </a:t>
            </a:r>
            <a:r>
              <a:rPr lang="en-US" sz="1600" dirty="0">
                <a:latin typeface="Calibri Light" panose="020F0302020204030204" pitchFamily="34" charset="0"/>
                <a:cs typeface="Calibri Light" panose="020F0302020204030204" pitchFamily="34" charset="0"/>
              </a:rPr>
              <a:t>+</a:t>
            </a:r>
            <a:r>
              <a:rPr lang="en-US" sz="1600" dirty="0"/>
              <a:t>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t> </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1</a:t>
            </a:r>
            <a:r>
              <a:rPr lang="en-US" sz="1600" dirty="0">
                <a:sym typeface="Symbol" panose="05050102010706020507" pitchFamily="18" charset="2"/>
              </a:rPr>
              <a:t></a:t>
            </a:r>
            <a:r>
              <a:rPr lang="en-US" sz="1600" dirty="0"/>
              <a:t> </a:t>
            </a:r>
          </a:p>
          <a:p>
            <a:pPr lvl="1">
              <a:spcBef>
                <a:spcPts val="900"/>
              </a:spcBef>
              <a:tabLst>
                <a:tab pos="461963" algn="l"/>
              </a:tabLst>
            </a:pP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t>and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t>are complex numbers which are</a:t>
            </a:r>
            <a:br>
              <a:rPr lang="en-US" sz="1600" dirty="0"/>
            </a:br>
            <a:r>
              <a:rPr lang="en-US" sz="1600" dirty="0"/>
              <a:t> multiplied by the state vector.</a:t>
            </a:r>
          </a:p>
          <a:p>
            <a:pPr lvl="1">
              <a:spcBef>
                <a:spcPts val="900"/>
              </a:spcBef>
              <a:tabLst>
                <a:tab pos="461963" algn="l"/>
              </a:tabLst>
            </a:pP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t>and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t>are </a:t>
            </a:r>
            <a:r>
              <a:rPr lang="en-US" sz="1600" b="1" dirty="0">
                <a:solidFill>
                  <a:srgbClr val="89ABCD"/>
                </a:solidFill>
              </a:rPr>
              <a:t>probability amplitudes</a:t>
            </a:r>
          </a:p>
          <a:p>
            <a:pPr lvl="1">
              <a:spcBef>
                <a:spcPts val="900"/>
              </a:spcBef>
              <a:tabLst>
                <a:tab pos="461963" algn="l"/>
              </a:tabLst>
            </a:pPr>
            <a:r>
              <a:rPr lang="en-US" sz="1600" dirty="0">
                <a:sym typeface="Symbol" panose="05050102010706020507" pitchFamily="18" charset="2"/>
              </a:rPr>
              <a:t> </a:t>
            </a: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sym typeface="Symbol" panose="05050102010706020507" pitchFamily="18" charset="2"/>
              </a:rPr>
              <a:t> </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baseline="30000" dirty="0">
                <a:latin typeface="Calibri Light" panose="020F0302020204030204" pitchFamily="34" charset="0"/>
                <a:cs typeface="Calibri Light" panose="020F0302020204030204" pitchFamily="34" charset="0"/>
                <a:sym typeface="Symbol" panose="05050102010706020507" pitchFamily="18" charset="2"/>
              </a:rPr>
              <a:t>2  </a:t>
            </a:r>
            <a:r>
              <a:rPr lang="en-US" sz="1600" dirty="0"/>
              <a:t>and </a:t>
            </a:r>
            <a:r>
              <a:rPr lang="en-US" sz="1600" dirty="0">
                <a:sym typeface="Symbol" panose="05050102010706020507" pitchFamily="18" charset="2"/>
              </a:rPr>
              <a:t>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sym typeface="Symbol" panose="05050102010706020507" pitchFamily="18" charset="2"/>
              </a:rPr>
              <a:t> </a:t>
            </a:r>
            <a:r>
              <a:rPr lang="en-US" sz="1600" baseline="30000" dirty="0">
                <a:latin typeface="Calibri Light" panose="020F0302020204030204" pitchFamily="34" charset="0"/>
                <a:cs typeface="Calibri Light" panose="020F0302020204030204" pitchFamily="34" charset="0"/>
                <a:sym typeface="Symbol" panose="05050102010706020507" pitchFamily="18" charset="2"/>
              </a:rPr>
              <a:t>2 </a:t>
            </a:r>
            <a:r>
              <a:rPr lang="en-US" sz="1600" dirty="0">
                <a:sym typeface="Symbol" panose="05050102010706020507" pitchFamily="18" charset="2"/>
              </a:rPr>
              <a:t> </a:t>
            </a:r>
            <a:r>
              <a:rPr lang="en-US" sz="1600" dirty="0"/>
              <a:t>give the probability of measuring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0</a:t>
            </a:r>
            <a:r>
              <a:rPr lang="en-US" sz="1600" dirty="0">
                <a:sym typeface="Symbol" panose="05050102010706020507" pitchFamily="18" charset="2"/>
              </a:rPr>
              <a:t></a:t>
            </a:r>
            <a:r>
              <a:rPr lang="en-US" sz="1600" dirty="0"/>
              <a:t> and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1</a:t>
            </a:r>
            <a:r>
              <a:rPr lang="en-US" sz="1600" dirty="0">
                <a:sym typeface="Symbol" panose="05050102010706020507" pitchFamily="18" charset="2"/>
              </a:rPr>
              <a:t> </a:t>
            </a:r>
            <a:r>
              <a:rPr lang="en-US" sz="1600" dirty="0"/>
              <a:t>respectively</a:t>
            </a:r>
          </a:p>
          <a:p>
            <a:pPr lvl="1">
              <a:spcBef>
                <a:spcPts val="900"/>
              </a:spcBef>
              <a:tabLst>
                <a:tab pos="461963" algn="l"/>
              </a:tabLst>
            </a:pPr>
            <a:r>
              <a:rPr lang="en-US" sz="1600" dirty="0"/>
              <a:t>Probabilities must sum to 1, thus </a:t>
            </a:r>
          </a:p>
          <a:p>
            <a:pPr marL="365760" lvl="1" indent="0">
              <a:spcBef>
                <a:spcPts val="900"/>
              </a:spcBef>
              <a:buNone/>
              <a:tabLst>
                <a:tab pos="461963" algn="l"/>
              </a:tabLst>
            </a:pPr>
            <a:r>
              <a:rPr lang="en-US" sz="1600" dirty="0"/>
              <a:t>	</a:t>
            </a:r>
            <a:r>
              <a:rPr lang="en-US" sz="1600" dirty="0">
                <a:sym typeface="Symbol" panose="05050102010706020507" pitchFamily="18" charset="2"/>
              </a:rPr>
              <a:t>  </a:t>
            </a:r>
            <a:r>
              <a:rPr lang="el-GR" sz="1600" dirty="0">
                <a:latin typeface="Calibri Light" panose="020F0302020204030204" pitchFamily="34" charset="0"/>
                <a:cs typeface="Calibri Light" panose="020F0302020204030204" pitchFamily="34" charset="0"/>
                <a:sym typeface="Symbol" panose="05050102010706020507" pitchFamily="18" charset="2"/>
              </a:rPr>
              <a:t>α</a:t>
            </a:r>
            <a:r>
              <a:rPr lang="en-US" sz="1600" dirty="0">
                <a:sym typeface="Symbol" panose="05050102010706020507" pitchFamily="18" charset="2"/>
              </a:rPr>
              <a:t> </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baseline="30000" dirty="0">
                <a:latin typeface="Calibri Light" panose="020F0302020204030204" pitchFamily="34" charset="0"/>
                <a:cs typeface="Calibri Light" panose="020F0302020204030204" pitchFamily="34" charset="0"/>
                <a:sym typeface="Symbol" panose="05050102010706020507" pitchFamily="18" charset="2"/>
              </a:rPr>
              <a:t>2   + </a:t>
            </a:r>
            <a:r>
              <a:rPr lang="en-US" sz="1600" dirty="0"/>
              <a:t> </a:t>
            </a:r>
            <a:r>
              <a:rPr lang="en-US" sz="1600" dirty="0">
                <a:sym typeface="Symbol" panose="05050102010706020507" pitchFamily="18" charset="2"/>
              </a:rPr>
              <a:t> </a:t>
            </a:r>
            <a:r>
              <a:rPr lang="el-GR" sz="1600" dirty="0">
                <a:latin typeface="Calibri Light" panose="020F0302020204030204" pitchFamily="34" charset="0"/>
                <a:cs typeface="Calibri Light" panose="020F0302020204030204" pitchFamily="34" charset="0"/>
                <a:sym typeface="Symbol" panose="05050102010706020507" pitchFamily="18" charset="2"/>
              </a:rPr>
              <a:t>β</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sym typeface="Symbol" panose="05050102010706020507" pitchFamily="18" charset="2"/>
              </a:rPr>
              <a:t> </a:t>
            </a:r>
            <a:r>
              <a:rPr lang="en-US" sz="1600" baseline="30000" dirty="0">
                <a:latin typeface="Calibri Light" panose="020F0302020204030204" pitchFamily="34" charset="0"/>
                <a:cs typeface="Calibri Light" panose="020F0302020204030204" pitchFamily="34" charset="0"/>
                <a:sym typeface="Symbol" panose="05050102010706020507" pitchFamily="18" charset="2"/>
              </a:rPr>
              <a:t>2   </a:t>
            </a:r>
            <a:r>
              <a:rPr lang="en-US" sz="1600" dirty="0">
                <a:latin typeface="Calibri Light" panose="020F0302020204030204" pitchFamily="34" charset="0"/>
                <a:cs typeface="Calibri Light" panose="020F0302020204030204" pitchFamily="34" charset="0"/>
                <a:sym typeface="Symbol" panose="05050102010706020507" pitchFamily="18" charset="2"/>
              </a:rPr>
              <a:t>= 1</a:t>
            </a:r>
            <a:endParaRPr lang="en-US" sz="1600" dirty="0"/>
          </a:p>
          <a:p>
            <a:endParaRPr lang="en-US" dirty="0"/>
          </a:p>
        </p:txBody>
      </p:sp>
      <p:grpSp>
        <p:nvGrpSpPr>
          <p:cNvPr id="2" name="Group 1">
            <a:extLst>
              <a:ext uri="{FF2B5EF4-FFF2-40B4-BE49-F238E27FC236}">
                <a16:creationId xmlns:a16="http://schemas.microsoft.com/office/drawing/2014/main" id="{FCA1C643-D99E-652F-F4FA-24C815F1451A}"/>
              </a:ext>
            </a:extLst>
          </p:cNvPr>
          <p:cNvGrpSpPr/>
          <p:nvPr/>
        </p:nvGrpSpPr>
        <p:grpSpPr>
          <a:xfrm>
            <a:off x="446587" y="4698383"/>
            <a:ext cx="4585460" cy="1803770"/>
            <a:chOff x="-84676" y="2088495"/>
            <a:chExt cx="4585460" cy="1803770"/>
          </a:xfrm>
        </p:grpSpPr>
        <p:cxnSp>
          <p:nvCxnSpPr>
            <p:cNvPr id="5" name="Straight Connector 4">
              <a:extLst>
                <a:ext uri="{FF2B5EF4-FFF2-40B4-BE49-F238E27FC236}">
                  <a16:creationId xmlns:a16="http://schemas.microsoft.com/office/drawing/2014/main" id="{F81B3F0A-717A-E33A-8232-314AE8195C42}"/>
                </a:ext>
              </a:extLst>
            </p:cNvPr>
            <p:cNvCxnSpPr/>
            <p:nvPr/>
          </p:nvCxnSpPr>
          <p:spPr>
            <a:xfrm>
              <a:off x="894990" y="2122714"/>
              <a:ext cx="0" cy="176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18">
              <a:extLst>
                <a:ext uri="{FF2B5EF4-FFF2-40B4-BE49-F238E27FC236}">
                  <a16:creationId xmlns:a16="http://schemas.microsoft.com/office/drawing/2014/main" id="{A31DD5FB-0B5C-74E9-7088-904E0E073F1D}"/>
                </a:ext>
              </a:extLst>
            </p:cNvPr>
            <p:cNvSpPr/>
            <p:nvPr/>
          </p:nvSpPr>
          <p:spPr>
            <a:xfrm>
              <a:off x="2053732" y="2778222"/>
              <a:ext cx="1674085" cy="584150"/>
            </a:xfrm>
            <a:custGeom>
              <a:avLst/>
              <a:gdLst>
                <a:gd name="connsiteX0" fmla="*/ 0 w 2778918"/>
                <a:gd name="connsiteY0" fmla="*/ 0 h 791102"/>
                <a:gd name="connsiteX1" fmla="*/ 2778918 w 2778918"/>
                <a:gd name="connsiteY1" fmla="*/ 0 h 791102"/>
                <a:gd name="connsiteX2" fmla="*/ 2778918 w 2778918"/>
                <a:gd name="connsiteY2" fmla="*/ 791102 h 791102"/>
                <a:gd name="connsiteX3" fmla="*/ 0 w 2778918"/>
                <a:gd name="connsiteY3" fmla="*/ 791102 h 791102"/>
                <a:gd name="connsiteX4" fmla="*/ 0 w 2778918"/>
                <a:gd name="connsiteY4" fmla="*/ 0 h 791102"/>
                <a:gd name="connsiteX0" fmla="*/ 581025 w 2778918"/>
                <a:gd name="connsiteY0" fmla="*/ 654844 h 791102"/>
                <a:gd name="connsiteX1" fmla="*/ 2778918 w 2778918"/>
                <a:gd name="connsiteY1" fmla="*/ 0 h 791102"/>
                <a:gd name="connsiteX2" fmla="*/ 2778918 w 2778918"/>
                <a:gd name="connsiteY2" fmla="*/ 791102 h 791102"/>
                <a:gd name="connsiteX3" fmla="*/ 0 w 2778918"/>
                <a:gd name="connsiteY3" fmla="*/ 791102 h 791102"/>
                <a:gd name="connsiteX4" fmla="*/ 581025 w 2778918"/>
                <a:gd name="connsiteY4" fmla="*/ 654844 h 791102"/>
                <a:gd name="connsiteX0" fmla="*/ 581025 w 2778918"/>
                <a:gd name="connsiteY0" fmla="*/ 654844 h 791102"/>
                <a:gd name="connsiteX1" fmla="*/ 1178718 w 2778918"/>
                <a:gd name="connsiteY1" fmla="*/ 301382 h 791102"/>
                <a:gd name="connsiteX2" fmla="*/ 2778918 w 2778918"/>
                <a:gd name="connsiteY2" fmla="*/ 0 h 791102"/>
                <a:gd name="connsiteX3" fmla="*/ 2778918 w 2778918"/>
                <a:gd name="connsiteY3" fmla="*/ 791102 h 791102"/>
                <a:gd name="connsiteX4" fmla="*/ 0 w 2778918"/>
                <a:gd name="connsiteY4" fmla="*/ 791102 h 791102"/>
                <a:gd name="connsiteX5" fmla="*/ 581025 w 2778918"/>
                <a:gd name="connsiteY5" fmla="*/ 654844 h 791102"/>
                <a:gd name="connsiteX0" fmla="*/ 578644 w 2778918"/>
                <a:gd name="connsiteY0" fmla="*/ 528638 h 791102"/>
                <a:gd name="connsiteX1" fmla="*/ 1178718 w 2778918"/>
                <a:gd name="connsiteY1" fmla="*/ 301382 h 791102"/>
                <a:gd name="connsiteX2" fmla="*/ 2778918 w 2778918"/>
                <a:gd name="connsiteY2" fmla="*/ 0 h 791102"/>
                <a:gd name="connsiteX3" fmla="*/ 2778918 w 2778918"/>
                <a:gd name="connsiteY3" fmla="*/ 791102 h 791102"/>
                <a:gd name="connsiteX4" fmla="*/ 0 w 2778918"/>
                <a:gd name="connsiteY4" fmla="*/ 791102 h 791102"/>
                <a:gd name="connsiteX5" fmla="*/ 578644 w 2778918"/>
                <a:gd name="connsiteY5" fmla="*/ 528638 h 791102"/>
                <a:gd name="connsiteX0" fmla="*/ 578644 w 2778918"/>
                <a:gd name="connsiteY0" fmla="*/ 528638 h 791102"/>
                <a:gd name="connsiteX1" fmla="*/ 1178718 w 2778918"/>
                <a:gd name="connsiteY1" fmla="*/ 301382 h 791102"/>
                <a:gd name="connsiteX2" fmla="*/ 2778918 w 2778918"/>
                <a:gd name="connsiteY2" fmla="*/ 0 h 791102"/>
                <a:gd name="connsiteX3" fmla="*/ 2778918 w 2778918"/>
                <a:gd name="connsiteY3" fmla="*/ 791102 h 791102"/>
                <a:gd name="connsiteX4" fmla="*/ 0 w 2778918"/>
                <a:gd name="connsiteY4" fmla="*/ 791102 h 791102"/>
                <a:gd name="connsiteX5" fmla="*/ 578644 w 2778918"/>
                <a:gd name="connsiteY5" fmla="*/ 528638 h 791102"/>
                <a:gd name="connsiteX0" fmla="*/ 578644 w 2778918"/>
                <a:gd name="connsiteY0" fmla="*/ 528638 h 791102"/>
                <a:gd name="connsiteX1" fmla="*/ 1223962 w 2778918"/>
                <a:gd name="connsiteY1" fmla="*/ 172795 h 791102"/>
                <a:gd name="connsiteX2" fmla="*/ 2778918 w 2778918"/>
                <a:gd name="connsiteY2" fmla="*/ 0 h 791102"/>
                <a:gd name="connsiteX3" fmla="*/ 2778918 w 2778918"/>
                <a:gd name="connsiteY3" fmla="*/ 791102 h 791102"/>
                <a:gd name="connsiteX4" fmla="*/ 0 w 2778918"/>
                <a:gd name="connsiteY4" fmla="*/ 791102 h 791102"/>
                <a:gd name="connsiteX5" fmla="*/ 578644 w 2778918"/>
                <a:gd name="connsiteY5" fmla="*/ 528638 h 791102"/>
                <a:gd name="connsiteX0" fmla="*/ 578644 w 2778918"/>
                <a:gd name="connsiteY0" fmla="*/ 528638 h 791102"/>
                <a:gd name="connsiteX1" fmla="*/ 1243012 w 2778918"/>
                <a:gd name="connsiteY1" fmla="*/ 122788 h 791102"/>
                <a:gd name="connsiteX2" fmla="*/ 2778918 w 2778918"/>
                <a:gd name="connsiteY2" fmla="*/ 0 h 791102"/>
                <a:gd name="connsiteX3" fmla="*/ 2778918 w 2778918"/>
                <a:gd name="connsiteY3" fmla="*/ 791102 h 791102"/>
                <a:gd name="connsiteX4" fmla="*/ 0 w 2778918"/>
                <a:gd name="connsiteY4" fmla="*/ 791102 h 791102"/>
                <a:gd name="connsiteX5" fmla="*/ 578644 w 2778918"/>
                <a:gd name="connsiteY5" fmla="*/ 528638 h 791102"/>
                <a:gd name="connsiteX0" fmla="*/ 578644 w 2778918"/>
                <a:gd name="connsiteY0" fmla="*/ 528638 h 791102"/>
                <a:gd name="connsiteX1" fmla="*/ 1243012 w 2778918"/>
                <a:gd name="connsiteY1" fmla="*/ 122788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78644 w 2778918"/>
                <a:gd name="connsiteY6" fmla="*/ 528638 h 791102"/>
                <a:gd name="connsiteX0" fmla="*/ 578644 w 2778918"/>
                <a:gd name="connsiteY0" fmla="*/ 528638 h 791102"/>
                <a:gd name="connsiteX1" fmla="*/ 1300162 w 2778918"/>
                <a:gd name="connsiteY1" fmla="*/ 87069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78644 w 2778918"/>
                <a:gd name="connsiteY6" fmla="*/ 528638 h 791102"/>
                <a:gd name="connsiteX0" fmla="*/ 590550 w 2778918"/>
                <a:gd name="connsiteY0" fmla="*/ 547688 h 791102"/>
                <a:gd name="connsiteX1" fmla="*/ 1300162 w 2778918"/>
                <a:gd name="connsiteY1" fmla="*/ 87069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90550 w 2778918"/>
                <a:gd name="connsiteY6" fmla="*/ 547688 h 791102"/>
                <a:gd name="connsiteX0" fmla="*/ 590550 w 2778918"/>
                <a:gd name="connsiteY0" fmla="*/ 547688 h 791102"/>
                <a:gd name="connsiteX1" fmla="*/ 1300162 w 2778918"/>
                <a:gd name="connsiteY1" fmla="*/ 87069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90550 w 2778918"/>
                <a:gd name="connsiteY6" fmla="*/ 547688 h 791102"/>
                <a:gd name="connsiteX0" fmla="*/ 590550 w 2778918"/>
                <a:gd name="connsiteY0" fmla="*/ 547688 h 791102"/>
                <a:gd name="connsiteX1" fmla="*/ 1369218 w 2778918"/>
                <a:gd name="connsiteY1" fmla="*/ 27538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90550 w 2778918"/>
                <a:gd name="connsiteY6" fmla="*/ 547688 h 791102"/>
                <a:gd name="connsiteX0" fmla="*/ 590550 w 2778918"/>
                <a:gd name="connsiteY0" fmla="*/ 547688 h 791102"/>
                <a:gd name="connsiteX1" fmla="*/ 1041937 w 2778918"/>
                <a:gd name="connsiteY1" fmla="*/ 287484 h 791102"/>
                <a:gd name="connsiteX2" fmla="*/ 1369218 w 2778918"/>
                <a:gd name="connsiteY2" fmla="*/ 27538 h 791102"/>
                <a:gd name="connsiteX3" fmla="*/ 1471612 w 2778918"/>
                <a:gd name="connsiteY3" fmla="*/ 22775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369218 w 2778918"/>
                <a:gd name="connsiteY2" fmla="*/ 27538 h 791102"/>
                <a:gd name="connsiteX3" fmla="*/ 1471612 w 2778918"/>
                <a:gd name="connsiteY3" fmla="*/ 22775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390650 w 2778918"/>
                <a:gd name="connsiteY2" fmla="*/ 58494 h 791102"/>
                <a:gd name="connsiteX3" fmla="*/ 1471612 w 2778918"/>
                <a:gd name="connsiteY3" fmla="*/ 22775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390650 w 2778918"/>
                <a:gd name="connsiteY2" fmla="*/ 58494 h 791102"/>
                <a:gd name="connsiteX3" fmla="*/ 1564480 w 2778918"/>
                <a:gd name="connsiteY3" fmla="*/ 1801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390650 w 2778918"/>
                <a:gd name="connsiteY2" fmla="*/ 58494 h 791102"/>
                <a:gd name="connsiteX3" fmla="*/ 1564480 w 2778918"/>
                <a:gd name="connsiteY3" fmla="*/ 1801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2778918 w 2778918"/>
                <a:gd name="connsiteY3" fmla="*/ 0 h 791102"/>
                <a:gd name="connsiteX4" fmla="*/ 2778918 w 2778918"/>
                <a:gd name="connsiteY4" fmla="*/ 791102 h 791102"/>
                <a:gd name="connsiteX5" fmla="*/ 0 w 2778918"/>
                <a:gd name="connsiteY5" fmla="*/ 791102 h 791102"/>
                <a:gd name="connsiteX6" fmla="*/ 590550 w 2778918"/>
                <a:gd name="connsiteY6"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1906331 w 2778918"/>
                <a:gd name="connsiteY3" fmla="*/ 25547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1906331 w 2778918"/>
                <a:gd name="connsiteY3" fmla="*/ 25547 h 791102"/>
                <a:gd name="connsiteX4" fmla="*/ 2146837 w 2778918"/>
                <a:gd name="connsiteY4" fmla="*/ 304153 h 791102"/>
                <a:gd name="connsiteX5" fmla="*/ 2778918 w 2778918"/>
                <a:gd name="connsiteY5" fmla="*/ 0 h 791102"/>
                <a:gd name="connsiteX6" fmla="*/ 2778918 w 2778918"/>
                <a:gd name="connsiteY6" fmla="*/ 791102 h 791102"/>
                <a:gd name="connsiteX7" fmla="*/ 0 w 2778918"/>
                <a:gd name="connsiteY7" fmla="*/ 791102 h 791102"/>
                <a:gd name="connsiteX8" fmla="*/ 590550 w 2778918"/>
                <a:gd name="connsiteY8"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2146837 w 2778918"/>
                <a:gd name="connsiteY3" fmla="*/ 30415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2146837 w 2778918"/>
                <a:gd name="connsiteY3" fmla="*/ 30415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2146837 w 2778918"/>
                <a:gd name="connsiteY3" fmla="*/ 30415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1894425 w 2778918"/>
                <a:gd name="connsiteY3" fmla="*/ 63647 h 791102"/>
                <a:gd name="connsiteX4" fmla="*/ 2146837 w 2778918"/>
                <a:gd name="connsiteY4" fmla="*/ 304153 h 791102"/>
                <a:gd name="connsiteX5" fmla="*/ 2778918 w 2778918"/>
                <a:gd name="connsiteY5" fmla="*/ 0 h 791102"/>
                <a:gd name="connsiteX6" fmla="*/ 2778918 w 2778918"/>
                <a:gd name="connsiteY6" fmla="*/ 791102 h 791102"/>
                <a:gd name="connsiteX7" fmla="*/ 0 w 2778918"/>
                <a:gd name="connsiteY7" fmla="*/ 791102 h 791102"/>
                <a:gd name="connsiteX8" fmla="*/ 590550 w 2778918"/>
                <a:gd name="connsiteY8"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1894425 w 2778918"/>
                <a:gd name="connsiteY3" fmla="*/ 63647 h 791102"/>
                <a:gd name="connsiteX4" fmla="*/ 2075400 w 2778918"/>
                <a:gd name="connsiteY4" fmla="*/ 237478 h 791102"/>
                <a:gd name="connsiteX5" fmla="*/ 2146837 w 2778918"/>
                <a:gd name="connsiteY5" fmla="*/ 304153 h 791102"/>
                <a:gd name="connsiteX6" fmla="*/ 2778918 w 2778918"/>
                <a:gd name="connsiteY6" fmla="*/ 0 h 791102"/>
                <a:gd name="connsiteX7" fmla="*/ 2778918 w 2778918"/>
                <a:gd name="connsiteY7" fmla="*/ 791102 h 791102"/>
                <a:gd name="connsiteX8" fmla="*/ 0 w 2778918"/>
                <a:gd name="connsiteY8" fmla="*/ 791102 h 791102"/>
                <a:gd name="connsiteX9" fmla="*/ 590550 w 2778918"/>
                <a:gd name="connsiteY9" fmla="*/ 547688 h 791102"/>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146837 w 2778918"/>
                <a:gd name="connsiteY5" fmla="*/ 293636 h 784821"/>
                <a:gd name="connsiteX6" fmla="*/ 2769393 w 2778918"/>
                <a:gd name="connsiteY6" fmla="*/ 784821 h 784821"/>
                <a:gd name="connsiteX7" fmla="*/ 2778918 w 2778918"/>
                <a:gd name="connsiteY7" fmla="*/ 780585 h 784821"/>
                <a:gd name="connsiteX8" fmla="*/ 0 w 2778918"/>
                <a:gd name="connsiteY8" fmla="*/ 780585 h 784821"/>
                <a:gd name="connsiteX9" fmla="*/ 590550 w 2778918"/>
                <a:gd name="connsiteY9"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146837 w 2778918"/>
                <a:gd name="connsiteY5" fmla="*/ 293636 h 784821"/>
                <a:gd name="connsiteX6" fmla="*/ 2769393 w 2778918"/>
                <a:gd name="connsiteY6" fmla="*/ 784821 h 784821"/>
                <a:gd name="connsiteX7" fmla="*/ 2778918 w 2778918"/>
                <a:gd name="connsiteY7" fmla="*/ 780585 h 784821"/>
                <a:gd name="connsiteX8" fmla="*/ 0 w 2778918"/>
                <a:gd name="connsiteY8" fmla="*/ 780585 h 784821"/>
                <a:gd name="connsiteX9" fmla="*/ 590550 w 2778918"/>
                <a:gd name="connsiteY9"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769393 w 2778918"/>
                <a:gd name="connsiteY6" fmla="*/ 784821 h 784821"/>
                <a:gd name="connsiteX7" fmla="*/ 2778918 w 2778918"/>
                <a:gd name="connsiteY7" fmla="*/ 780585 h 784821"/>
                <a:gd name="connsiteX8" fmla="*/ 0 w 2778918"/>
                <a:gd name="connsiteY8" fmla="*/ 780585 h 784821"/>
                <a:gd name="connsiteX9" fmla="*/ 590550 w 2778918"/>
                <a:gd name="connsiteY9"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313525 w 2778918"/>
                <a:gd name="connsiteY6" fmla="*/ 538905 h 784821"/>
                <a:gd name="connsiteX7" fmla="*/ 2769393 w 2778918"/>
                <a:gd name="connsiteY7" fmla="*/ 784821 h 784821"/>
                <a:gd name="connsiteX8" fmla="*/ 2778918 w 2778918"/>
                <a:gd name="connsiteY8" fmla="*/ 780585 h 784821"/>
                <a:gd name="connsiteX9" fmla="*/ 0 w 2778918"/>
                <a:gd name="connsiteY9" fmla="*/ 780585 h 784821"/>
                <a:gd name="connsiteX10" fmla="*/ 590550 w 2778918"/>
                <a:gd name="connsiteY10"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313525 w 2778918"/>
                <a:gd name="connsiteY6" fmla="*/ 538905 h 784821"/>
                <a:gd name="connsiteX7" fmla="*/ 2769393 w 2778918"/>
                <a:gd name="connsiteY7" fmla="*/ 784821 h 784821"/>
                <a:gd name="connsiteX8" fmla="*/ 2778918 w 2778918"/>
                <a:gd name="connsiteY8" fmla="*/ 780585 h 784821"/>
                <a:gd name="connsiteX9" fmla="*/ 0 w 2778918"/>
                <a:gd name="connsiteY9" fmla="*/ 780585 h 784821"/>
                <a:gd name="connsiteX10" fmla="*/ 590550 w 2778918"/>
                <a:gd name="connsiteY10"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332575 w 2778918"/>
                <a:gd name="connsiteY6" fmla="*/ 538905 h 784821"/>
                <a:gd name="connsiteX7" fmla="*/ 2769393 w 2778918"/>
                <a:gd name="connsiteY7" fmla="*/ 784821 h 784821"/>
                <a:gd name="connsiteX8" fmla="*/ 2778918 w 2778918"/>
                <a:gd name="connsiteY8" fmla="*/ 780585 h 784821"/>
                <a:gd name="connsiteX9" fmla="*/ 0 w 2778918"/>
                <a:gd name="connsiteY9" fmla="*/ 780585 h 784821"/>
                <a:gd name="connsiteX10" fmla="*/ 590550 w 2778918"/>
                <a:gd name="connsiteY10"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332575 w 2778918"/>
                <a:gd name="connsiteY6" fmla="*/ 538905 h 784821"/>
                <a:gd name="connsiteX7" fmla="*/ 2508787 w 2778918"/>
                <a:gd name="connsiteY7" fmla="*/ 677017 h 784821"/>
                <a:gd name="connsiteX8" fmla="*/ 2769393 w 2778918"/>
                <a:gd name="connsiteY8" fmla="*/ 784821 h 784821"/>
                <a:gd name="connsiteX9" fmla="*/ 2778918 w 2778918"/>
                <a:gd name="connsiteY9" fmla="*/ 780585 h 784821"/>
                <a:gd name="connsiteX10" fmla="*/ 0 w 2778918"/>
                <a:gd name="connsiteY10" fmla="*/ 780585 h 784821"/>
                <a:gd name="connsiteX11" fmla="*/ 590550 w 2778918"/>
                <a:gd name="connsiteY11"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25418 w 2778918"/>
                <a:gd name="connsiteY5" fmla="*/ 415080 h 784821"/>
                <a:gd name="connsiteX6" fmla="*/ 2332575 w 2778918"/>
                <a:gd name="connsiteY6" fmla="*/ 538905 h 784821"/>
                <a:gd name="connsiteX7" fmla="*/ 2508787 w 2778918"/>
                <a:gd name="connsiteY7" fmla="*/ 677017 h 784821"/>
                <a:gd name="connsiteX8" fmla="*/ 2769393 w 2778918"/>
                <a:gd name="connsiteY8" fmla="*/ 784821 h 784821"/>
                <a:gd name="connsiteX9" fmla="*/ 2778918 w 2778918"/>
                <a:gd name="connsiteY9" fmla="*/ 780585 h 784821"/>
                <a:gd name="connsiteX10" fmla="*/ 0 w 2778918"/>
                <a:gd name="connsiteY10" fmla="*/ 780585 h 784821"/>
                <a:gd name="connsiteX11" fmla="*/ 590550 w 2778918"/>
                <a:gd name="connsiteY11" fmla="*/ 537171 h 7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918" h="784821">
                  <a:moveTo>
                    <a:pt x="590550" y="537171"/>
                  </a:moveTo>
                  <a:cubicBezTo>
                    <a:pt x="764206" y="453235"/>
                    <a:pt x="920096" y="381915"/>
                    <a:pt x="1041937" y="276967"/>
                  </a:cubicBezTo>
                  <a:cubicBezTo>
                    <a:pt x="1163778" y="172019"/>
                    <a:pt x="1434305" y="30118"/>
                    <a:pt x="1564480" y="7496"/>
                  </a:cubicBezTo>
                  <a:cubicBezTo>
                    <a:pt x="1694655" y="-15126"/>
                    <a:pt x="1819987" y="17346"/>
                    <a:pt x="1894425" y="53130"/>
                  </a:cubicBezTo>
                  <a:cubicBezTo>
                    <a:pt x="1968863" y="88914"/>
                    <a:pt x="2033331" y="186877"/>
                    <a:pt x="2075400" y="226961"/>
                  </a:cubicBezTo>
                  <a:cubicBezTo>
                    <a:pt x="2117469" y="267045"/>
                    <a:pt x="2181762" y="376186"/>
                    <a:pt x="2225418" y="415080"/>
                  </a:cubicBezTo>
                  <a:cubicBezTo>
                    <a:pt x="2269868" y="448417"/>
                    <a:pt x="2288125" y="505568"/>
                    <a:pt x="2332575" y="538905"/>
                  </a:cubicBezTo>
                  <a:cubicBezTo>
                    <a:pt x="2379009" y="592483"/>
                    <a:pt x="2435984" y="636031"/>
                    <a:pt x="2508787" y="677017"/>
                  </a:cubicBezTo>
                  <a:cubicBezTo>
                    <a:pt x="2581590" y="718003"/>
                    <a:pt x="2720006" y="768354"/>
                    <a:pt x="2769393" y="784821"/>
                  </a:cubicBezTo>
                  <a:lnTo>
                    <a:pt x="2778918" y="780585"/>
                  </a:lnTo>
                  <a:lnTo>
                    <a:pt x="0" y="780585"/>
                  </a:lnTo>
                  <a:lnTo>
                    <a:pt x="590550" y="537171"/>
                  </a:lnTo>
                  <a:close/>
                </a:path>
              </a:pathLst>
            </a:custGeom>
            <a:noFill/>
            <a:ln>
              <a:solidFill>
                <a:srgbClr val="89AB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9ABCD"/>
                </a:solidFill>
              </a:endParaRPr>
            </a:p>
          </p:txBody>
        </p:sp>
        <p:sp>
          <p:nvSpPr>
            <p:cNvPr id="8" name="Rectangle 19">
              <a:extLst>
                <a:ext uri="{FF2B5EF4-FFF2-40B4-BE49-F238E27FC236}">
                  <a16:creationId xmlns:a16="http://schemas.microsoft.com/office/drawing/2014/main" id="{D38CAC3A-57B9-D0DA-4B5D-BAD2F50E99B0}"/>
                </a:ext>
              </a:extLst>
            </p:cNvPr>
            <p:cNvSpPr/>
            <p:nvPr/>
          </p:nvSpPr>
          <p:spPr>
            <a:xfrm>
              <a:off x="1957309" y="2946147"/>
              <a:ext cx="1739082" cy="897974"/>
            </a:xfrm>
            <a:custGeom>
              <a:avLst/>
              <a:gdLst>
                <a:gd name="connsiteX0" fmla="*/ 0 w 3030951"/>
                <a:gd name="connsiteY0" fmla="*/ 0 h 1174548"/>
                <a:gd name="connsiteX1" fmla="*/ 3030951 w 3030951"/>
                <a:gd name="connsiteY1" fmla="*/ 0 h 1174548"/>
                <a:gd name="connsiteX2" fmla="*/ 3030951 w 3030951"/>
                <a:gd name="connsiteY2" fmla="*/ 1174548 h 1174548"/>
                <a:gd name="connsiteX3" fmla="*/ 0 w 3030951"/>
                <a:gd name="connsiteY3" fmla="*/ 1174548 h 1174548"/>
                <a:gd name="connsiteX4" fmla="*/ 0 w 3030951"/>
                <a:gd name="connsiteY4" fmla="*/ 0 h 1174548"/>
                <a:gd name="connsiteX0" fmla="*/ 22860 w 3030951"/>
                <a:gd name="connsiteY0" fmla="*/ 495300 h 1174548"/>
                <a:gd name="connsiteX1" fmla="*/ 3030951 w 3030951"/>
                <a:gd name="connsiteY1" fmla="*/ 0 h 1174548"/>
                <a:gd name="connsiteX2" fmla="*/ 3030951 w 3030951"/>
                <a:gd name="connsiteY2" fmla="*/ 1174548 h 1174548"/>
                <a:gd name="connsiteX3" fmla="*/ 0 w 3030951"/>
                <a:gd name="connsiteY3" fmla="*/ 1174548 h 1174548"/>
                <a:gd name="connsiteX4" fmla="*/ 22860 w 3030951"/>
                <a:gd name="connsiteY4" fmla="*/ 495300 h 1174548"/>
                <a:gd name="connsiteX0" fmla="*/ 0 w 3008091"/>
                <a:gd name="connsiteY0" fmla="*/ 495300 h 1174548"/>
                <a:gd name="connsiteX1" fmla="*/ 3008091 w 3008091"/>
                <a:gd name="connsiteY1" fmla="*/ 0 h 1174548"/>
                <a:gd name="connsiteX2" fmla="*/ 3008091 w 3008091"/>
                <a:gd name="connsiteY2" fmla="*/ 1174548 h 1174548"/>
                <a:gd name="connsiteX3" fmla="*/ 38100 w 3008091"/>
                <a:gd name="connsiteY3" fmla="*/ 526848 h 1174548"/>
                <a:gd name="connsiteX4" fmla="*/ 0 w 3008091"/>
                <a:gd name="connsiteY4" fmla="*/ 495300 h 1174548"/>
                <a:gd name="connsiteX0" fmla="*/ 0 w 3008091"/>
                <a:gd name="connsiteY0" fmla="*/ 495300 h 1174548"/>
                <a:gd name="connsiteX1" fmla="*/ 403326 w 3008091"/>
                <a:gd name="connsiteY1" fmla="*/ 175249 h 1174548"/>
                <a:gd name="connsiteX2" fmla="*/ 3008091 w 3008091"/>
                <a:gd name="connsiteY2" fmla="*/ 0 h 1174548"/>
                <a:gd name="connsiteX3" fmla="*/ 3008091 w 3008091"/>
                <a:gd name="connsiteY3" fmla="*/ 1174548 h 1174548"/>
                <a:gd name="connsiteX4" fmla="*/ 38100 w 3008091"/>
                <a:gd name="connsiteY4" fmla="*/ 526848 h 1174548"/>
                <a:gd name="connsiteX5" fmla="*/ 0 w 3008091"/>
                <a:gd name="connsiteY5" fmla="*/ 495300 h 1174548"/>
                <a:gd name="connsiteX0" fmla="*/ 0 w 3008091"/>
                <a:gd name="connsiteY0" fmla="*/ 495300 h 1174548"/>
                <a:gd name="connsiteX1" fmla="*/ 609066 w 3008091"/>
                <a:gd name="connsiteY1" fmla="*/ 7609 h 1174548"/>
                <a:gd name="connsiteX2" fmla="*/ 3008091 w 3008091"/>
                <a:gd name="connsiteY2" fmla="*/ 0 h 1174548"/>
                <a:gd name="connsiteX3" fmla="*/ 3008091 w 3008091"/>
                <a:gd name="connsiteY3" fmla="*/ 1174548 h 1174548"/>
                <a:gd name="connsiteX4" fmla="*/ 38100 w 3008091"/>
                <a:gd name="connsiteY4" fmla="*/ 526848 h 1174548"/>
                <a:gd name="connsiteX5" fmla="*/ 0 w 3008091"/>
                <a:gd name="connsiteY5" fmla="*/ 495300 h 1174548"/>
                <a:gd name="connsiteX0" fmla="*/ 0 w 3008091"/>
                <a:gd name="connsiteY0" fmla="*/ 510551 h 1189799"/>
                <a:gd name="connsiteX1" fmla="*/ 609066 w 3008091"/>
                <a:gd name="connsiteY1" fmla="*/ 22860 h 1189799"/>
                <a:gd name="connsiteX2" fmla="*/ 1073886 w 3008091"/>
                <a:gd name="connsiteY2" fmla="*/ 0 h 1189799"/>
                <a:gd name="connsiteX3" fmla="*/ 3008091 w 3008091"/>
                <a:gd name="connsiteY3" fmla="*/ 15251 h 1189799"/>
                <a:gd name="connsiteX4" fmla="*/ 3008091 w 3008091"/>
                <a:gd name="connsiteY4" fmla="*/ 1189799 h 1189799"/>
                <a:gd name="connsiteX5" fmla="*/ 38100 w 3008091"/>
                <a:gd name="connsiteY5" fmla="*/ 542099 h 1189799"/>
                <a:gd name="connsiteX6" fmla="*/ 0 w 3008091"/>
                <a:gd name="connsiteY6" fmla="*/ 510551 h 1189799"/>
                <a:gd name="connsiteX0" fmla="*/ 0 w 3008091"/>
                <a:gd name="connsiteY0" fmla="*/ 495300 h 1174548"/>
                <a:gd name="connsiteX1" fmla="*/ 609066 w 3008091"/>
                <a:gd name="connsiteY1" fmla="*/ 7609 h 1174548"/>
                <a:gd name="connsiteX2" fmla="*/ 1119606 w 3008091"/>
                <a:gd name="connsiteY2" fmla="*/ 160009 h 1174548"/>
                <a:gd name="connsiteX3" fmla="*/ 3008091 w 3008091"/>
                <a:gd name="connsiteY3" fmla="*/ 0 h 1174548"/>
                <a:gd name="connsiteX4" fmla="*/ 3008091 w 3008091"/>
                <a:gd name="connsiteY4" fmla="*/ 1174548 h 1174548"/>
                <a:gd name="connsiteX5" fmla="*/ 38100 w 3008091"/>
                <a:gd name="connsiteY5" fmla="*/ 526848 h 1174548"/>
                <a:gd name="connsiteX6" fmla="*/ 0 w 3008091"/>
                <a:gd name="connsiteY6" fmla="*/ 495300 h 1174548"/>
                <a:gd name="connsiteX0" fmla="*/ 0 w 3008091"/>
                <a:gd name="connsiteY0" fmla="*/ 495300 h 1174548"/>
                <a:gd name="connsiteX1" fmla="*/ 609066 w 3008091"/>
                <a:gd name="connsiteY1" fmla="*/ 7609 h 1174548"/>
                <a:gd name="connsiteX2" fmla="*/ 944346 w 3008091"/>
                <a:gd name="connsiteY2" fmla="*/ 327649 h 1174548"/>
                <a:gd name="connsiteX3" fmla="*/ 3008091 w 3008091"/>
                <a:gd name="connsiteY3" fmla="*/ 0 h 1174548"/>
                <a:gd name="connsiteX4" fmla="*/ 3008091 w 3008091"/>
                <a:gd name="connsiteY4" fmla="*/ 1174548 h 1174548"/>
                <a:gd name="connsiteX5" fmla="*/ 38100 w 3008091"/>
                <a:gd name="connsiteY5" fmla="*/ 526848 h 1174548"/>
                <a:gd name="connsiteX6" fmla="*/ 0 w 3008091"/>
                <a:gd name="connsiteY6" fmla="*/ 495300 h 1174548"/>
                <a:gd name="connsiteX0" fmla="*/ 0 w 3008091"/>
                <a:gd name="connsiteY0" fmla="*/ 495300 h 1174548"/>
                <a:gd name="connsiteX1" fmla="*/ 609066 w 3008091"/>
                <a:gd name="connsiteY1" fmla="*/ 7609 h 1174548"/>
                <a:gd name="connsiteX2" fmla="*/ 830046 w 3008091"/>
                <a:gd name="connsiteY2" fmla="*/ 106669 h 1174548"/>
                <a:gd name="connsiteX3" fmla="*/ 944346 w 3008091"/>
                <a:gd name="connsiteY3" fmla="*/ 327649 h 1174548"/>
                <a:gd name="connsiteX4" fmla="*/ 3008091 w 3008091"/>
                <a:gd name="connsiteY4" fmla="*/ 0 h 1174548"/>
                <a:gd name="connsiteX5" fmla="*/ 3008091 w 3008091"/>
                <a:gd name="connsiteY5" fmla="*/ 1174548 h 1174548"/>
                <a:gd name="connsiteX6" fmla="*/ 38100 w 3008091"/>
                <a:gd name="connsiteY6" fmla="*/ 526848 h 1174548"/>
                <a:gd name="connsiteX7" fmla="*/ 0 w 3008091"/>
                <a:gd name="connsiteY7" fmla="*/ 495300 h 1174548"/>
                <a:gd name="connsiteX0" fmla="*/ 0 w 3008091"/>
                <a:gd name="connsiteY0" fmla="*/ 500134 h 1179382"/>
                <a:gd name="connsiteX1" fmla="*/ 609066 w 3008091"/>
                <a:gd name="connsiteY1" fmla="*/ 12443 h 1179382"/>
                <a:gd name="connsiteX2" fmla="*/ 924661 w 3008091"/>
                <a:gd name="connsiteY2" fmla="*/ 228978 h 1179382"/>
                <a:gd name="connsiteX3" fmla="*/ 830046 w 3008091"/>
                <a:gd name="connsiteY3" fmla="*/ 111503 h 1179382"/>
                <a:gd name="connsiteX4" fmla="*/ 944346 w 3008091"/>
                <a:gd name="connsiteY4" fmla="*/ 332483 h 1179382"/>
                <a:gd name="connsiteX5" fmla="*/ 3008091 w 3008091"/>
                <a:gd name="connsiteY5" fmla="*/ 4834 h 1179382"/>
                <a:gd name="connsiteX6" fmla="*/ 3008091 w 3008091"/>
                <a:gd name="connsiteY6" fmla="*/ 1179382 h 1179382"/>
                <a:gd name="connsiteX7" fmla="*/ 38100 w 3008091"/>
                <a:gd name="connsiteY7" fmla="*/ 531682 h 1179382"/>
                <a:gd name="connsiteX8" fmla="*/ 0 w 3008091"/>
                <a:gd name="connsiteY8" fmla="*/ 500134 h 1179382"/>
                <a:gd name="connsiteX0" fmla="*/ 0 w 3008091"/>
                <a:gd name="connsiteY0" fmla="*/ 507474 h 1186722"/>
                <a:gd name="connsiteX1" fmla="*/ 609066 w 3008091"/>
                <a:gd name="connsiteY1" fmla="*/ 19783 h 1186722"/>
                <a:gd name="connsiteX2" fmla="*/ 830046 w 3008091"/>
                <a:gd name="connsiteY2" fmla="*/ 118843 h 1186722"/>
                <a:gd name="connsiteX3" fmla="*/ 944346 w 3008091"/>
                <a:gd name="connsiteY3" fmla="*/ 339823 h 1186722"/>
                <a:gd name="connsiteX4" fmla="*/ 3008091 w 3008091"/>
                <a:gd name="connsiteY4" fmla="*/ 12174 h 1186722"/>
                <a:gd name="connsiteX5" fmla="*/ 3008091 w 3008091"/>
                <a:gd name="connsiteY5" fmla="*/ 1186722 h 1186722"/>
                <a:gd name="connsiteX6" fmla="*/ 38100 w 3008091"/>
                <a:gd name="connsiteY6" fmla="*/ 539022 h 1186722"/>
                <a:gd name="connsiteX7" fmla="*/ 0 w 3008091"/>
                <a:gd name="connsiteY7" fmla="*/ 507474 h 1186722"/>
                <a:gd name="connsiteX0" fmla="*/ 0 w 3008091"/>
                <a:gd name="connsiteY0" fmla="*/ 518761 h 1198009"/>
                <a:gd name="connsiteX1" fmla="*/ 605891 w 3008091"/>
                <a:gd name="connsiteY1" fmla="*/ 18370 h 1198009"/>
                <a:gd name="connsiteX2" fmla="*/ 830046 w 3008091"/>
                <a:gd name="connsiteY2" fmla="*/ 130130 h 1198009"/>
                <a:gd name="connsiteX3" fmla="*/ 944346 w 3008091"/>
                <a:gd name="connsiteY3" fmla="*/ 351110 h 1198009"/>
                <a:gd name="connsiteX4" fmla="*/ 3008091 w 3008091"/>
                <a:gd name="connsiteY4" fmla="*/ 23461 h 1198009"/>
                <a:gd name="connsiteX5" fmla="*/ 3008091 w 3008091"/>
                <a:gd name="connsiteY5" fmla="*/ 1198009 h 1198009"/>
                <a:gd name="connsiteX6" fmla="*/ 38100 w 3008091"/>
                <a:gd name="connsiteY6" fmla="*/ 550309 h 1198009"/>
                <a:gd name="connsiteX7" fmla="*/ 0 w 3008091"/>
                <a:gd name="connsiteY7" fmla="*/ 518761 h 1198009"/>
                <a:gd name="connsiteX0" fmla="*/ 0 w 3008091"/>
                <a:gd name="connsiteY0" fmla="*/ 518761 h 1198009"/>
                <a:gd name="connsiteX1" fmla="*/ 605891 w 3008091"/>
                <a:gd name="connsiteY1" fmla="*/ 18370 h 1198009"/>
                <a:gd name="connsiteX2" fmla="*/ 830046 w 3008091"/>
                <a:gd name="connsiteY2" fmla="*/ 130130 h 1198009"/>
                <a:gd name="connsiteX3" fmla="*/ 944346 w 3008091"/>
                <a:gd name="connsiteY3" fmla="*/ 351110 h 1198009"/>
                <a:gd name="connsiteX4" fmla="*/ 1245336 w 3008091"/>
                <a:gd name="connsiteY4" fmla="*/ 714331 h 1198009"/>
                <a:gd name="connsiteX5" fmla="*/ 3008091 w 3008091"/>
                <a:gd name="connsiteY5" fmla="*/ 23461 h 1198009"/>
                <a:gd name="connsiteX6" fmla="*/ 3008091 w 3008091"/>
                <a:gd name="connsiteY6" fmla="*/ 1198009 h 1198009"/>
                <a:gd name="connsiteX7" fmla="*/ 38100 w 3008091"/>
                <a:gd name="connsiteY7" fmla="*/ 550309 h 1198009"/>
                <a:gd name="connsiteX8" fmla="*/ 0 w 3008091"/>
                <a:gd name="connsiteY8" fmla="*/ 518761 h 1198009"/>
                <a:gd name="connsiteX0" fmla="*/ 0 w 3008091"/>
                <a:gd name="connsiteY0" fmla="*/ 518761 h 1198009"/>
                <a:gd name="connsiteX1" fmla="*/ 605891 w 3008091"/>
                <a:gd name="connsiteY1" fmla="*/ 18370 h 1198009"/>
                <a:gd name="connsiteX2" fmla="*/ 830046 w 3008091"/>
                <a:gd name="connsiteY2" fmla="*/ 130130 h 1198009"/>
                <a:gd name="connsiteX3" fmla="*/ 944346 w 3008091"/>
                <a:gd name="connsiteY3" fmla="*/ 351110 h 1198009"/>
                <a:gd name="connsiteX4" fmla="*/ 1245336 w 3008091"/>
                <a:gd name="connsiteY4" fmla="*/ 714331 h 1198009"/>
                <a:gd name="connsiteX5" fmla="*/ 3008091 w 3008091"/>
                <a:gd name="connsiteY5" fmla="*/ 23461 h 1198009"/>
                <a:gd name="connsiteX6" fmla="*/ 3008091 w 3008091"/>
                <a:gd name="connsiteY6" fmla="*/ 1198009 h 1198009"/>
                <a:gd name="connsiteX7" fmla="*/ 38100 w 3008091"/>
                <a:gd name="connsiteY7" fmla="*/ 550309 h 1198009"/>
                <a:gd name="connsiteX8" fmla="*/ 0 w 3008091"/>
                <a:gd name="connsiteY8" fmla="*/ 518761 h 1198009"/>
                <a:gd name="connsiteX0" fmla="*/ 0 w 3008091"/>
                <a:gd name="connsiteY0" fmla="*/ 518761 h 1198009"/>
                <a:gd name="connsiteX1" fmla="*/ 605891 w 3008091"/>
                <a:gd name="connsiteY1" fmla="*/ 18370 h 1198009"/>
                <a:gd name="connsiteX2" fmla="*/ 830046 w 3008091"/>
                <a:gd name="connsiteY2" fmla="*/ 130130 h 1198009"/>
                <a:gd name="connsiteX3" fmla="*/ 1020546 w 3008091"/>
                <a:gd name="connsiteY3" fmla="*/ 535260 h 1198009"/>
                <a:gd name="connsiteX4" fmla="*/ 1245336 w 3008091"/>
                <a:gd name="connsiteY4" fmla="*/ 714331 h 1198009"/>
                <a:gd name="connsiteX5" fmla="*/ 3008091 w 3008091"/>
                <a:gd name="connsiteY5" fmla="*/ 23461 h 1198009"/>
                <a:gd name="connsiteX6" fmla="*/ 3008091 w 3008091"/>
                <a:gd name="connsiteY6" fmla="*/ 1198009 h 1198009"/>
                <a:gd name="connsiteX7" fmla="*/ 38100 w 3008091"/>
                <a:gd name="connsiteY7" fmla="*/ 550309 h 1198009"/>
                <a:gd name="connsiteX8" fmla="*/ 0 w 3008091"/>
                <a:gd name="connsiteY8" fmla="*/ 518761 h 1198009"/>
                <a:gd name="connsiteX0" fmla="*/ 0 w 3011266"/>
                <a:gd name="connsiteY0" fmla="*/ 518761 h 715356"/>
                <a:gd name="connsiteX1" fmla="*/ 605891 w 3011266"/>
                <a:gd name="connsiteY1" fmla="*/ 18370 h 715356"/>
                <a:gd name="connsiteX2" fmla="*/ 830046 w 3011266"/>
                <a:gd name="connsiteY2" fmla="*/ 130130 h 715356"/>
                <a:gd name="connsiteX3" fmla="*/ 1020546 w 3011266"/>
                <a:gd name="connsiteY3" fmla="*/ 535260 h 715356"/>
                <a:gd name="connsiteX4" fmla="*/ 1245336 w 3011266"/>
                <a:gd name="connsiteY4" fmla="*/ 714331 h 715356"/>
                <a:gd name="connsiteX5" fmla="*/ 3008091 w 3011266"/>
                <a:gd name="connsiteY5" fmla="*/ 23461 h 715356"/>
                <a:gd name="connsiteX6" fmla="*/ 3011266 w 3011266"/>
                <a:gd name="connsiteY6" fmla="*/ 528084 h 715356"/>
                <a:gd name="connsiteX7" fmla="*/ 38100 w 3011266"/>
                <a:gd name="connsiteY7" fmla="*/ 550309 h 715356"/>
                <a:gd name="connsiteX8" fmla="*/ 0 w 3011266"/>
                <a:gd name="connsiteY8" fmla="*/ 518761 h 715356"/>
                <a:gd name="connsiteX0" fmla="*/ 0 w 3011266"/>
                <a:gd name="connsiteY0" fmla="*/ 518761 h 937097"/>
                <a:gd name="connsiteX1" fmla="*/ 605891 w 3011266"/>
                <a:gd name="connsiteY1" fmla="*/ 18370 h 937097"/>
                <a:gd name="connsiteX2" fmla="*/ 830046 w 3011266"/>
                <a:gd name="connsiteY2" fmla="*/ 130130 h 937097"/>
                <a:gd name="connsiteX3" fmla="*/ 1020546 w 3011266"/>
                <a:gd name="connsiteY3" fmla="*/ 535260 h 937097"/>
                <a:gd name="connsiteX4" fmla="*/ 1270736 w 3011266"/>
                <a:gd name="connsiteY4" fmla="*/ 936581 h 937097"/>
                <a:gd name="connsiteX5" fmla="*/ 3008091 w 3011266"/>
                <a:gd name="connsiteY5" fmla="*/ 23461 h 937097"/>
                <a:gd name="connsiteX6" fmla="*/ 3011266 w 3011266"/>
                <a:gd name="connsiteY6" fmla="*/ 528084 h 937097"/>
                <a:gd name="connsiteX7" fmla="*/ 38100 w 3011266"/>
                <a:gd name="connsiteY7" fmla="*/ 550309 h 937097"/>
                <a:gd name="connsiteX8" fmla="*/ 0 w 3011266"/>
                <a:gd name="connsiteY8" fmla="*/ 518761 h 937097"/>
                <a:gd name="connsiteX0" fmla="*/ 0 w 3011266"/>
                <a:gd name="connsiteY0" fmla="*/ 518761 h 937097"/>
                <a:gd name="connsiteX1" fmla="*/ 605891 w 3011266"/>
                <a:gd name="connsiteY1" fmla="*/ 18370 h 937097"/>
                <a:gd name="connsiteX2" fmla="*/ 830046 w 3011266"/>
                <a:gd name="connsiteY2" fmla="*/ 130130 h 937097"/>
                <a:gd name="connsiteX3" fmla="*/ 1020546 w 3011266"/>
                <a:gd name="connsiteY3" fmla="*/ 535260 h 937097"/>
                <a:gd name="connsiteX4" fmla="*/ 1270736 w 3011266"/>
                <a:gd name="connsiteY4" fmla="*/ 936581 h 937097"/>
                <a:gd name="connsiteX5" fmla="*/ 3008091 w 3011266"/>
                <a:gd name="connsiteY5" fmla="*/ 23461 h 937097"/>
                <a:gd name="connsiteX6" fmla="*/ 3011266 w 3011266"/>
                <a:gd name="connsiteY6" fmla="*/ 528084 h 937097"/>
                <a:gd name="connsiteX7" fmla="*/ 38100 w 3011266"/>
                <a:gd name="connsiteY7" fmla="*/ 550309 h 937097"/>
                <a:gd name="connsiteX8" fmla="*/ 0 w 3011266"/>
                <a:gd name="connsiteY8" fmla="*/ 518761 h 937097"/>
                <a:gd name="connsiteX0" fmla="*/ 0 w 3011266"/>
                <a:gd name="connsiteY0" fmla="*/ 518761 h 1086193"/>
                <a:gd name="connsiteX1" fmla="*/ 605891 w 3011266"/>
                <a:gd name="connsiteY1" fmla="*/ 18370 h 1086193"/>
                <a:gd name="connsiteX2" fmla="*/ 830046 w 3011266"/>
                <a:gd name="connsiteY2" fmla="*/ 130130 h 1086193"/>
                <a:gd name="connsiteX3" fmla="*/ 1020546 w 3011266"/>
                <a:gd name="connsiteY3" fmla="*/ 535260 h 1086193"/>
                <a:gd name="connsiteX4" fmla="*/ 1292961 w 3011266"/>
                <a:gd name="connsiteY4" fmla="*/ 1085806 h 1086193"/>
                <a:gd name="connsiteX5" fmla="*/ 3008091 w 3011266"/>
                <a:gd name="connsiteY5" fmla="*/ 23461 h 1086193"/>
                <a:gd name="connsiteX6" fmla="*/ 3011266 w 3011266"/>
                <a:gd name="connsiteY6" fmla="*/ 528084 h 1086193"/>
                <a:gd name="connsiteX7" fmla="*/ 38100 w 3011266"/>
                <a:gd name="connsiteY7" fmla="*/ 550309 h 1086193"/>
                <a:gd name="connsiteX8" fmla="*/ 0 w 3011266"/>
                <a:gd name="connsiteY8" fmla="*/ 518761 h 1086193"/>
                <a:gd name="connsiteX0" fmla="*/ 0 w 3011266"/>
                <a:gd name="connsiteY0" fmla="*/ 518761 h 1085806"/>
                <a:gd name="connsiteX1" fmla="*/ 605891 w 3011266"/>
                <a:gd name="connsiteY1" fmla="*/ 18370 h 1085806"/>
                <a:gd name="connsiteX2" fmla="*/ 830046 w 3011266"/>
                <a:gd name="connsiteY2" fmla="*/ 130130 h 1085806"/>
                <a:gd name="connsiteX3" fmla="*/ 1292961 w 3011266"/>
                <a:gd name="connsiteY3" fmla="*/ 1085806 h 1085806"/>
                <a:gd name="connsiteX4" fmla="*/ 3008091 w 3011266"/>
                <a:gd name="connsiteY4" fmla="*/ 23461 h 1085806"/>
                <a:gd name="connsiteX5" fmla="*/ 3011266 w 3011266"/>
                <a:gd name="connsiteY5" fmla="*/ 528084 h 1085806"/>
                <a:gd name="connsiteX6" fmla="*/ 38100 w 3011266"/>
                <a:gd name="connsiteY6" fmla="*/ 550309 h 1085806"/>
                <a:gd name="connsiteX7" fmla="*/ 0 w 3011266"/>
                <a:gd name="connsiteY7" fmla="*/ 518761 h 1085806"/>
                <a:gd name="connsiteX0" fmla="*/ 0 w 3011266"/>
                <a:gd name="connsiteY0" fmla="*/ 518761 h 1085806"/>
                <a:gd name="connsiteX1" fmla="*/ 605891 w 3011266"/>
                <a:gd name="connsiteY1" fmla="*/ 18370 h 1085806"/>
                <a:gd name="connsiteX2" fmla="*/ 830046 w 3011266"/>
                <a:gd name="connsiteY2" fmla="*/ 130130 h 1085806"/>
                <a:gd name="connsiteX3" fmla="*/ 997685 w 3011266"/>
                <a:gd name="connsiteY3" fmla="*/ 619081 h 1085806"/>
                <a:gd name="connsiteX4" fmla="*/ 1292961 w 3011266"/>
                <a:gd name="connsiteY4" fmla="*/ 1085806 h 1085806"/>
                <a:gd name="connsiteX5" fmla="*/ 3008091 w 3011266"/>
                <a:gd name="connsiteY5" fmla="*/ 23461 h 1085806"/>
                <a:gd name="connsiteX6" fmla="*/ 3011266 w 3011266"/>
                <a:gd name="connsiteY6" fmla="*/ 528084 h 1085806"/>
                <a:gd name="connsiteX7" fmla="*/ 38100 w 3011266"/>
                <a:gd name="connsiteY7" fmla="*/ 550309 h 1085806"/>
                <a:gd name="connsiteX8" fmla="*/ 0 w 3011266"/>
                <a:gd name="connsiteY8" fmla="*/ 518761 h 1085806"/>
                <a:gd name="connsiteX0" fmla="*/ 0 w 3011266"/>
                <a:gd name="connsiteY0" fmla="*/ 518761 h 1130256"/>
                <a:gd name="connsiteX1" fmla="*/ 605891 w 3011266"/>
                <a:gd name="connsiteY1" fmla="*/ 18370 h 1130256"/>
                <a:gd name="connsiteX2" fmla="*/ 830046 w 3011266"/>
                <a:gd name="connsiteY2" fmla="*/ 130130 h 1130256"/>
                <a:gd name="connsiteX3" fmla="*/ 997685 w 3011266"/>
                <a:gd name="connsiteY3" fmla="*/ 619081 h 1130256"/>
                <a:gd name="connsiteX4" fmla="*/ 1432661 w 3011266"/>
                <a:gd name="connsiteY4" fmla="*/ 1130256 h 1130256"/>
                <a:gd name="connsiteX5" fmla="*/ 3008091 w 3011266"/>
                <a:gd name="connsiteY5" fmla="*/ 23461 h 1130256"/>
                <a:gd name="connsiteX6" fmla="*/ 3011266 w 3011266"/>
                <a:gd name="connsiteY6" fmla="*/ 528084 h 1130256"/>
                <a:gd name="connsiteX7" fmla="*/ 38100 w 3011266"/>
                <a:gd name="connsiteY7" fmla="*/ 550309 h 1130256"/>
                <a:gd name="connsiteX8" fmla="*/ 0 w 3011266"/>
                <a:gd name="connsiteY8" fmla="*/ 518761 h 1130256"/>
                <a:gd name="connsiteX0" fmla="*/ 0 w 3011266"/>
                <a:gd name="connsiteY0" fmla="*/ 518761 h 1130256"/>
                <a:gd name="connsiteX1" fmla="*/ 605891 w 3011266"/>
                <a:gd name="connsiteY1" fmla="*/ 18370 h 1130256"/>
                <a:gd name="connsiteX2" fmla="*/ 830046 w 3011266"/>
                <a:gd name="connsiteY2" fmla="*/ 130130 h 1130256"/>
                <a:gd name="connsiteX3" fmla="*/ 997685 w 3011266"/>
                <a:gd name="connsiteY3" fmla="*/ 619081 h 1130256"/>
                <a:gd name="connsiteX4" fmla="*/ 1162785 w 3011266"/>
                <a:gd name="connsiteY4" fmla="*/ 866731 h 1130256"/>
                <a:gd name="connsiteX5" fmla="*/ 1432661 w 3011266"/>
                <a:gd name="connsiteY5" fmla="*/ 1130256 h 1130256"/>
                <a:gd name="connsiteX6" fmla="*/ 3008091 w 3011266"/>
                <a:gd name="connsiteY6" fmla="*/ 23461 h 1130256"/>
                <a:gd name="connsiteX7" fmla="*/ 3011266 w 3011266"/>
                <a:gd name="connsiteY7" fmla="*/ 528084 h 1130256"/>
                <a:gd name="connsiteX8" fmla="*/ 38100 w 3011266"/>
                <a:gd name="connsiteY8" fmla="*/ 550309 h 1130256"/>
                <a:gd name="connsiteX9" fmla="*/ 0 w 3011266"/>
                <a:gd name="connsiteY9" fmla="*/ 518761 h 1130256"/>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62785 w 3011266"/>
                <a:gd name="connsiteY4" fmla="*/ 866731 h 1139781"/>
                <a:gd name="connsiteX5" fmla="*/ 1527911 w 3011266"/>
                <a:gd name="connsiteY5" fmla="*/ 1139781 h 1139781"/>
                <a:gd name="connsiteX6" fmla="*/ 3008091 w 3011266"/>
                <a:gd name="connsiteY6" fmla="*/ 23461 h 1139781"/>
                <a:gd name="connsiteX7" fmla="*/ 3011266 w 3011266"/>
                <a:gd name="connsiteY7" fmla="*/ 528084 h 1139781"/>
                <a:gd name="connsiteX8" fmla="*/ 38100 w 3011266"/>
                <a:gd name="connsiteY8" fmla="*/ 550309 h 1139781"/>
                <a:gd name="connsiteX9" fmla="*/ 0 w 3011266"/>
                <a:gd name="connsiteY9"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62785 w 3011266"/>
                <a:gd name="connsiteY4" fmla="*/ 866731 h 1139781"/>
                <a:gd name="connsiteX5" fmla="*/ 1302485 w 3011266"/>
                <a:gd name="connsiteY5" fmla="*/ 1044531 h 1139781"/>
                <a:gd name="connsiteX6" fmla="*/ 1527911 w 3011266"/>
                <a:gd name="connsiteY6" fmla="*/ 1139781 h 1139781"/>
                <a:gd name="connsiteX7" fmla="*/ 3008091 w 3011266"/>
                <a:gd name="connsiteY7" fmla="*/ 23461 h 1139781"/>
                <a:gd name="connsiteX8" fmla="*/ 3011266 w 3011266"/>
                <a:gd name="connsiteY8" fmla="*/ 528084 h 1139781"/>
                <a:gd name="connsiteX9" fmla="*/ 38100 w 3011266"/>
                <a:gd name="connsiteY9" fmla="*/ 550309 h 1139781"/>
                <a:gd name="connsiteX10" fmla="*/ 0 w 3011266"/>
                <a:gd name="connsiteY10"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3008091 w 3011266"/>
                <a:gd name="connsiteY7" fmla="*/ 23461 h 1139781"/>
                <a:gd name="connsiteX8" fmla="*/ 3011266 w 3011266"/>
                <a:gd name="connsiteY8" fmla="*/ 528084 h 1139781"/>
                <a:gd name="connsiteX9" fmla="*/ 38100 w 3011266"/>
                <a:gd name="connsiteY9" fmla="*/ 550309 h 1139781"/>
                <a:gd name="connsiteX10" fmla="*/ 0 w 3011266"/>
                <a:gd name="connsiteY10"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1947010 w 3011266"/>
                <a:gd name="connsiteY7" fmla="*/ 1035006 h 1139781"/>
                <a:gd name="connsiteX8" fmla="*/ 3008091 w 3011266"/>
                <a:gd name="connsiteY8" fmla="*/ 23461 h 1139781"/>
                <a:gd name="connsiteX9" fmla="*/ 3011266 w 3011266"/>
                <a:gd name="connsiteY9" fmla="*/ 528084 h 1139781"/>
                <a:gd name="connsiteX10" fmla="*/ 38100 w 3011266"/>
                <a:gd name="connsiteY10" fmla="*/ 5503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1947010 w 3011266"/>
                <a:gd name="connsiteY7" fmla="*/ 1035006 h 1139781"/>
                <a:gd name="connsiteX8" fmla="*/ 3008091 w 3011266"/>
                <a:gd name="connsiteY8" fmla="*/ 23461 h 1139781"/>
                <a:gd name="connsiteX9" fmla="*/ 3011266 w 3011266"/>
                <a:gd name="connsiteY9" fmla="*/ 528084 h 1139781"/>
                <a:gd name="connsiteX10" fmla="*/ 38100 w 3011266"/>
                <a:gd name="connsiteY10" fmla="*/ 5503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1947010 w 3011266"/>
                <a:gd name="connsiteY7" fmla="*/ 1035006 h 1139781"/>
                <a:gd name="connsiteX8" fmla="*/ 3004916 w 3011266"/>
                <a:gd name="connsiteY8" fmla="*/ 531461 h 1139781"/>
                <a:gd name="connsiteX9" fmla="*/ 3011266 w 3011266"/>
                <a:gd name="connsiteY9" fmla="*/ 528084 h 1139781"/>
                <a:gd name="connsiteX10" fmla="*/ 38100 w 3011266"/>
                <a:gd name="connsiteY10" fmla="*/ 5503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503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376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376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376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53235 w 3011266"/>
                <a:gd name="connsiteY3" fmla="*/ 5428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53235 w 3011266"/>
                <a:gd name="connsiteY3" fmla="*/ 5428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1124685 w 3011266"/>
                <a:gd name="connsiteY3" fmla="*/ 879431 h 1139781"/>
                <a:gd name="connsiteX4" fmla="*/ 1302485 w 3011266"/>
                <a:gd name="connsiteY4" fmla="*/ 1044531 h 1139781"/>
                <a:gd name="connsiteX5" fmla="*/ 1527911 w 3011266"/>
                <a:gd name="connsiteY5" fmla="*/ 1139781 h 1139781"/>
                <a:gd name="connsiteX6" fmla="*/ 2112110 w 3011266"/>
                <a:gd name="connsiteY6" fmla="*/ 1060406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376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1124685 w 3011266"/>
                <a:gd name="connsiteY3" fmla="*/ 879431 h 1139781"/>
                <a:gd name="connsiteX4" fmla="*/ 1302485 w 3011266"/>
                <a:gd name="connsiteY4" fmla="*/ 1044531 h 1139781"/>
                <a:gd name="connsiteX5" fmla="*/ 1527911 w 3011266"/>
                <a:gd name="connsiteY5" fmla="*/ 1139781 h 1139781"/>
                <a:gd name="connsiteX6" fmla="*/ 2112110 w 3011266"/>
                <a:gd name="connsiteY6" fmla="*/ 1060406 h 1139781"/>
                <a:gd name="connsiteX7" fmla="*/ 3004916 w 3011266"/>
                <a:gd name="connsiteY7" fmla="*/ 531461 h 1139781"/>
                <a:gd name="connsiteX8" fmla="*/ 3011266 w 3011266"/>
                <a:gd name="connsiteY8" fmla="*/ 528084 h 1139781"/>
                <a:gd name="connsiteX9" fmla="*/ 38100 w 3011266"/>
                <a:gd name="connsiteY9" fmla="*/ 537609 h 1139781"/>
                <a:gd name="connsiteX10" fmla="*/ 0 w 3011266"/>
                <a:gd name="connsiteY10" fmla="*/ 518761 h 1139781"/>
                <a:gd name="connsiteX0" fmla="*/ 0 w 3011266"/>
                <a:gd name="connsiteY0" fmla="*/ 518761 h 1152481"/>
                <a:gd name="connsiteX1" fmla="*/ 605891 w 3011266"/>
                <a:gd name="connsiteY1" fmla="*/ 18370 h 1152481"/>
                <a:gd name="connsiteX2" fmla="*/ 830046 w 3011266"/>
                <a:gd name="connsiteY2" fmla="*/ 130130 h 1152481"/>
                <a:gd name="connsiteX3" fmla="*/ 1124685 w 3011266"/>
                <a:gd name="connsiteY3" fmla="*/ 879431 h 1152481"/>
                <a:gd name="connsiteX4" fmla="*/ 1302485 w 3011266"/>
                <a:gd name="connsiteY4" fmla="*/ 1044531 h 1152481"/>
                <a:gd name="connsiteX5" fmla="*/ 1696186 w 3011266"/>
                <a:gd name="connsiteY5" fmla="*/ 1152481 h 1152481"/>
                <a:gd name="connsiteX6" fmla="*/ 2112110 w 3011266"/>
                <a:gd name="connsiteY6" fmla="*/ 1060406 h 1152481"/>
                <a:gd name="connsiteX7" fmla="*/ 3004916 w 3011266"/>
                <a:gd name="connsiteY7" fmla="*/ 531461 h 1152481"/>
                <a:gd name="connsiteX8" fmla="*/ 3011266 w 3011266"/>
                <a:gd name="connsiteY8" fmla="*/ 528084 h 1152481"/>
                <a:gd name="connsiteX9" fmla="*/ 38100 w 3011266"/>
                <a:gd name="connsiteY9" fmla="*/ 537609 h 1152481"/>
                <a:gd name="connsiteX10" fmla="*/ 0 w 3011266"/>
                <a:gd name="connsiteY10" fmla="*/ 518761 h 1152481"/>
                <a:gd name="connsiteX0" fmla="*/ 0 w 3232116"/>
                <a:gd name="connsiteY0" fmla="*/ 518761 h 1152481"/>
                <a:gd name="connsiteX1" fmla="*/ 605891 w 3232116"/>
                <a:gd name="connsiteY1" fmla="*/ 18370 h 1152481"/>
                <a:gd name="connsiteX2" fmla="*/ 830046 w 3232116"/>
                <a:gd name="connsiteY2" fmla="*/ 130130 h 1152481"/>
                <a:gd name="connsiteX3" fmla="*/ 1124685 w 3232116"/>
                <a:gd name="connsiteY3" fmla="*/ 879431 h 1152481"/>
                <a:gd name="connsiteX4" fmla="*/ 1302485 w 3232116"/>
                <a:gd name="connsiteY4" fmla="*/ 1044531 h 1152481"/>
                <a:gd name="connsiteX5" fmla="*/ 1696186 w 3232116"/>
                <a:gd name="connsiteY5" fmla="*/ 1152481 h 1152481"/>
                <a:gd name="connsiteX6" fmla="*/ 2112110 w 3232116"/>
                <a:gd name="connsiteY6" fmla="*/ 1060406 h 1152481"/>
                <a:gd name="connsiteX7" fmla="*/ 3004916 w 3232116"/>
                <a:gd name="connsiteY7" fmla="*/ 531461 h 1152481"/>
                <a:gd name="connsiteX8" fmla="*/ 3013810 w 3232116"/>
                <a:gd name="connsiteY8" fmla="*/ 536793 h 1152481"/>
                <a:gd name="connsiteX9" fmla="*/ 3011266 w 3232116"/>
                <a:gd name="connsiteY9" fmla="*/ 528084 h 1152481"/>
                <a:gd name="connsiteX10" fmla="*/ 38100 w 3232116"/>
                <a:gd name="connsiteY10" fmla="*/ 537609 h 1152481"/>
                <a:gd name="connsiteX11" fmla="*/ 0 w 3232116"/>
                <a:gd name="connsiteY11" fmla="*/ 518761 h 1152481"/>
                <a:gd name="connsiteX0" fmla="*/ 0 w 3267701"/>
                <a:gd name="connsiteY0" fmla="*/ 518761 h 1152481"/>
                <a:gd name="connsiteX1" fmla="*/ 605891 w 3267701"/>
                <a:gd name="connsiteY1" fmla="*/ 18370 h 1152481"/>
                <a:gd name="connsiteX2" fmla="*/ 830046 w 3267701"/>
                <a:gd name="connsiteY2" fmla="*/ 130130 h 1152481"/>
                <a:gd name="connsiteX3" fmla="*/ 1124685 w 3267701"/>
                <a:gd name="connsiteY3" fmla="*/ 879431 h 1152481"/>
                <a:gd name="connsiteX4" fmla="*/ 1302485 w 3267701"/>
                <a:gd name="connsiteY4" fmla="*/ 1044531 h 1152481"/>
                <a:gd name="connsiteX5" fmla="*/ 1696186 w 3267701"/>
                <a:gd name="connsiteY5" fmla="*/ 1152481 h 1152481"/>
                <a:gd name="connsiteX6" fmla="*/ 2112110 w 3267701"/>
                <a:gd name="connsiteY6" fmla="*/ 1060406 h 1152481"/>
                <a:gd name="connsiteX7" fmla="*/ 3004916 w 3267701"/>
                <a:gd name="connsiteY7" fmla="*/ 531461 h 1152481"/>
                <a:gd name="connsiteX8" fmla="*/ 3013810 w 3267701"/>
                <a:gd name="connsiteY8" fmla="*/ 536793 h 1152481"/>
                <a:gd name="connsiteX9" fmla="*/ 38100 w 3267701"/>
                <a:gd name="connsiteY9" fmla="*/ 537609 h 1152481"/>
                <a:gd name="connsiteX10" fmla="*/ 0 w 3267701"/>
                <a:gd name="connsiteY10" fmla="*/ 518761 h 1152481"/>
                <a:gd name="connsiteX0" fmla="*/ 0 w 3077244"/>
                <a:gd name="connsiteY0" fmla="*/ 518761 h 1152481"/>
                <a:gd name="connsiteX1" fmla="*/ 605891 w 3077244"/>
                <a:gd name="connsiteY1" fmla="*/ 18370 h 1152481"/>
                <a:gd name="connsiteX2" fmla="*/ 830046 w 3077244"/>
                <a:gd name="connsiteY2" fmla="*/ 130130 h 1152481"/>
                <a:gd name="connsiteX3" fmla="*/ 1124685 w 3077244"/>
                <a:gd name="connsiteY3" fmla="*/ 879431 h 1152481"/>
                <a:gd name="connsiteX4" fmla="*/ 1302485 w 3077244"/>
                <a:gd name="connsiteY4" fmla="*/ 1044531 h 1152481"/>
                <a:gd name="connsiteX5" fmla="*/ 1696186 w 3077244"/>
                <a:gd name="connsiteY5" fmla="*/ 1152481 h 1152481"/>
                <a:gd name="connsiteX6" fmla="*/ 2112110 w 3077244"/>
                <a:gd name="connsiteY6" fmla="*/ 1060406 h 1152481"/>
                <a:gd name="connsiteX7" fmla="*/ 3004916 w 3077244"/>
                <a:gd name="connsiteY7" fmla="*/ 531461 h 1152481"/>
                <a:gd name="connsiteX8" fmla="*/ 38100 w 3077244"/>
                <a:gd name="connsiteY8" fmla="*/ 537609 h 1152481"/>
                <a:gd name="connsiteX9" fmla="*/ 0 w 3077244"/>
                <a:gd name="connsiteY9" fmla="*/ 518761 h 1152481"/>
                <a:gd name="connsiteX0" fmla="*/ 0 w 3077244"/>
                <a:gd name="connsiteY0" fmla="*/ 518761 h 1152481"/>
                <a:gd name="connsiteX1" fmla="*/ 605891 w 3077244"/>
                <a:gd name="connsiteY1" fmla="*/ 18370 h 1152481"/>
                <a:gd name="connsiteX2" fmla="*/ 830046 w 3077244"/>
                <a:gd name="connsiteY2" fmla="*/ 130130 h 1152481"/>
                <a:gd name="connsiteX3" fmla="*/ 1124685 w 3077244"/>
                <a:gd name="connsiteY3" fmla="*/ 879431 h 1152481"/>
                <a:gd name="connsiteX4" fmla="*/ 1302485 w 3077244"/>
                <a:gd name="connsiteY4" fmla="*/ 1044531 h 1152481"/>
                <a:gd name="connsiteX5" fmla="*/ 1696186 w 3077244"/>
                <a:gd name="connsiteY5" fmla="*/ 1152481 h 1152481"/>
                <a:gd name="connsiteX6" fmla="*/ 2112110 w 3077244"/>
                <a:gd name="connsiteY6" fmla="*/ 1060406 h 1152481"/>
                <a:gd name="connsiteX7" fmla="*/ 3004916 w 3077244"/>
                <a:gd name="connsiteY7" fmla="*/ 531461 h 1152481"/>
                <a:gd name="connsiteX8" fmla="*/ 38100 w 3077244"/>
                <a:gd name="connsiteY8" fmla="*/ 537609 h 1152481"/>
                <a:gd name="connsiteX9" fmla="*/ 0 w 3077244"/>
                <a:gd name="connsiteY9" fmla="*/ 518761 h 1152481"/>
                <a:gd name="connsiteX0" fmla="*/ 0 w 3201850"/>
                <a:gd name="connsiteY0" fmla="*/ 518761 h 1152481"/>
                <a:gd name="connsiteX1" fmla="*/ 605891 w 3201850"/>
                <a:gd name="connsiteY1" fmla="*/ 18370 h 1152481"/>
                <a:gd name="connsiteX2" fmla="*/ 830046 w 3201850"/>
                <a:gd name="connsiteY2" fmla="*/ 130130 h 1152481"/>
                <a:gd name="connsiteX3" fmla="*/ 1124685 w 3201850"/>
                <a:gd name="connsiteY3" fmla="*/ 879431 h 1152481"/>
                <a:gd name="connsiteX4" fmla="*/ 1302485 w 3201850"/>
                <a:gd name="connsiteY4" fmla="*/ 1044531 h 1152481"/>
                <a:gd name="connsiteX5" fmla="*/ 1696186 w 3201850"/>
                <a:gd name="connsiteY5" fmla="*/ 1152481 h 1152481"/>
                <a:gd name="connsiteX6" fmla="*/ 2112110 w 3201850"/>
                <a:gd name="connsiteY6" fmla="*/ 1060406 h 1152481"/>
                <a:gd name="connsiteX7" fmla="*/ 2810610 w 3201850"/>
                <a:gd name="connsiteY7" fmla="*/ 688441 h 1152481"/>
                <a:gd name="connsiteX8" fmla="*/ 3004916 w 3201850"/>
                <a:gd name="connsiteY8" fmla="*/ 531461 h 1152481"/>
                <a:gd name="connsiteX9" fmla="*/ 38100 w 3201850"/>
                <a:gd name="connsiteY9" fmla="*/ 537609 h 1152481"/>
                <a:gd name="connsiteX10" fmla="*/ 0 w 3201850"/>
                <a:gd name="connsiteY10"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2110 w 3239663"/>
                <a:gd name="connsiteY6" fmla="*/ 1060406 h 1152481"/>
                <a:gd name="connsiteX7" fmla="*/ 2810610 w 3239663"/>
                <a:gd name="connsiteY7" fmla="*/ 688441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2110 w 3239663"/>
                <a:gd name="connsiteY6" fmla="*/ 1060406 h 1152481"/>
                <a:gd name="connsiteX7" fmla="*/ 2670910 w 3239663"/>
                <a:gd name="connsiteY7" fmla="*/ 779430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426435 w 3239663"/>
                <a:gd name="connsiteY6" fmla="*/ 775307 h 1152481"/>
                <a:gd name="connsiteX7" fmla="*/ 2670910 w 3239663"/>
                <a:gd name="connsiteY7" fmla="*/ 779430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426435 w 3239663"/>
                <a:gd name="connsiteY6" fmla="*/ 775307 h 1152481"/>
                <a:gd name="connsiteX7" fmla="*/ 2978885 w 3239663"/>
                <a:gd name="connsiteY7" fmla="*/ 561057 h 1152481"/>
                <a:gd name="connsiteX8" fmla="*/ 3004916 w 3239663"/>
                <a:gd name="connsiteY8" fmla="*/ 531461 h 1152481"/>
                <a:gd name="connsiteX9" fmla="*/ 38100 w 3239663"/>
                <a:gd name="connsiteY9" fmla="*/ 537609 h 1152481"/>
                <a:gd name="connsiteX10" fmla="*/ 0 w 3239663"/>
                <a:gd name="connsiteY10"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8460 w 3239663"/>
                <a:gd name="connsiteY6" fmla="*/ 979606 h 1152481"/>
                <a:gd name="connsiteX7" fmla="*/ 2426435 w 3239663"/>
                <a:gd name="connsiteY7" fmla="*/ 775307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8460 w 3239663"/>
                <a:gd name="connsiteY6" fmla="*/ 979606 h 1152481"/>
                <a:gd name="connsiteX7" fmla="*/ 2540735 w 3239663"/>
                <a:gd name="connsiteY7" fmla="*/ 711615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8460 w 3239663"/>
                <a:gd name="connsiteY6" fmla="*/ 979606 h 1152481"/>
                <a:gd name="connsiteX7" fmla="*/ 2540735 w 3239663"/>
                <a:gd name="connsiteY7" fmla="*/ 711615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9663" h="1152481">
                  <a:moveTo>
                    <a:pt x="0" y="518761"/>
                  </a:moveTo>
                  <a:cubicBezTo>
                    <a:pt x="220802" y="483197"/>
                    <a:pt x="385089" y="53934"/>
                    <a:pt x="605891" y="18370"/>
                  </a:cubicBezTo>
                  <a:cubicBezTo>
                    <a:pt x="744232" y="-46402"/>
                    <a:pt x="774166" y="76790"/>
                    <a:pt x="830046" y="130130"/>
                  </a:cubicBezTo>
                  <a:cubicBezTo>
                    <a:pt x="916512" y="273640"/>
                    <a:pt x="1045945" y="727031"/>
                    <a:pt x="1124685" y="879431"/>
                  </a:cubicBezTo>
                  <a:cubicBezTo>
                    <a:pt x="1182893" y="963039"/>
                    <a:pt x="1238985" y="999023"/>
                    <a:pt x="1302485" y="1044531"/>
                  </a:cubicBezTo>
                  <a:cubicBezTo>
                    <a:pt x="1433719" y="1080514"/>
                    <a:pt x="1555427" y="1149861"/>
                    <a:pt x="1696186" y="1152481"/>
                  </a:cubicBezTo>
                  <a:cubicBezTo>
                    <a:pt x="1826361" y="1137111"/>
                    <a:pt x="1996752" y="1042468"/>
                    <a:pt x="2118460" y="979606"/>
                  </a:cubicBezTo>
                  <a:cubicBezTo>
                    <a:pt x="2240168" y="916744"/>
                    <a:pt x="2391510" y="776824"/>
                    <a:pt x="2540735" y="711615"/>
                  </a:cubicBezTo>
                  <a:cubicBezTo>
                    <a:pt x="2754518" y="613044"/>
                    <a:pt x="2882472" y="601698"/>
                    <a:pt x="2978885" y="561057"/>
                  </a:cubicBezTo>
                  <a:cubicBezTo>
                    <a:pt x="3011269" y="534894"/>
                    <a:pt x="3532088" y="536380"/>
                    <a:pt x="3004916" y="531461"/>
                  </a:cubicBezTo>
                  <a:lnTo>
                    <a:pt x="38100" y="537609"/>
                  </a:lnTo>
                  <a:lnTo>
                    <a:pt x="0" y="518761"/>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D53C408-AF02-0720-EA35-096E2C1534DF}"/>
                </a:ext>
              </a:extLst>
            </p:cNvPr>
            <p:cNvCxnSpPr>
              <a:cxnSpLocks/>
            </p:cNvCxnSpPr>
            <p:nvPr/>
          </p:nvCxnSpPr>
          <p:spPr>
            <a:xfrm flipH="1">
              <a:off x="720183" y="3362372"/>
              <a:ext cx="36841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A68F1A8-6169-7CFF-1843-C606589859BC}"/>
                </a:ext>
              </a:extLst>
            </p:cNvPr>
            <p:cNvSpPr txBox="1"/>
            <p:nvPr/>
          </p:nvSpPr>
          <p:spPr>
            <a:xfrm>
              <a:off x="3931802" y="3308732"/>
              <a:ext cx="568982" cy="240535"/>
            </a:xfrm>
            <a:prstGeom prst="rect">
              <a:avLst/>
            </a:prstGeom>
            <a:noFill/>
          </p:spPr>
          <p:txBody>
            <a:bodyPr wrap="none" rtlCol="0">
              <a:spAutoFit/>
            </a:bodyPr>
            <a:lstStyle/>
            <a:p>
              <a:pPr algn="ctr">
                <a:lnSpc>
                  <a:spcPts val="1800"/>
                </a:lnSpc>
              </a:pPr>
              <a:r>
                <a:rPr lang="en-US" sz="1800" b="0" dirty="0">
                  <a:latin typeface="+mn-lt"/>
                </a:rPr>
                <a:t>x </a:t>
              </a:r>
              <a:r>
                <a:rPr lang="en-US" sz="1200" dirty="0">
                  <a:latin typeface="Calibri" panose="020F0502020204030204" pitchFamily="34" charset="0"/>
                  <a:cs typeface="Calibri" panose="020F0502020204030204" pitchFamily="34" charset="0"/>
                </a:rPr>
                <a:t>(position)</a:t>
              </a:r>
            </a:p>
          </p:txBody>
        </p:sp>
        <p:sp>
          <p:nvSpPr>
            <p:cNvPr id="11" name="TextBox 10">
              <a:extLst>
                <a:ext uri="{FF2B5EF4-FFF2-40B4-BE49-F238E27FC236}">
                  <a16:creationId xmlns:a16="http://schemas.microsoft.com/office/drawing/2014/main" id="{7C33E141-DB0B-3E23-3C21-BC48919A5F74}"/>
                </a:ext>
              </a:extLst>
            </p:cNvPr>
            <p:cNvSpPr txBox="1"/>
            <p:nvPr/>
          </p:nvSpPr>
          <p:spPr>
            <a:xfrm>
              <a:off x="-84676" y="2088495"/>
              <a:ext cx="1023672" cy="677108"/>
            </a:xfrm>
            <a:prstGeom prst="rect">
              <a:avLst/>
            </a:prstGeom>
            <a:noFill/>
          </p:spPr>
          <p:txBody>
            <a:bodyPr wrap="square" rtlCol="0">
              <a:spAutoFit/>
            </a:bodyPr>
            <a:lstStyle/>
            <a:p>
              <a:pPr algn="ctr"/>
              <a:r>
                <a:rPr lang="el-GR" sz="1600" b="0" i="0" u="none" strike="noStrike" dirty="0">
                  <a:solidFill>
                    <a:srgbClr val="232629"/>
                  </a:solidFill>
                  <a:effectLst/>
                  <a:latin typeface="Times New Roman" panose="02020603050405020304" pitchFamily="18" charset="0"/>
                  <a:cs typeface="Times New Roman" panose="02020603050405020304" pitchFamily="18" charset="0"/>
                </a:rPr>
                <a:t>Ψ</a:t>
              </a:r>
              <a:br>
                <a:rPr lang="en-US" sz="1600" b="0" i="0" u="none" strike="noStrike" dirty="0">
                  <a:solidFill>
                    <a:srgbClr val="232629"/>
                  </a:solidFill>
                  <a:effectLst/>
                  <a:latin typeface="Times New Roman" panose="02020603050405020304" pitchFamily="18" charset="0"/>
                  <a:cs typeface="Times New Roman" panose="02020603050405020304" pitchFamily="18" charset="0"/>
                </a:rPr>
              </a:br>
              <a:r>
                <a:rPr lang="en-US" sz="1100" dirty="0">
                  <a:latin typeface="Calibri" panose="020F0502020204030204" pitchFamily="34" charset="0"/>
                  <a:cs typeface="Calibri" panose="020F0502020204030204" pitchFamily="34" charset="0"/>
                </a:rPr>
                <a:t>(the wave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function)</a:t>
              </a:r>
              <a:endParaRPr lang="en-US" sz="16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CFC66CC-64FA-9CBF-0100-A4D11AE04A04}"/>
                </a:ext>
              </a:extLst>
            </p:cNvPr>
            <p:cNvSpPr txBox="1"/>
            <p:nvPr/>
          </p:nvSpPr>
          <p:spPr>
            <a:xfrm>
              <a:off x="871899" y="2880624"/>
              <a:ext cx="1365337" cy="369332"/>
            </a:xfrm>
            <a:prstGeom prst="rect">
              <a:avLst/>
            </a:prstGeom>
            <a:noFill/>
          </p:spPr>
          <p:txBody>
            <a:bodyPr wrap="square">
              <a:spAutoFit/>
            </a:bodyPr>
            <a:lstStyle/>
            <a:p>
              <a:r>
                <a:rPr lang="en-US" sz="1200" dirty="0">
                  <a:solidFill>
                    <a:srgbClr val="FF0000"/>
                  </a:solidFill>
                  <a:latin typeface="Calibri" panose="020F0502020204030204" pitchFamily="34" charset="0"/>
                  <a:cs typeface="Calibri" panose="020F0502020204030204" pitchFamily="34" charset="0"/>
                </a:rPr>
                <a:t>The real part of </a:t>
              </a:r>
              <a:r>
                <a:rPr lang="el-GR" b="0" i="0" u="none" strike="noStrike" dirty="0">
                  <a:solidFill>
                    <a:srgbClr val="FF0000"/>
                  </a:solidFill>
                  <a:effectLst/>
                  <a:latin typeface="Times New Roman" panose="02020603050405020304" pitchFamily="18" charset="0"/>
                  <a:cs typeface="Times New Roman" panose="02020603050405020304" pitchFamily="18" charset="0"/>
                </a:rPr>
                <a:t>Ψ</a:t>
              </a:r>
              <a:endParaRPr lang="en-US" dirty="0">
                <a:solidFill>
                  <a:srgbClr val="FF0000"/>
                </a:solidFill>
              </a:endParaRPr>
            </a:p>
          </p:txBody>
        </p:sp>
        <p:sp>
          <p:nvSpPr>
            <p:cNvPr id="13" name="TextBox 12">
              <a:extLst>
                <a:ext uri="{FF2B5EF4-FFF2-40B4-BE49-F238E27FC236}">
                  <a16:creationId xmlns:a16="http://schemas.microsoft.com/office/drawing/2014/main" id="{2BB19DF3-8780-2817-FB00-6C1C2AE00127}"/>
                </a:ext>
              </a:extLst>
            </p:cNvPr>
            <p:cNvSpPr txBox="1"/>
            <p:nvPr/>
          </p:nvSpPr>
          <p:spPr>
            <a:xfrm>
              <a:off x="2237235" y="2464532"/>
              <a:ext cx="1832879" cy="369332"/>
            </a:xfrm>
            <a:prstGeom prst="rect">
              <a:avLst/>
            </a:prstGeom>
            <a:noFill/>
          </p:spPr>
          <p:txBody>
            <a:bodyPr wrap="square">
              <a:spAutoFit/>
            </a:bodyPr>
            <a:lstStyle/>
            <a:p>
              <a:r>
                <a:rPr lang="en-US" sz="1200" dirty="0">
                  <a:solidFill>
                    <a:srgbClr val="89ABCD"/>
                  </a:solidFill>
                  <a:latin typeface="Calibri" panose="020F0502020204030204" pitchFamily="34" charset="0"/>
                  <a:cs typeface="Calibri" panose="020F0502020204030204" pitchFamily="34" charset="0"/>
                </a:rPr>
                <a:t>The imaginary part of </a:t>
              </a:r>
              <a:r>
                <a:rPr lang="el-GR" b="0" i="0" u="none" strike="noStrike" dirty="0">
                  <a:solidFill>
                    <a:srgbClr val="89ABCD"/>
                  </a:solidFill>
                  <a:effectLst/>
                  <a:latin typeface="Times New Roman" panose="02020603050405020304" pitchFamily="18" charset="0"/>
                  <a:cs typeface="Times New Roman" panose="02020603050405020304" pitchFamily="18" charset="0"/>
                </a:rPr>
                <a:t>Ψ</a:t>
              </a:r>
              <a:endParaRPr lang="en-US" dirty="0">
                <a:solidFill>
                  <a:srgbClr val="89ABCD"/>
                </a:solidFill>
              </a:endParaRPr>
            </a:p>
          </p:txBody>
        </p:sp>
      </p:grpSp>
      <p:sp>
        <p:nvSpPr>
          <p:cNvPr id="15" name="TextBox 14">
            <a:extLst>
              <a:ext uri="{FF2B5EF4-FFF2-40B4-BE49-F238E27FC236}">
                <a16:creationId xmlns:a16="http://schemas.microsoft.com/office/drawing/2014/main" id="{5F18ED31-4D6D-A197-171B-2BA6A5B80019}"/>
              </a:ext>
            </a:extLst>
          </p:cNvPr>
          <p:cNvSpPr txBox="1"/>
          <p:nvPr/>
        </p:nvSpPr>
        <p:spPr>
          <a:xfrm>
            <a:off x="252338" y="4373332"/>
            <a:ext cx="4572000" cy="307777"/>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A representation of </a:t>
            </a:r>
            <a:r>
              <a:rPr lang="en-US" sz="1400" b="1" dirty="0">
                <a:solidFill>
                  <a:srgbClr val="89ABCD"/>
                </a:solidFill>
                <a:latin typeface="Calibri" panose="020F0502020204030204" pitchFamily="34" charset="0"/>
                <a:cs typeface="Calibri" panose="020F0502020204030204" pitchFamily="34" charset="0"/>
              </a:rPr>
              <a:t>probability amplitude </a:t>
            </a:r>
            <a:r>
              <a:rPr lang="el-GR" sz="1400" dirty="0">
                <a:latin typeface="Calibri Light" panose="020F0302020204030204" pitchFamily="34" charset="0"/>
                <a:cs typeface="Calibri Light" panose="020F0302020204030204" pitchFamily="34" charset="0"/>
                <a:sym typeface="Symbol" panose="05050102010706020507" pitchFamily="18" charset="2"/>
              </a:rPr>
              <a:t>α</a:t>
            </a:r>
            <a:r>
              <a:rPr lang="en-US" sz="1400" dirty="0">
                <a:latin typeface="Calibri" panose="020F0502020204030204" pitchFamily="34" charset="0"/>
                <a:cs typeface="Calibri" panose="020F0502020204030204" pitchFamily="34" charset="0"/>
              </a:rPr>
              <a:t> </a:t>
            </a:r>
            <a:endParaRPr lang="en-US" sz="1400" dirty="0"/>
          </a:p>
        </p:txBody>
      </p:sp>
      <p:sp>
        <p:nvSpPr>
          <p:cNvPr id="17" name="TextBox 16">
            <a:extLst>
              <a:ext uri="{FF2B5EF4-FFF2-40B4-BE49-F238E27FC236}">
                <a16:creationId xmlns:a16="http://schemas.microsoft.com/office/drawing/2014/main" id="{2DBBDB3E-622D-0B86-D050-F3889D8F2455}"/>
              </a:ext>
            </a:extLst>
          </p:cNvPr>
          <p:cNvSpPr txBox="1"/>
          <p:nvPr/>
        </p:nvSpPr>
        <p:spPr>
          <a:xfrm>
            <a:off x="2228580" y="6425836"/>
            <a:ext cx="3036811" cy="261610"/>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probability amplitude </a:t>
            </a:r>
            <a:r>
              <a:rPr lang="el-GR" sz="1050" dirty="0">
                <a:latin typeface="Calibri Light" panose="020F0302020204030204" pitchFamily="34" charset="0"/>
                <a:cs typeface="Calibri Light" panose="020F0302020204030204" pitchFamily="34" charset="0"/>
                <a:sym typeface="Symbol" panose="05050102010706020507" pitchFamily="18" charset="2"/>
              </a:rPr>
              <a:t>β</a:t>
            </a:r>
            <a:r>
              <a:rPr lang="en-US" sz="1050" dirty="0">
                <a:latin typeface="Calibri Light" panose="020F0302020204030204" pitchFamily="34" charset="0"/>
                <a:cs typeface="Calibri Light" panose="020F0302020204030204" pitchFamily="34" charset="0"/>
                <a:sym typeface="Symbol" panose="05050102010706020507" pitchFamily="18" charset="2"/>
              </a:rPr>
              <a:t> </a:t>
            </a:r>
            <a:r>
              <a:rPr lang="en-US" sz="1050" dirty="0">
                <a:latin typeface="Calibri" panose="020F0502020204030204" pitchFamily="34" charset="0"/>
                <a:cs typeface="Calibri" panose="020F0502020204030204" pitchFamily="34" charset="0"/>
              </a:rPr>
              <a:t>could look quite different</a:t>
            </a:r>
            <a:r>
              <a:rPr lang="en-US" sz="1050" dirty="0">
                <a:latin typeface="Calibri Light" panose="020F0302020204030204" pitchFamily="34" charset="0"/>
                <a:cs typeface="Calibri Light" panose="020F0302020204030204" pitchFamily="34" charset="0"/>
                <a:sym typeface="Symbol" panose="05050102010706020507" pitchFamily="18" charset="2"/>
              </a:rPr>
              <a:t> </a:t>
            </a:r>
            <a:r>
              <a:rPr lang="en-US" sz="1050" dirty="0">
                <a:latin typeface="Calibri" panose="020F0502020204030204" pitchFamily="34" charset="0"/>
                <a:cs typeface="Calibri" panose="020F0502020204030204" pitchFamily="34" charset="0"/>
              </a:rPr>
              <a:t> </a:t>
            </a:r>
            <a:endParaRPr lang="en-US" sz="1050" dirty="0"/>
          </a:p>
        </p:txBody>
      </p:sp>
      <p:sp>
        <p:nvSpPr>
          <p:cNvPr id="16" name="TextBox 15">
            <a:extLst>
              <a:ext uri="{FF2B5EF4-FFF2-40B4-BE49-F238E27FC236}">
                <a16:creationId xmlns:a16="http://schemas.microsoft.com/office/drawing/2014/main" id="{255B34D2-7AF2-22A2-CD5F-19182489F2E0}"/>
              </a:ext>
            </a:extLst>
          </p:cNvPr>
          <p:cNvSpPr txBox="1"/>
          <p:nvPr/>
        </p:nvSpPr>
        <p:spPr>
          <a:xfrm>
            <a:off x="292229" y="348539"/>
            <a:ext cx="3684489" cy="954107"/>
          </a:xfrm>
          <a:prstGeom prst="rect">
            <a:avLst/>
          </a:prstGeom>
          <a:solidFill>
            <a:srgbClr val="E0F5FF"/>
          </a:solidFill>
        </p:spPr>
        <p:txBody>
          <a:bodyPr wrap="square">
            <a:spAutoFit/>
          </a:bodyPr>
          <a:lstStyle/>
          <a:p>
            <a:r>
              <a:rPr lang="en-US" sz="1400"/>
              <a:t>The probability amplitude is a quantity that carries all of the information necessary to specify the probability of locating a particle at any position and at any time.</a:t>
            </a:r>
          </a:p>
        </p:txBody>
      </p:sp>
      <p:sp>
        <p:nvSpPr>
          <p:cNvPr id="14" name="TextBox 13">
            <a:extLst>
              <a:ext uri="{FF2B5EF4-FFF2-40B4-BE49-F238E27FC236}">
                <a16:creationId xmlns:a16="http://schemas.microsoft.com/office/drawing/2014/main" id="{DC9DFF75-B88D-E202-C0ED-4123AD5831BF}"/>
              </a:ext>
            </a:extLst>
          </p:cNvPr>
          <p:cNvSpPr txBox="1"/>
          <p:nvPr/>
        </p:nvSpPr>
        <p:spPr>
          <a:xfrm>
            <a:off x="37831" y="5427173"/>
            <a:ext cx="1314757" cy="1061829"/>
          </a:xfrm>
          <a:prstGeom prst="rect">
            <a:avLst/>
          </a:prstGeom>
          <a:solidFill>
            <a:schemeClr val="bg2"/>
          </a:solidFill>
        </p:spPr>
        <p:txBody>
          <a:bodyPr wrap="square" rtlCol="0">
            <a:spAutoFit/>
          </a:bodyPr>
          <a:lstStyle/>
          <a:p>
            <a:pPr algn="r"/>
            <a:r>
              <a:rPr lang="en-US" sz="1050">
                <a:latin typeface="Calibri" panose="020F0502020204030204" pitchFamily="34" charset="0"/>
                <a:cs typeface="Calibri" panose="020F0502020204030204" pitchFamily="34" charset="0"/>
              </a:rPr>
              <a:t>a mathematical description of a quantum state of a particle as a function of momentum, time, position, and spin</a:t>
            </a:r>
            <a:endParaRPr lang="en-US" sz="1050"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54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EED4E9-5286-4BF3-82DD-31B903458D32}"/>
              </a:ext>
            </a:extLst>
          </p:cNvPr>
          <p:cNvSpPr>
            <a:spLocks noGrp="1"/>
          </p:cNvSpPr>
          <p:nvPr>
            <p:ph sz="half" idx="1"/>
          </p:nvPr>
        </p:nvSpPr>
        <p:spPr>
          <a:xfrm>
            <a:off x="1406420" y="2496585"/>
            <a:ext cx="6331161" cy="2913159"/>
          </a:xfrm>
        </p:spPr>
        <p:txBody>
          <a:bodyPr>
            <a:normAutofit/>
          </a:bodyPr>
          <a:lstStyle/>
          <a:p>
            <a:pPr marL="45720" indent="0">
              <a:buNone/>
            </a:pPr>
            <a:r>
              <a:rPr lang="en-US" sz="2400" b="0" i="0">
                <a:solidFill>
                  <a:srgbClr val="242424"/>
                </a:solidFill>
                <a:effectLst/>
                <a:highlight>
                  <a:srgbClr val="FFFFFF"/>
                </a:highlight>
              </a:rPr>
              <a:t>A qubit is represented not by “0 and 1 at the same time” but by two complex numbers. </a:t>
            </a:r>
          </a:p>
          <a:p>
            <a:pPr marL="45720" indent="0">
              <a:buNone/>
            </a:pPr>
            <a:endParaRPr lang="en-US" sz="2400">
              <a:solidFill>
                <a:srgbClr val="242424"/>
              </a:solidFill>
              <a:highlight>
                <a:srgbClr val="FFFFFF"/>
              </a:highlight>
            </a:endParaRPr>
          </a:p>
          <a:p>
            <a:pPr marL="45720" indent="0">
              <a:buNone/>
            </a:pPr>
            <a:r>
              <a:rPr lang="en-US" sz="2400" b="0" i="0">
                <a:solidFill>
                  <a:srgbClr val="242424"/>
                </a:solidFill>
                <a:effectLst/>
                <a:highlight>
                  <a:srgbClr val="FFFFFF"/>
                </a:highlight>
              </a:rPr>
              <a:t>These numbers take on a continuum of values, so they are indeed much more versatile than the binary option afforded to a single bit. </a:t>
            </a:r>
            <a:endParaRPr lang="en-US" sz="2400"/>
          </a:p>
        </p:txBody>
      </p:sp>
      <p:sp>
        <p:nvSpPr>
          <p:cNvPr id="4" name="Title 3">
            <a:extLst>
              <a:ext uri="{FF2B5EF4-FFF2-40B4-BE49-F238E27FC236}">
                <a16:creationId xmlns:a16="http://schemas.microsoft.com/office/drawing/2014/main" id="{021E2A38-BBA2-EBE7-205F-DC6292C19D97}"/>
              </a:ext>
            </a:extLst>
          </p:cNvPr>
          <p:cNvSpPr>
            <a:spLocks noGrp="1"/>
          </p:cNvSpPr>
          <p:nvPr>
            <p:ph type="title"/>
          </p:nvPr>
        </p:nvSpPr>
        <p:spPr/>
        <p:txBody>
          <a:bodyPr/>
          <a:lstStyle/>
          <a:p>
            <a:r>
              <a:rPr lang="en-US"/>
              <a:t>Myths and Misconceptions</a:t>
            </a:r>
          </a:p>
        </p:txBody>
      </p:sp>
    </p:spTree>
    <p:extLst>
      <p:ext uri="{BB962C8B-B14F-4D97-AF65-F5344CB8AC3E}">
        <p14:creationId xmlns:p14="http://schemas.microsoft.com/office/powerpoint/2010/main" val="92037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95B51-CEDC-C7F3-8909-C401F73F6175}"/>
              </a:ext>
            </a:extLst>
          </p:cNvPr>
          <p:cNvSpPr>
            <a:spLocks noGrp="1"/>
          </p:cNvSpPr>
          <p:nvPr>
            <p:ph sz="half" idx="2"/>
          </p:nvPr>
        </p:nvSpPr>
        <p:spPr>
          <a:xfrm>
            <a:off x="4325815" y="1719072"/>
            <a:ext cx="4580679" cy="2311246"/>
          </a:xfrm>
        </p:spPr>
        <p:txBody>
          <a:bodyPr>
            <a:normAutofit/>
          </a:bodyPr>
          <a:lstStyle/>
          <a:p>
            <a:r>
              <a:rPr lang="en-US" sz="1800"/>
              <a:t>Let's look at the two possible basis states as vectors of length 1.</a:t>
            </a:r>
          </a:p>
          <a:p>
            <a:r>
              <a:rPr lang="en-US" sz="1800"/>
              <a:t>A classical bit could only be at the top of the right angle, or the right-hand side.  For either the 1 or the 0 value.</a:t>
            </a:r>
          </a:p>
          <a:p>
            <a:r>
              <a:rPr lang="en-US" sz="1800"/>
              <a:t>Think of the y axis as the </a:t>
            </a:r>
            <a:r>
              <a:rPr lang="en-US" sz="1800" b="0">
                <a:latin typeface="+mn-lt"/>
                <a:sym typeface="Symbol" panose="05050102010706020507" pitchFamily="18" charset="2"/>
              </a:rPr>
              <a:t>1 dimension and the x axis as the 0 dimension.</a:t>
            </a:r>
          </a:p>
          <a:p>
            <a:endParaRPr lang="en-US" sz="1800"/>
          </a:p>
          <a:p>
            <a:pPr marL="45720" indent="0">
              <a:buNone/>
            </a:pPr>
            <a:endParaRPr lang="en-US" sz="1100"/>
          </a:p>
          <a:p>
            <a:endParaRPr lang="en-US" sz="1800"/>
          </a:p>
        </p:txBody>
      </p:sp>
      <p:sp>
        <p:nvSpPr>
          <p:cNvPr id="4" name="Title 3">
            <a:extLst>
              <a:ext uri="{FF2B5EF4-FFF2-40B4-BE49-F238E27FC236}">
                <a16:creationId xmlns:a16="http://schemas.microsoft.com/office/drawing/2014/main" id="{D368C31D-E30D-708F-8A02-F6729539741D}"/>
              </a:ext>
            </a:extLst>
          </p:cNvPr>
          <p:cNvSpPr>
            <a:spLocks noGrp="1"/>
          </p:cNvSpPr>
          <p:nvPr>
            <p:ph type="title"/>
          </p:nvPr>
        </p:nvSpPr>
        <p:spPr/>
        <p:txBody>
          <a:bodyPr/>
          <a:lstStyle/>
          <a:p>
            <a:r>
              <a:rPr lang="en-US"/>
              <a:t>Another way to look at this  </a:t>
            </a:r>
            <a:r>
              <a:rPr lang="en-US" sz="2400"/>
              <a:t>(1)</a:t>
            </a:r>
            <a:endParaRPr lang="en-US"/>
          </a:p>
        </p:txBody>
      </p:sp>
      <p:pic>
        <p:nvPicPr>
          <p:cNvPr id="6" name="Picture 5">
            <a:extLst>
              <a:ext uri="{FF2B5EF4-FFF2-40B4-BE49-F238E27FC236}">
                <a16:creationId xmlns:a16="http://schemas.microsoft.com/office/drawing/2014/main" id="{AA86A1F2-D36E-4174-8CF8-09FCB50C5C3F}"/>
              </a:ext>
            </a:extLst>
          </p:cNvPr>
          <p:cNvPicPr>
            <a:picLocks noChangeAspect="1"/>
          </p:cNvPicPr>
          <p:nvPr/>
        </p:nvPicPr>
        <p:blipFill>
          <a:blip r:embed="rId2"/>
          <a:stretch>
            <a:fillRect/>
          </a:stretch>
        </p:blipFill>
        <p:spPr>
          <a:xfrm>
            <a:off x="656511" y="1601507"/>
            <a:ext cx="3287225" cy="2537933"/>
          </a:xfrm>
          <a:prstGeom prst="rect">
            <a:avLst/>
          </a:prstGeom>
        </p:spPr>
      </p:pic>
      <p:grpSp>
        <p:nvGrpSpPr>
          <p:cNvPr id="37" name="Group 36">
            <a:extLst>
              <a:ext uri="{FF2B5EF4-FFF2-40B4-BE49-F238E27FC236}">
                <a16:creationId xmlns:a16="http://schemas.microsoft.com/office/drawing/2014/main" id="{436AC72D-0389-E748-FDD4-C4F74B0BE84F}"/>
              </a:ext>
            </a:extLst>
          </p:cNvPr>
          <p:cNvGrpSpPr/>
          <p:nvPr/>
        </p:nvGrpSpPr>
        <p:grpSpPr>
          <a:xfrm>
            <a:off x="281925" y="4157617"/>
            <a:ext cx="3661810" cy="2580398"/>
            <a:chOff x="281925" y="4157617"/>
            <a:chExt cx="3661810" cy="2580398"/>
          </a:xfrm>
        </p:grpSpPr>
        <p:pic>
          <p:nvPicPr>
            <p:cNvPr id="8" name="Picture 7">
              <a:extLst>
                <a:ext uri="{FF2B5EF4-FFF2-40B4-BE49-F238E27FC236}">
                  <a16:creationId xmlns:a16="http://schemas.microsoft.com/office/drawing/2014/main" id="{2079D411-08CB-2265-8FF9-3CE694BC0870}"/>
                </a:ext>
              </a:extLst>
            </p:cNvPr>
            <p:cNvPicPr>
              <a:picLocks noChangeAspect="1"/>
            </p:cNvPicPr>
            <p:nvPr/>
          </p:nvPicPr>
          <p:blipFill>
            <a:blip r:embed="rId3"/>
            <a:stretch>
              <a:fillRect/>
            </a:stretch>
          </p:blipFill>
          <p:spPr>
            <a:xfrm>
              <a:off x="739724" y="4157617"/>
              <a:ext cx="3204011" cy="2473687"/>
            </a:xfrm>
            <a:prstGeom prst="rect">
              <a:avLst/>
            </a:prstGeom>
          </p:spPr>
        </p:pic>
        <p:grpSp>
          <p:nvGrpSpPr>
            <p:cNvPr id="21" name="Group 20">
              <a:extLst>
                <a:ext uri="{FF2B5EF4-FFF2-40B4-BE49-F238E27FC236}">
                  <a16:creationId xmlns:a16="http://schemas.microsoft.com/office/drawing/2014/main" id="{5E7919AF-7730-6356-ACC1-AB86D6CC29A4}"/>
                </a:ext>
              </a:extLst>
            </p:cNvPr>
            <p:cNvGrpSpPr/>
            <p:nvPr/>
          </p:nvGrpSpPr>
          <p:grpSpPr>
            <a:xfrm>
              <a:off x="1040927" y="4963660"/>
              <a:ext cx="1727916" cy="1565929"/>
              <a:chOff x="682202" y="4963660"/>
              <a:chExt cx="1727916" cy="1565929"/>
            </a:xfrm>
          </p:grpSpPr>
          <p:cxnSp>
            <p:nvCxnSpPr>
              <p:cNvPr id="10" name="Straight Connector 9">
                <a:extLst>
                  <a:ext uri="{FF2B5EF4-FFF2-40B4-BE49-F238E27FC236}">
                    <a16:creationId xmlns:a16="http://schemas.microsoft.com/office/drawing/2014/main" id="{0C6BC5D5-27A6-A43A-1012-78905E9A131F}"/>
                  </a:ext>
                </a:extLst>
              </p:cNvPr>
              <p:cNvCxnSpPr>
                <a:cxnSpLocks/>
              </p:cNvCxnSpPr>
              <p:nvPr/>
            </p:nvCxnSpPr>
            <p:spPr>
              <a:xfrm>
                <a:off x="2410118" y="4963660"/>
                <a:ext cx="0" cy="1565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2779E27-861C-3707-B1DF-30D2DB7B3E61}"/>
                  </a:ext>
                </a:extLst>
              </p:cNvPr>
              <p:cNvCxnSpPr>
                <a:cxnSpLocks/>
              </p:cNvCxnSpPr>
              <p:nvPr/>
            </p:nvCxnSpPr>
            <p:spPr>
              <a:xfrm>
                <a:off x="682202" y="4963660"/>
                <a:ext cx="0" cy="1565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F1996E4C-0538-4919-09C7-6441C2A14112}"/>
                  </a:ext>
                </a:extLst>
              </p:cNvPr>
              <p:cNvCxnSpPr>
                <a:cxnSpLocks/>
              </p:cNvCxnSpPr>
              <p:nvPr/>
            </p:nvCxnSpPr>
            <p:spPr>
              <a:xfrm>
                <a:off x="1546160" y="4963660"/>
                <a:ext cx="0" cy="1565929"/>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1BC1A858-B3F1-9E7D-5A02-6C4BF2AA54CF}"/>
                  </a:ext>
                </a:extLst>
              </p:cNvPr>
              <p:cNvCxnSpPr>
                <a:cxnSpLocks/>
              </p:cNvCxnSpPr>
              <p:nvPr/>
            </p:nvCxnSpPr>
            <p:spPr>
              <a:xfrm>
                <a:off x="1718952" y="4963660"/>
                <a:ext cx="0" cy="1565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256E9445-5A79-AD16-3986-25427E9F6267}"/>
                  </a:ext>
                </a:extLst>
              </p:cNvPr>
              <p:cNvCxnSpPr>
                <a:cxnSpLocks/>
              </p:cNvCxnSpPr>
              <p:nvPr/>
            </p:nvCxnSpPr>
            <p:spPr>
              <a:xfrm>
                <a:off x="1891744" y="4963660"/>
                <a:ext cx="0" cy="1565929"/>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5C109E2-7944-1F48-4F5C-EA86FD8DD8C1}"/>
                  </a:ext>
                </a:extLst>
              </p:cNvPr>
              <p:cNvCxnSpPr>
                <a:cxnSpLocks/>
              </p:cNvCxnSpPr>
              <p:nvPr/>
            </p:nvCxnSpPr>
            <p:spPr>
              <a:xfrm>
                <a:off x="2064536" y="4963660"/>
                <a:ext cx="0" cy="1565929"/>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C93ABB95-20EB-2E07-768F-446A8E4D7256}"/>
                  </a:ext>
                </a:extLst>
              </p:cNvPr>
              <p:cNvCxnSpPr>
                <a:cxnSpLocks/>
              </p:cNvCxnSpPr>
              <p:nvPr/>
            </p:nvCxnSpPr>
            <p:spPr>
              <a:xfrm>
                <a:off x="2237328" y="4963660"/>
                <a:ext cx="0" cy="1565929"/>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grpSp>
        <p:sp>
          <p:nvSpPr>
            <p:cNvPr id="18" name="TextBox 17">
              <a:extLst>
                <a:ext uri="{FF2B5EF4-FFF2-40B4-BE49-F238E27FC236}">
                  <a16:creationId xmlns:a16="http://schemas.microsoft.com/office/drawing/2014/main" id="{3A836AFA-7F42-EE67-939B-ACB042E1D34D}"/>
                </a:ext>
              </a:extLst>
            </p:cNvPr>
            <p:cNvSpPr txBox="1"/>
            <p:nvPr/>
          </p:nvSpPr>
          <p:spPr>
            <a:xfrm>
              <a:off x="795693" y="6431688"/>
              <a:ext cx="559769" cy="297517"/>
            </a:xfrm>
            <a:prstGeom prst="rect">
              <a:avLst/>
            </a:prstGeom>
            <a:noFill/>
          </p:spPr>
          <p:txBody>
            <a:bodyPr wrap="none" rtlCol="0">
              <a:spAutoFit/>
            </a:bodyPr>
            <a:lstStyle/>
            <a:p>
              <a:pPr algn="ctr">
                <a:lnSpc>
                  <a:spcPts val="1800"/>
                </a:lnSpc>
              </a:pPr>
              <a:r>
                <a:rPr lang="en-US" sz="1100" b="0">
                  <a:solidFill>
                    <a:schemeClr val="accent2">
                      <a:lumMod val="75000"/>
                    </a:schemeClr>
                  </a:solidFill>
                  <a:latin typeface="+mn-lt"/>
                </a:rPr>
                <a:t>0.0</a:t>
              </a:r>
              <a:r>
                <a:rPr lang="en-US" sz="500" b="0">
                  <a:solidFill>
                    <a:schemeClr val="accent2">
                      <a:lumMod val="75000"/>
                    </a:schemeClr>
                  </a:solidFill>
                  <a:latin typeface="+mn-lt"/>
                </a:rPr>
                <a:t> </a:t>
              </a:r>
              <a:r>
                <a:rPr lang="en-US" sz="1100" b="0">
                  <a:solidFill>
                    <a:schemeClr val="accent2">
                      <a:lumMod val="75000"/>
                    </a:schemeClr>
                  </a:solidFill>
                  <a:latin typeface="+mn-lt"/>
                  <a:sym typeface="Symbol" panose="05050102010706020507" pitchFamily="18" charset="2"/>
                </a:rPr>
                <a:t>0</a:t>
              </a:r>
              <a:endParaRPr lang="en-US" sz="1100" b="0" dirty="0" err="1">
                <a:solidFill>
                  <a:schemeClr val="accent2">
                    <a:lumMod val="75000"/>
                  </a:schemeClr>
                </a:solidFill>
                <a:latin typeface="+mn-lt"/>
              </a:endParaRPr>
            </a:p>
          </p:txBody>
        </p:sp>
        <p:sp>
          <p:nvSpPr>
            <p:cNvPr id="19" name="TextBox 18">
              <a:extLst>
                <a:ext uri="{FF2B5EF4-FFF2-40B4-BE49-F238E27FC236}">
                  <a16:creationId xmlns:a16="http://schemas.microsoft.com/office/drawing/2014/main" id="{E89D4CC9-2E34-F238-F67F-0150BD00CCAD}"/>
                </a:ext>
              </a:extLst>
            </p:cNvPr>
            <p:cNvSpPr txBox="1"/>
            <p:nvPr/>
          </p:nvSpPr>
          <p:spPr>
            <a:xfrm>
              <a:off x="1814699" y="6440497"/>
              <a:ext cx="559770" cy="297517"/>
            </a:xfrm>
            <a:prstGeom prst="rect">
              <a:avLst/>
            </a:prstGeom>
            <a:noFill/>
          </p:spPr>
          <p:txBody>
            <a:bodyPr wrap="none" rtlCol="0">
              <a:spAutoFit/>
            </a:bodyPr>
            <a:lstStyle/>
            <a:p>
              <a:pPr algn="ctr">
                <a:lnSpc>
                  <a:spcPts val="1800"/>
                </a:lnSpc>
              </a:pPr>
              <a:r>
                <a:rPr lang="en-US" sz="1100" b="0">
                  <a:solidFill>
                    <a:schemeClr val="accent2">
                      <a:lumMod val="75000"/>
                    </a:schemeClr>
                  </a:solidFill>
                  <a:latin typeface="+mn-lt"/>
                </a:rPr>
                <a:t>0.6</a:t>
              </a:r>
              <a:r>
                <a:rPr lang="en-US" sz="500" b="0">
                  <a:solidFill>
                    <a:schemeClr val="accent2">
                      <a:lumMod val="75000"/>
                    </a:schemeClr>
                  </a:solidFill>
                  <a:latin typeface="+mn-lt"/>
                </a:rPr>
                <a:t> </a:t>
              </a:r>
              <a:r>
                <a:rPr lang="en-US" sz="1100" b="0">
                  <a:solidFill>
                    <a:schemeClr val="accent2">
                      <a:lumMod val="75000"/>
                    </a:schemeClr>
                  </a:solidFill>
                  <a:latin typeface="+mn-lt"/>
                  <a:sym typeface="Symbol" panose="05050102010706020507" pitchFamily="18" charset="2"/>
                </a:rPr>
                <a:t>0</a:t>
              </a:r>
              <a:endParaRPr lang="en-US" sz="1100" b="0" dirty="0" err="1">
                <a:solidFill>
                  <a:schemeClr val="accent2">
                    <a:lumMod val="75000"/>
                  </a:schemeClr>
                </a:solidFill>
                <a:latin typeface="+mn-lt"/>
              </a:endParaRPr>
            </a:p>
          </p:txBody>
        </p:sp>
        <p:sp>
          <p:nvSpPr>
            <p:cNvPr id="20" name="TextBox 19">
              <a:extLst>
                <a:ext uri="{FF2B5EF4-FFF2-40B4-BE49-F238E27FC236}">
                  <a16:creationId xmlns:a16="http://schemas.microsoft.com/office/drawing/2014/main" id="{8B925448-1264-22BF-DA0D-844961528275}"/>
                </a:ext>
              </a:extLst>
            </p:cNvPr>
            <p:cNvSpPr txBox="1"/>
            <p:nvPr/>
          </p:nvSpPr>
          <p:spPr>
            <a:xfrm>
              <a:off x="2520846" y="6440498"/>
              <a:ext cx="559770" cy="297517"/>
            </a:xfrm>
            <a:prstGeom prst="rect">
              <a:avLst/>
            </a:prstGeom>
            <a:noFill/>
          </p:spPr>
          <p:txBody>
            <a:bodyPr wrap="none" rtlCol="0">
              <a:spAutoFit/>
            </a:bodyPr>
            <a:lstStyle/>
            <a:p>
              <a:pPr algn="ctr">
                <a:lnSpc>
                  <a:spcPts val="1800"/>
                </a:lnSpc>
              </a:pPr>
              <a:r>
                <a:rPr lang="en-US" sz="1100">
                  <a:solidFill>
                    <a:schemeClr val="accent2">
                      <a:lumMod val="75000"/>
                    </a:schemeClr>
                  </a:solidFill>
                </a:rPr>
                <a:t>1</a:t>
              </a:r>
              <a:r>
                <a:rPr lang="en-US" sz="1100" b="0">
                  <a:solidFill>
                    <a:schemeClr val="accent2">
                      <a:lumMod val="75000"/>
                    </a:schemeClr>
                  </a:solidFill>
                  <a:latin typeface="+mn-lt"/>
                </a:rPr>
                <a:t>.0</a:t>
              </a:r>
              <a:r>
                <a:rPr lang="en-US" sz="500" b="0">
                  <a:solidFill>
                    <a:schemeClr val="accent2">
                      <a:lumMod val="75000"/>
                    </a:schemeClr>
                  </a:solidFill>
                  <a:latin typeface="+mn-lt"/>
                </a:rPr>
                <a:t> </a:t>
              </a:r>
              <a:r>
                <a:rPr lang="en-US" sz="1100" b="0">
                  <a:solidFill>
                    <a:schemeClr val="accent2">
                      <a:lumMod val="75000"/>
                    </a:schemeClr>
                  </a:solidFill>
                  <a:latin typeface="+mn-lt"/>
                  <a:sym typeface="Symbol" panose="05050102010706020507" pitchFamily="18" charset="2"/>
                </a:rPr>
                <a:t>0</a:t>
              </a:r>
              <a:endParaRPr lang="en-US" sz="1100" b="0" dirty="0" err="1">
                <a:solidFill>
                  <a:schemeClr val="accent2">
                    <a:lumMod val="75000"/>
                  </a:schemeClr>
                </a:solidFill>
                <a:latin typeface="+mn-lt"/>
              </a:endParaRPr>
            </a:p>
          </p:txBody>
        </p:sp>
        <p:cxnSp>
          <p:nvCxnSpPr>
            <p:cNvPr id="23" name="Straight Connector 22">
              <a:extLst>
                <a:ext uri="{FF2B5EF4-FFF2-40B4-BE49-F238E27FC236}">
                  <a16:creationId xmlns:a16="http://schemas.microsoft.com/office/drawing/2014/main" id="{F3116B60-E2D4-52D6-726E-FB702611A7CD}"/>
                </a:ext>
              </a:extLst>
            </p:cNvPr>
            <p:cNvCxnSpPr>
              <a:cxnSpLocks/>
            </p:cNvCxnSpPr>
            <p:nvPr/>
          </p:nvCxnSpPr>
          <p:spPr>
            <a:xfrm rot="16200000">
              <a:off x="1461038" y="4005432"/>
              <a:ext cx="0" cy="1330686"/>
            </a:xfrm>
            <a:prstGeom prst="line">
              <a:avLst/>
            </a:prstGeom>
            <a:ln>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39B105F3-C5FD-5F1D-E0DD-42688BB8CF8C}"/>
                </a:ext>
              </a:extLst>
            </p:cNvPr>
            <p:cNvCxnSpPr>
              <a:cxnSpLocks/>
            </p:cNvCxnSpPr>
            <p:nvPr/>
          </p:nvCxnSpPr>
          <p:spPr>
            <a:xfrm rot="16200000">
              <a:off x="1461038" y="5733348"/>
              <a:ext cx="0" cy="1330686"/>
            </a:xfrm>
            <a:prstGeom prst="line">
              <a:avLst/>
            </a:prstGeom>
            <a:ln>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64D90B55-08A8-1503-EAD6-326944E3755E}"/>
                </a:ext>
              </a:extLst>
            </p:cNvPr>
            <p:cNvCxnSpPr>
              <a:cxnSpLocks/>
            </p:cNvCxnSpPr>
            <p:nvPr/>
          </p:nvCxnSpPr>
          <p:spPr>
            <a:xfrm rot="16200000">
              <a:off x="1461038" y="4869390"/>
              <a:ext cx="0" cy="1330686"/>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41E1CFBE-4C42-567E-AC8E-FD76F8E69322}"/>
                </a:ext>
              </a:extLst>
            </p:cNvPr>
            <p:cNvCxnSpPr>
              <a:cxnSpLocks/>
            </p:cNvCxnSpPr>
            <p:nvPr/>
          </p:nvCxnSpPr>
          <p:spPr>
            <a:xfrm rot="16200000">
              <a:off x="1461038" y="4696598"/>
              <a:ext cx="0" cy="1330686"/>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0EDF0D6-1C5D-F1C2-A93A-CE823BB694A2}"/>
                </a:ext>
              </a:extLst>
            </p:cNvPr>
            <p:cNvCxnSpPr>
              <a:cxnSpLocks/>
            </p:cNvCxnSpPr>
            <p:nvPr/>
          </p:nvCxnSpPr>
          <p:spPr>
            <a:xfrm rot="16200000">
              <a:off x="1461038" y="4523806"/>
              <a:ext cx="0" cy="1330686"/>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5023976B-BF73-3742-02D1-22AF93E6F35B}"/>
                </a:ext>
              </a:extLst>
            </p:cNvPr>
            <p:cNvCxnSpPr>
              <a:cxnSpLocks/>
            </p:cNvCxnSpPr>
            <p:nvPr/>
          </p:nvCxnSpPr>
          <p:spPr>
            <a:xfrm rot="16200000">
              <a:off x="1461038" y="4351014"/>
              <a:ext cx="0" cy="1330686"/>
            </a:xfrm>
            <a:prstGeom prst="line">
              <a:avLst/>
            </a:prstGeom>
            <a:ln>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CD794B9F-2230-FE1E-1341-6F628A62F325}"/>
                </a:ext>
              </a:extLst>
            </p:cNvPr>
            <p:cNvCxnSpPr>
              <a:cxnSpLocks/>
            </p:cNvCxnSpPr>
            <p:nvPr/>
          </p:nvCxnSpPr>
          <p:spPr>
            <a:xfrm rot="16200000">
              <a:off x="1461038" y="4178222"/>
              <a:ext cx="0" cy="1330686"/>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45CDADF8-1544-AC9C-E35C-55125AD14B0A}"/>
                </a:ext>
              </a:extLst>
            </p:cNvPr>
            <p:cNvSpPr txBox="1"/>
            <p:nvPr/>
          </p:nvSpPr>
          <p:spPr>
            <a:xfrm>
              <a:off x="281925" y="6232072"/>
              <a:ext cx="559770" cy="297517"/>
            </a:xfrm>
            <a:prstGeom prst="rect">
              <a:avLst/>
            </a:prstGeom>
            <a:noFill/>
          </p:spPr>
          <p:txBody>
            <a:bodyPr wrap="none" rtlCol="0">
              <a:spAutoFit/>
            </a:bodyPr>
            <a:lstStyle/>
            <a:p>
              <a:pPr algn="ctr">
                <a:lnSpc>
                  <a:spcPts val="1800"/>
                </a:lnSpc>
              </a:pPr>
              <a:r>
                <a:rPr lang="en-US" sz="1100" b="0">
                  <a:solidFill>
                    <a:schemeClr val="accent1"/>
                  </a:solidFill>
                  <a:latin typeface="+mn-lt"/>
                </a:rPr>
                <a:t>0.0</a:t>
              </a:r>
              <a:r>
                <a:rPr lang="en-US" sz="500" b="0">
                  <a:solidFill>
                    <a:schemeClr val="accent1"/>
                  </a:solidFill>
                  <a:latin typeface="+mn-lt"/>
                </a:rPr>
                <a:t> </a:t>
              </a:r>
              <a:r>
                <a:rPr lang="en-US" sz="1100" b="0">
                  <a:solidFill>
                    <a:schemeClr val="accent1"/>
                  </a:solidFill>
                  <a:latin typeface="+mn-lt"/>
                  <a:sym typeface="Symbol" panose="05050102010706020507" pitchFamily="18" charset="2"/>
                </a:rPr>
                <a:t>1</a:t>
              </a:r>
              <a:endParaRPr lang="en-US" sz="1100" b="0" dirty="0" err="1">
                <a:solidFill>
                  <a:schemeClr val="accent1"/>
                </a:solidFill>
                <a:latin typeface="+mn-lt"/>
              </a:endParaRPr>
            </a:p>
          </p:txBody>
        </p:sp>
        <p:sp>
          <p:nvSpPr>
            <p:cNvPr id="31" name="TextBox 30">
              <a:extLst>
                <a:ext uri="{FF2B5EF4-FFF2-40B4-BE49-F238E27FC236}">
                  <a16:creationId xmlns:a16="http://schemas.microsoft.com/office/drawing/2014/main" id="{7D6D32AD-5BE6-2742-1ED2-99C6BFB28CA1}"/>
                </a:ext>
              </a:extLst>
            </p:cNvPr>
            <p:cNvSpPr txBox="1"/>
            <p:nvPr/>
          </p:nvSpPr>
          <p:spPr>
            <a:xfrm>
              <a:off x="281925" y="4493382"/>
              <a:ext cx="559770" cy="297517"/>
            </a:xfrm>
            <a:prstGeom prst="rect">
              <a:avLst/>
            </a:prstGeom>
            <a:noFill/>
          </p:spPr>
          <p:txBody>
            <a:bodyPr wrap="none" rtlCol="0">
              <a:spAutoFit/>
            </a:bodyPr>
            <a:lstStyle/>
            <a:p>
              <a:pPr algn="ctr">
                <a:lnSpc>
                  <a:spcPts val="1800"/>
                </a:lnSpc>
              </a:pPr>
              <a:r>
                <a:rPr lang="en-US" sz="1100">
                  <a:solidFill>
                    <a:schemeClr val="accent1"/>
                  </a:solidFill>
                </a:rPr>
                <a:t>1</a:t>
              </a:r>
              <a:r>
                <a:rPr lang="en-US" sz="1100" b="0">
                  <a:solidFill>
                    <a:schemeClr val="accent1"/>
                  </a:solidFill>
                  <a:latin typeface="+mn-lt"/>
                </a:rPr>
                <a:t>.0</a:t>
              </a:r>
              <a:r>
                <a:rPr lang="en-US" sz="500" b="0">
                  <a:solidFill>
                    <a:schemeClr val="accent1"/>
                  </a:solidFill>
                  <a:latin typeface="+mn-lt"/>
                </a:rPr>
                <a:t> </a:t>
              </a:r>
              <a:r>
                <a:rPr lang="en-US" sz="1100" b="0">
                  <a:solidFill>
                    <a:schemeClr val="accent1"/>
                  </a:solidFill>
                  <a:latin typeface="+mn-lt"/>
                  <a:sym typeface="Symbol" panose="05050102010706020507" pitchFamily="18" charset="2"/>
                </a:rPr>
                <a:t>1</a:t>
              </a:r>
              <a:endParaRPr lang="en-US" sz="1100" b="0" dirty="0" err="1">
                <a:solidFill>
                  <a:schemeClr val="accent1"/>
                </a:solidFill>
                <a:latin typeface="+mn-lt"/>
              </a:endParaRPr>
            </a:p>
          </p:txBody>
        </p:sp>
        <p:sp>
          <p:nvSpPr>
            <p:cNvPr id="32" name="TextBox 31">
              <a:extLst>
                <a:ext uri="{FF2B5EF4-FFF2-40B4-BE49-F238E27FC236}">
                  <a16:creationId xmlns:a16="http://schemas.microsoft.com/office/drawing/2014/main" id="{27EA652C-2585-9728-C56B-8CE752261101}"/>
                </a:ext>
              </a:extLst>
            </p:cNvPr>
            <p:cNvSpPr txBox="1"/>
            <p:nvPr/>
          </p:nvSpPr>
          <p:spPr>
            <a:xfrm>
              <a:off x="281926" y="4829147"/>
              <a:ext cx="559770" cy="297517"/>
            </a:xfrm>
            <a:prstGeom prst="rect">
              <a:avLst/>
            </a:prstGeom>
            <a:noFill/>
          </p:spPr>
          <p:txBody>
            <a:bodyPr wrap="none" rtlCol="0">
              <a:spAutoFit/>
            </a:bodyPr>
            <a:lstStyle/>
            <a:p>
              <a:pPr algn="ctr">
                <a:lnSpc>
                  <a:spcPts val="1800"/>
                </a:lnSpc>
              </a:pPr>
              <a:r>
                <a:rPr lang="en-US" sz="1100" b="0">
                  <a:solidFill>
                    <a:schemeClr val="accent1"/>
                  </a:solidFill>
                  <a:latin typeface="+mn-lt"/>
                </a:rPr>
                <a:t>0.8</a:t>
              </a:r>
              <a:r>
                <a:rPr lang="en-US" sz="500" b="0">
                  <a:solidFill>
                    <a:schemeClr val="accent1"/>
                  </a:solidFill>
                  <a:latin typeface="+mn-lt"/>
                </a:rPr>
                <a:t> </a:t>
              </a:r>
              <a:r>
                <a:rPr lang="en-US" sz="1100" b="0">
                  <a:solidFill>
                    <a:schemeClr val="accent1"/>
                  </a:solidFill>
                  <a:latin typeface="+mn-lt"/>
                  <a:sym typeface="Symbol" panose="05050102010706020507" pitchFamily="18" charset="2"/>
                </a:rPr>
                <a:t>1</a:t>
              </a:r>
              <a:endParaRPr lang="en-US" sz="1100" b="0" dirty="0" err="1">
                <a:solidFill>
                  <a:schemeClr val="accent1"/>
                </a:solidFill>
                <a:latin typeface="+mn-lt"/>
              </a:endParaRPr>
            </a:p>
          </p:txBody>
        </p:sp>
      </p:grpSp>
      <p:sp>
        <p:nvSpPr>
          <p:cNvPr id="34" name="TextBox 33">
            <a:extLst>
              <a:ext uri="{FF2B5EF4-FFF2-40B4-BE49-F238E27FC236}">
                <a16:creationId xmlns:a16="http://schemas.microsoft.com/office/drawing/2014/main" id="{8DC3CA41-EE89-9EAD-DFB6-14E057ED8996}"/>
              </a:ext>
            </a:extLst>
          </p:cNvPr>
          <p:cNvSpPr txBox="1"/>
          <p:nvPr/>
        </p:nvSpPr>
        <p:spPr>
          <a:xfrm>
            <a:off x="2286000" y="6685173"/>
            <a:ext cx="4572000" cy="215444"/>
          </a:xfrm>
          <a:prstGeom prst="rect">
            <a:avLst/>
          </a:prstGeom>
          <a:noFill/>
        </p:spPr>
        <p:txBody>
          <a:bodyPr wrap="square">
            <a:spAutoFit/>
          </a:bodyPr>
          <a:lstStyle/>
          <a:p>
            <a:r>
              <a:rPr lang="en-US" sz="800"/>
              <a:t>https://pavanjayasinha.medium.com/but-what-is-a-quantum-phase-factor-d05c15c321fe</a:t>
            </a:r>
          </a:p>
        </p:txBody>
      </p:sp>
      <p:sp>
        <p:nvSpPr>
          <p:cNvPr id="36" name="TextBox 35">
            <a:extLst>
              <a:ext uri="{FF2B5EF4-FFF2-40B4-BE49-F238E27FC236}">
                <a16:creationId xmlns:a16="http://schemas.microsoft.com/office/drawing/2014/main" id="{61A99A66-3E68-A7AE-8FE8-A23B34E00FAD}"/>
              </a:ext>
            </a:extLst>
          </p:cNvPr>
          <p:cNvSpPr txBox="1"/>
          <p:nvPr/>
        </p:nvSpPr>
        <p:spPr>
          <a:xfrm>
            <a:off x="4325815" y="4310081"/>
            <a:ext cx="4572000" cy="2419124"/>
          </a:xfrm>
          <a:prstGeom prst="rect">
            <a:avLst/>
          </a:prstGeom>
        </p:spPr>
        <p:txBody>
          <a:bodyPr vert="horz" lIns="91440" tIns="45720" rIns="91440" bIns="45720" rtlCol="0">
            <a:normAutofit/>
          </a:bodyPr>
          <a:lstStyle>
            <a:lvl1pPr marL="274320" indent="-228600">
              <a:spcBef>
                <a:spcPct val="20000"/>
              </a:spcBef>
              <a:buClr>
                <a:schemeClr val="accent1"/>
              </a:buClr>
              <a:buFont typeface="Wingdings 2" pitchFamily="18" charset="2"/>
              <a:buChar char=""/>
              <a:defRPr spc="0" baseline="0"/>
            </a:lvl1pPr>
            <a:lvl2pPr marL="548640" indent="-182880">
              <a:spcBef>
                <a:spcPct val="20000"/>
              </a:spcBef>
              <a:buClr>
                <a:schemeClr val="accent2"/>
              </a:buClr>
              <a:buFont typeface="Wingdings" pitchFamily="2" charset="2"/>
              <a:buChar char="§"/>
              <a:defRPr spc="0" baseline="0"/>
            </a:lvl2pPr>
            <a:lvl3pPr marL="822960" indent="-182880">
              <a:spcBef>
                <a:spcPct val="20000"/>
              </a:spcBef>
              <a:buClr>
                <a:schemeClr val="accent3"/>
              </a:buClr>
              <a:buFont typeface="Wingdings" pitchFamily="2" charset="2"/>
              <a:buChar char="§"/>
              <a:defRPr sz="1600" spc="0" baseline="0"/>
            </a:lvl3pPr>
            <a:lvl4pPr marL="1097280" indent="-182880">
              <a:spcBef>
                <a:spcPct val="20000"/>
              </a:spcBef>
              <a:buClr>
                <a:schemeClr val="accent4"/>
              </a:buClr>
              <a:buFont typeface="Wingdings" pitchFamily="2" charset="2"/>
              <a:buChar char="§"/>
              <a:defRPr sz="1400" spc="0"/>
            </a:lvl4pPr>
            <a:lvl5pPr marL="1280160" indent="-182880">
              <a:spcBef>
                <a:spcPct val="20000"/>
              </a:spcBef>
              <a:buClr>
                <a:schemeClr val="accent6"/>
              </a:buClr>
              <a:buFont typeface="Wingdings" pitchFamily="2" charset="2"/>
              <a:buChar char="§"/>
              <a:defRPr sz="1400" spc="0" baseline="0"/>
            </a:lvl5pPr>
            <a:lvl6pPr marL="1554480" indent="-182880">
              <a:spcBef>
                <a:spcPct val="20000"/>
              </a:spcBef>
              <a:buClr>
                <a:schemeClr val="accent1"/>
              </a:buClr>
              <a:buFont typeface="Wingdings" pitchFamily="2" charset="2"/>
              <a:buChar char="§"/>
              <a:defRPr>
                <a:solidFill>
                  <a:schemeClr val="tx2"/>
                </a:solidFill>
              </a:defRPr>
            </a:lvl6pPr>
            <a:lvl7pPr marL="1828800" indent="-182880">
              <a:spcBef>
                <a:spcPct val="20000"/>
              </a:spcBef>
              <a:buClr>
                <a:schemeClr val="accent2"/>
              </a:buClr>
              <a:buFont typeface="Wingdings" pitchFamily="2" charset="2"/>
              <a:buChar char="§"/>
              <a:defRPr>
                <a:solidFill>
                  <a:schemeClr val="tx2"/>
                </a:solidFill>
              </a:defRPr>
            </a:lvl7pPr>
            <a:lvl8pPr marL="2103120" indent="-182880">
              <a:spcBef>
                <a:spcPct val="20000"/>
              </a:spcBef>
              <a:buClr>
                <a:schemeClr val="accent3"/>
              </a:buClr>
              <a:buFont typeface="Wingdings" pitchFamily="2" charset="2"/>
              <a:buChar char="§"/>
              <a:defRPr>
                <a:solidFill>
                  <a:schemeClr val="tx2"/>
                </a:solidFill>
              </a:defRPr>
            </a:lvl8pPr>
            <a:lvl9pPr marL="2377440" indent="-182880">
              <a:spcBef>
                <a:spcPct val="20000"/>
              </a:spcBef>
              <a:buClr>
                <a:schemeClr val="accent5"/>
              </a:buClr>
              <a:buFont typeface="Wingdings" pitchFamily="2" charset="2"/>
              <a:buChar char="§"/>
              <a:defRPr>
                <a:solidFill>
                  <a:schemeClr val="tx2"/>
                </a:solidFill>
              </a:defRPr>
            </a:lvl9pPr>
          </a:lstStyle>
          <a:p>
            <a:r>
              <a:rPr lang="en-US"/>
              <a:t>But imagine a vector of length 1 in </a:t>
            </a:r>
            <a:r>
              <a:rPr lang="en-US">
                <a:solidFill>
                  <a:srgbClr val="0070C0"/>
                </a:solidFill>
              </a:rPr>
              <a:t>between</a:t>
            </a:r>
            <a:r>
              <a:rPr lang="en-US"/>
              <a:t> states </a:t>
            </a:r>
            <a:r>
              <a:rPr lang="en-US">
                <a:sym typeface="Symbol" panose="05050102010706020507" pitchFamily="18" charset="2"/>
              </a:rPr>
              <a:t>0 and 1 </a:t>
            </a:r>
          </a:p>
          <a:p>
            <a:r>
              <a:rPr lang="en-US">
                <a:sym typeface="Symbol" panose="05050102010706020507" pitchFamily="18" charset="2"/>
              </a:rPr>
              <a:t>The vector is still of size 1, but the horizontal component is 60% of the way to 0 and the veritcal component is 80% of the way to 1</a:t>
            </a:r>
          </a:p>
          <a:p>
            <a:r>
              <a:rPr lang="en-US">
                <a:sym typeface="Symbol" panose="05050102010706020507" pitchFamily="18" charset="2"/>
              </a:rPr>
              <a:t>0.6 and 0.8 are the </a:t>
            </a:r>
            <a:r>
              <a:rPr lang="en-US">
                <a:solidFill>
                  <a:srgbClr val="0070C0"/>
                </a:solidFill>
                <a:sym typeface="Symbol" panose="05050102010706020507" pitchFamily="18" charset="2"/>
              </a:rPr>
              <a:t>amplitudes</a:t>
            </a:r>
            <a:r>
              <a:rPr lang="en-US">
                <a:sym typeface="Symbol" panose="05050102010706020507" pitchFamily="18" charset="2"/>
              </a:rPr>
              <a:t> of each basis state.</a:t>
            </a:r>
            <a:endParaRPr lang="en-US"/>
          </a:p>
        </p:txBody>
      </p:sp>
    </p:spTree>
    <p:extLst>
      <p:ext uri="{BB962C8B-B14F-4D97-AF65-F5344CB8AC3E}">
        <p14:creationId xmlns:p14="http://schemas.microsoft.com/office/powerpoint/2010/main" val="28253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95B51-CEDC-C7F3-8909-C401F73F6175}"/>
              </a:ext>
            </a:extLst>
          </p:cNvPr>
          <p:cNvSpPr>
            <a:spLocks noGrp="1"/>
          </p:cNvSpPr>
          <p:nvPr>
            <p:ph sz="half" idx="2"/>
          </p:nvPr>
        </p:nvSpPr>
        <p:spPr>
          <a:xfrm>
            <a:off x="4325815" y="1719071"/>
            <a:ext cx="4580679" cy="2592265"/>
          </a:xfrm>
        </p:spPr>
        <p:txBody>
          <a:bodyPr>
            <a:normAutofit/>
          </a:bodyPr>
          <a:lstStyle/>
          <a:p>
            <a:r>
              <a:rPr lang="en-US" sz="1800">
                <a:sym typeface="Symbol" panose="05050102010706020507" pitchFamily="18" charset="2"/>
              </a:rPr>
              <a:t>0.6 and 0.8 are the </a:t>
            </a:r>
            <a:r>
              <a:rPr lang="en-US" sz="1800" b="1">
                <a:solidFill>
                  <a:srgbClr val="89ABCD"/>
                </a:solidFill>
                <a:sym typeface="Symbol" panose="05050102010706020507" pitchFamily="18" charset="2"/>
              </a:rPr>
              <a:t>amplitudes</a:t>
            </a:r>
            <a:r>
              <a:rPr lang="en-US" sz="1800">
                <a:sym typeface="Symbol" panose="05050102010706020507" pitchFamily="18" charset="2"/>
              </a:rPr>
              <a:t> of each basis state.</a:t>
            </a:r>
            <a:br>
              <a:rPr lang="en-US" sz="1800">
                <a:sym typeface="Symbol" panose="05050102010706020507" pitchFamily="18" charset="2"/>
              </a:rPr>
            </a:br>
            <a:endParaRPr lang="en-US" sz="1800">
              <a:sym typeface="Symbol" panose="05050102010706020507" pitchFamily="18" charset="2"/>
            </a:endParaRPr>
          </a:p>
          <a:p>
            <a:r>
              <a:rPr lang="en-US" sz="1800" b="0">
                <a:latin typeface="+mn-lt"/>
              </a:rPr>
              <a:t>The square of each will give us the probability of the superposition collapsing into a certain basis state.</a:t>
            </a:r>
            <a:br>
              <a:rPr lang="en-US" sz="1800" b="0">
                <a:latin typeface="+mn-lt"/>
              </a:rPr>
            </a:br>
            <a:endParaRPr lang="en-US" sz="1800" b="0">
              <a:latin typeface="+mn-lt"/>
            </a:endParaRPr>
          </a:p>
          <a:p>
            <a:r>
              <a:rPr lang="en-US" sz="1800" b="0">
                <a:latin typeface="+mn-lt"/>
              </a:rPr>
              <a:t>Probability = |α|² or |ß|²</a:t>
            </a:r>
          </a:p>
          <a:p>
            <a:endParaRPr lang="en-US" sz="1800" b="0">
              <a:latin typeface="+mn-lt"/>
            </a:endParaRPr>
          </a:p>
          <a:p>
            <a:endParaRPr lang="en-US" sz="1800" b="0">
              <a:latin typeface="+mn-lt"/>
            </a:endParaRPr>
          </a:p>
        </p:txBody>
      </p:sp>
      <p:sp>
        <p:nvSpPr>
          <p:cNvPr id="4" name="Title 3">
            <a:extLst>
              <a:ext uri="{FF2B5EF4-FFF2-40B4-BE49-F238E27FC236}">
                <a16:creationId xmlns:a16="http://schemas.microsoft.com/office/drawing/2014/main" id="{D368C31D-E30D-708F-8A02-F6729539741D}"/>
              </a:ext>
            </a:extLst>
          </p:cNvPr>
          <p:cNvSpPr>
            <a:spLocks noGrp="1"/>
          </p:cNvSpPr>
          <p:nvPr>
            <p:ph type="title"/>
          </p:nvPr>
        </p:nvSpPr>
        <p:spPr/>
        <p:txBody>
          <a:bodyPr/>
          <a:lstStyle/>
          <a:p>
            <a:r>
              <a:rPr lang="en-US"/>
              <a:t>Another way to look at this  </a:t>
            </a:r>
            <a:r>
              <a:rPr lang="en-US" sz="2400"/>
              <a:t>(2)</a:t>
            </a:r>
            <a:endParaRPr lang="en-US"/>
          </a:p>
        </p:txBody>
      </p:sp>
      <p:pic>
        <p:nvPicPr>
          <p:cNvPr id="8" name="Picture 7">
            <a:extLst>
              <a:ext uri="{FF2B5EF4-FFF2-40B4-BE49-F238E27FC236}">
                <a16:creationId xmlns:a16="http://schemas.microsoft.com/office/drawing/2014/main" id="{2079D411-08CB-2265-8FF9-3CE694BC0870}"/>
              </a:ext>
            </a:extLst>
          </p:cNvPr>
          <p:cNvPicPr>
            <a:picLocks noChangeAspect="1"/>
          </p:cNvPicPr>
          <p:nvPr/>
        </p:nvPicPr>
        <p:blipFill>
          <a:blip r:embed="rId2"/>
          <a:stretch>
            <a:fillRect/>
          </a:stretch>
        </p:blipFill>
        <p:spPr>
          <a:xfrm>
            <a:off x="739724" y="1730939"/>
            <a:ext cx="3204011" cy="2473687"/>
          </a:xfrm>
          <a:prstGeom prst="rect">
            <a:avLst/>
          </a:prstGeom>
        </p:spPr>
      </p:pic>
      <p:grpSp>
        <p:nvGrpSpPr>
          <p:cNvPr id="21" name="Group 20">
            <a:extLst>
              <a:ext uri="{FF2B5EF4-FFF2-40B4-BE49-F238E27FC236}">
                <a16:creationId xmlns:a16="http://schemas.microsoft.com/office/drawing/2014/main" id="{5E7919AF-7730-6356-ACC1-AB86D6CC29A4}"/>
              </a:ext>
            </a:extLst>
          </p:cNvPr>
          <p:cNvGrpSpPr/>
          <p:nvPr/>
        </p:nvGrpSpPr>
        <p:grpSpPr>
          <a:xfrm>
            <a:off x="1040927" y="2536982"/>
            <a:ext cx="1727916" cy="1565929"/>
            <a:chOff x="682202" y="4963660"/>
            <a:chExt cx="1727916" cy="1565929"/>
          </a:xfrm>
        </p:grpSpPr>
        <p:cxnSp>
          <p:nvCxnSpPr>
            <p:cNvPr id="10" name="Straight Connector 9">
              <a:extLst>
                <a:ext uri="{FF2B5EF4-FFF2-40B4-BE49-F238E27FC236}">
                  <a16:creationId xmlns:a16="http://schemas.microsoft.com/office/drawing/2014/main" id="{0C6BC5D5-27A6-A43A-1012-78905E9A131F}"/>
                </a:ext>
              </a:extLst>
            </p:cNvPr>
            <p:cNvCxnSpPr>
              <a:cxnSpLocks/>
            </p:cNvCxnSpPr>
            <p:nvPr/>
          </p:nvCxnSpPr>
          <p:spPr>
            <a:xfrm>
              <a:off x="2410118" y="4963660"/>
              <a:ext cx="0" cy="1565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2779E27-861C-3707-B1DF-30D2DB7B3E61}"/>
                </a:ext>
              </a:extLst>
            </p:cNvPr>
            <p:cNvCxnSpPr>
              <a:cxnSpLocks/>
            </p:cNvCxnSpPr>
            <p:nvPr/>
          </p:nvCxnSpPr>
          <p:spPr>
            <a:xfrm>
              <a:off x="682202" y="4963660"/>
              <a:ext cx="0" cy="1565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F1996E4C-0538-4919-09C7-6441C2A14112}"/>
                </a:ext>
              </a:extLst>
            </p:cNvPr>
            <p:cNvCxnSpPr>
              <a:cxnSpLocks/>
            </p:cNvCxnSpPr>
            <p:nvPr/>
          </p:nvCxnSpPr>
          <p:spPr>
            <a:xfrm>
              <a:off x="1546160" y="4963660"/>
              <a:ext cx="0" cy="1565929"/>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1BC1A858-B3F1-9E7D-5A02-6C4BF2AA54CF}"/>
                </a:ext>
              </a:extLst>
            </p:cNvPr>
            <p:cNvCxnSpPr>
              <a:cxnSpLocks/>
            </p:cNvCxnSpPr>
            <p:nvPr/>
          </p:nvCxnSpPr>
          <p:spPr>
            <a:xfrm>
              <a:off x="1718952" y="4963660"/>
              <a:ext cx="0" cy="1565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256E9445-5A79-AD16-3986-25427E9F6267}"/>
                </a:ext>
              </a:extLst>
            </p:cNvPr>
            <p:cNvCxnSpPr>
              <a:cxnSpLocks/>
            </p:cNvCxnSpPr>
            <p:nvPr/>
          </p:nvCxnSpPr>
          <p:spPr>
            <a:xfrm>
              <a:off x="1891744" y="4963660"/>
              <a:ext cx="0" cy="1565929"/>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5C109E2-7944-1F48-4F5C-EA86FD8DD8C1}"/>
                </a:ext>
              </a:extLst>
            </p:cNvPr>
            <p:cNvCxnSpPr>
              <a:cxnSpLocks/>
            </p:cNvCxnSpPr>
            <p:nvPr/>
          </p:nvCxnSpPr>
          <p:spPr>
            <a:xfrm>
              <a:off x="2064536" y="4963660"/>
              <a:ext cx="0" cy="1565929"/>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C93ABB95-20EB-2E07-768F-446A8E4D7256}"/>
                </a:ext>
              </a:extLst>
            </p:cNvPr>
            <p:cNvCxnSpPr>
              <a:cxnSpLocks/>
            </p:cNvCxnSpPr>
            <p:nvPr/>
          </p:nvCxnSpPr>
          <p:spPr>
            <a:xfrm>
              <a:off x="2237328" y="4963660"/>
              <a:ext cx="0" cy="1565929"/>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grpSp>
      <p:sp>
        <p:nvSpPr>
          <p:cNvPr id="18" name="TextBox 17">
            <a:extLst>
              <a:ext uri="{FF2B5EF4-FFF2-40B4-BE49-F238E27FC236}">
                <a16:creationId xmlns:a16="http://schemas.microsoft.com/office/drawing/2014/main" id="{3A836AFA-7F42-EE67-939B-ACB042E1D34D}"/>
              </a:ext>
            </a:extLst>
          </p:cNvPr>
          <p:cNvSpPr txBox="1"/>
          <p:nvPr/>
        </p:nvSpPr>
        <p:spPr>
          <a:xfrm>
            <a:off x="795693" y="4005010"/>
            <a:ext cx="559769" cy="297517"/>
          </a:xfrm>
          <a:prstGeom prst="rect">
            <a:avLst/>
          </a:prstGeom>
          <a:noFill/>
        </p:spPr>
        <p:txBody>
          <a:bodyPr wrap="none" rtlCol="0">
            <a:spAutoFit/>
          </a:bodyPr>
          <a:lstStyle/>
          <a:p>
            <a:pPr algn="ctr">
              <a:lnSpc>
                <a:spcPts val="1800"/>
              </a:lnSpc>
            </a:pPr>
            <a:r>
              <a:rPr lang="en-US" sz="1100" b="0">
                <a:solidFill>
                  <a:schemeClr val="accent2">
                    <a:lumMod val="75000"/>
                  </a:schemeClr>
                </a:solidFill>
                <a:latin typeface="+mn-lt"/>
              </a:rPr>
              <a:t>0.0</a:t>
            </a:r>
            <a:r>
              <a:rPr lang="en-US" sz="500" b="0">
                <a:solidFill>
                  <a:schemeClr val="accent2">
                    <a:lumMod val="75000"/>
                  </a:schemeClr>
                </a:solidFill>
                <a:latin typeface="+mn-lt"/>
              </a:rPr>
              <a:t> </a:t>
            </a:r>
            <a:r>
              <a:rPr lang="en-US" sz="1100" b="0">
                <a:solidFill>
                  <a:schemeClr val="accent2">
                    <a:lumMod val="75000"/>
                  </a:schemeClr>
                </a:solidFill>
                <a:latin typeface="+mn-lt"/>
                <a:sym typeface="Symbol" panose="05050102010706020507" pitchFamily="18" charset="2"/>
              </a:rPr>
              <a:t>0</a:t>
            </a:r>
            <a:endParaRPr lang="en-US" sz="1100" b="0" dirty="0" err="1">
              <a:solidFill>
                <a:schemeClr val="accent2">
                  <a:lumMod val="75000"/>
                </a:schemeClr>
              </a:solidFill>
              <a:latin typeface="+mn-lt"/>
            </a:endParaRPr>
          </a:p>
        </p:txBody>
      </p:sp>
      <p:sp>
        <p:nvSpPr>
          <p:cNvPr id="19" name="TextBox 18">
            <a:extLst>
              <a:ext uri="{FF2B5EF4-FFF2-40B4-BE49-F238E27FC236}">
                <a16:creationId xmlns:a16="http://schemas.microsoft.com/office/drawing/2014/main" id="{E89D4CC9-2E34-F238-F67F-0150BD00CCAD}"/>
              </a:ext>
            </a:extLst>
          </p:cNvPr>
          <p:cNvSpPr txBox="1"/>
          <p:nvPr/>
        </p:nvSpPr>
        <p:spPr>
          <a:xfrm>
            <a:off x="1814699" y="4013819"/>
            <a:ext cx="559770" cy="297517"/>
          </a:xfrm>
          <a:prstGeom prst="rect">
            <a:avLst/>
          </a:prstGeom>
          <a:noFill/>
        </p:spPr>
        <p:txBody>
          <a:bodyPr wrap="none" rtlCol="0">
            <a:spAutoFit/>
          </a:bodyPr>
          <a:lstStyle/>
          <a:p>
            <a:pPr algn="ctr">
              <a:lnSpc>
                <a:spcPts val="1800"/>
              </a:lnSpc>
            </a:pPr>
            <a:r>
              <a:rPr lang="en-US" sz="1100" b="0">
                <a:solidFill>
                  <a:schemeClr val="accent2">
                    <a:lumMod val="75000"/>
                  </a:schemeClr>
                </a:solidFill>
                <a:latin typeface="+mn-lt"/>
              </a:rPr>
              <a:t>0.6</a:t>
            </a:r>
            <a:r>
              <a:rPr lang="en-US" sz="500" b="0">
                <a:solidFill>
                  <a:schemeClr val="accent2">
                    <a:lumMod val="75000"/>
                  </a:schemeClr>
                </a:solidFill>
                <a:latin typeface="+mn-lt"/>
              </a:rPr>
              <a:t> </a:t>
            </a:r>
            <a:r>
              <a:rPr lang="en-US" sz="1100" b="0">
                <a:solidFill>
                  <a:schemeClr val="accent2">
                    <a:lumMod val="75000"/>
                  </a:schemeClr>
                </a:solidFill>
                <a:latin typeface="+mn-lt"/>
                <a:sym typeface="Symbol" panose="05050102010706020507" pitchFamily="18" charset="2"/>
              </a:rPr>
              <a:t>0</a:t>
            </a:r>
            <a:endParaRPr lang="en-US" sz="1100" b="0" dirty="0" err="1">
              <a:solidFill>
                <a:schemeClr val="accent2">
                  <a:lumMod val="75000"/>
                </a:schemeClr>
              </a:solidFill>
              <a:latin typeface="+mn-lt"/>
            </a:endParaRPr>
          </a:p>
        </p:txBody>
      </p:sp>
      <p:sp>
        <p:nvSpPr>
          <p:cNvPr id="20" name="TextBox 19">
            <a:extLst>
              <a:ext uri="{FF2B5EF4-FFF2-40B4-BE49-F238E27FC236}">
                <a16:creationId xmlns:a16="http://schemas.microsoft.com/office/drawing/2014/main" id="{8B925448-1264-22BF-DA0D-844961528275}"/>
              </a:ext>
            </a:extLst>
          </p:cNvPr>
          <p:cNvSpPr txBox="1"/>
          <p:nvPr/>
        </p:nvSpPr>
        <p:spPr>
          <a:xfrm>
            <a:off x="2520846" y="4013820"/>
            <a:ext cx="559770" cy="297517"/>
          </a:xfrm>
          <a:prstGeom prst="rect">
            <a:avLst/>
          </a:prstGeom>
          <a:noFill/>
        </p:spPr>
        <p:txBody>
          <a:bodyPr wrap="none" rtlCol="0">
            <a:spAutoFit/>
          </a:bodyPr>
          <a:lstStyle/>
          <a:p>
            <a:pPr algn="ctr">
              <a:lnSpc>
                <a:spcPts val="1800"/>
              </a:lnSpc>
            </a:pPr>
            <a:r>
              <a:rPr lang="en-US" sz="1100">
                <a:solidFill>
                  <a:schemeClr val="accent2">
                    <a:lumMod val="75000"/>
                  </a:schemeClr>
                </a:solidFill>
              </a:rPr>
              <a:t>1</a:t>
            </a:r>
            <a:r>
              <a:rPr lang="en-US" sz="1100" b="0">
                <a:solidFill>
                  <a:schemeClr val="accent2">
                    <a:lumMod val="75000"/>
                  </a:schemeClr>
                </a:solidFill>
                <a:latin typeface="+mn-lt"/>
              </a:rPr>
              <a:t>.0</a:t>
            </a:r>
            <a:r>
              <a:rPr lang="en-US" sz="500" b="0">
                <a:solidFill>
                  <a:schemeClr val="accent2">
                    <a:lumMod val="75000"/>
                  </a:schemeClr>
                </a:solidFill>
                <a:latin typeface="+mn-lt"/>
              </a:rPr>
              <a:t> </a:t>
            </a:r>
            <a:r>
              <a:rPr lang="en-US" sz="1100" b="0">
                <a:solidFill>
                  <a:schemeClr val="accent2">
                    <a:lumMod val="75000"/>
                  </a:schemeClr>
                </a:solidFill>
                <a:latin typeface="+mn-lt"/>
                <a:sym typeface="Symbol" panose="05050102010706020507" pitchFamily="18" charset="2"/>
              </a:rPr>
              <a:t>0</a:t>
            </a:r>
            <a:endParaRPr lang="en-US" sz="1100" b="0" dirty="0" err="1">
              <a:solidFill>
                <a:schemeClr val="accent2">
                  <a:lumMod val="75000"/>
                </a:schemeClr>
              </a:solidFill>
              <a:latin typeface="+mn-lt"/>
            </a:endParaRPr>
          </a:p>
        </p:txBody>
      </p:sp>
      <p:cxnSp>
        <p:nvCxnSpPr>
          <p:cNvPr id="23" name="Straight Connector 22">
            <a:extLst>
              <a:ext uri="{FF2B5EF4-FFF2-40B4-BE49-F238E27FC236}">
                <a16:creationId xmlns:a16="http://schemas.microsoft.com/office/drawing/2014/main" id="{F3116B60-E2D4-52D6-726E-FB702611A7CD}"/>
              </a:ext>
            </a:extLst>
          </p:cNvPr>
          <p:cNvCxnSpPr>
            <a:cxnSpLocks/>
          </p:cNvCxnSpPr>
          <p:nvPr/>
        </p:nvCxnSpPr>
        <p:spPr>
          <a:xfrm rot="16200000">
            <a:off x="1461038" y="1578754"/>
            <a:ext cx="0" cy="1330686"/>
          </a:xfrm>
          <a:prstGeom prst="line">
            <a:avLst/>
          </a:prstGeom>
          <a:ln>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39B105F3-C5FD-5F1D-E0DD-42688BB8CF8C}"/>
              </a:ext>
            </a:extLst>
          </p:cNvPr>
          <p:cNvCxnSpPr>
            <a:cxnSpLocks/>
          </p:cNvCxnSpPr>
          <p:nvPr/>
        </p:nvCxnSpPr>
        <p:spPr>
          <a:xfrm rot="16200000">
            <a:off x="1461038" y="3306670"/>
            <a:ext cx="0" cy="1330686"/>
          </a:xfrm>
          <a:prstGeom prst="line">
            <a:avLst/>
          </a:prstGeom>
          <a:ln>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64D90B55-08A8-1503-EAD6-326944E3755E}"/>
              </a:ext>
            </a:extLst>
          </p:cNvPr>
          <p:cNvCxnSpPr>
            <a:cxnSpLocks/>
          </p:cNvCxnSpPr>
          <p:nvPr/>
        </p:nvCxnSpPr>
        <p:spPr>
          <a:xfrm rot="16200000">
            <a:off x="1461038" y="2442712"/>
            <a:ext cx="0" cy="1330686"/>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41E1CFBE-4C42-567E-AC8E-FD76F8E69322}"/>
              </a:ext>
            </a:extLst>
          </p:cNvPr>
          <p:cNvCxnSpPr>
            <a:cxnSpLocks/>
          </p:cNvCxnSpPr>
          <p:nvPr/>
        </p:nvCxnSpPr>
        <p:spPr>
          <a:xfrm rot="16200000">
            <a:off x="1461038" y="2269920"/>
            <a:ext cx="0" cy="1330686"/>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0EDF0D6-1C5D-F1C2-A93A-CE823BB694A2}"/>
              </a:ext>
            </a:extLst>
          </p:cNvPr>
          <p:cNvCxnSpPr>
            <a:cxnSpLocks/>
          </p:cNvCxnSpPr>
          <p:nvPr/>
        </p:nvCxnSpPr>
        <p:spPr>
          <a:xfrm rot="16200000">
            <a:off x="1461038" y="2097128"/>
            <a:ext cx="0" cy="1330686"/>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5023976B-BF73-3742-02D1-22AF93E6F35B}"/>
              </a:ext>
            </a:extLst>
          </p:cNvPr>
          <p:cNvCxnSpPr>
            <a:cxnSpLocks/>
          </p:cNvCxnSpPr>
          <p:nvPr/>
        </p:nvCxnSpPr>
        <p:spPr>
          <a:xfrm rot="16200000">
            <a:off x="1461038" y="1924336"/>
            <a:ext cx="0" cy="1330686"/>
          </a:xfrm>
          <a:prstGeom prst="line">
            <a:avLst/>
          </a:prstGeom>
          <a:ln>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CD794B9F-2230-FE1E-1341-6F628A62F325}"/>
              </a:ext>
            </a:extLst>
          </p:cNvPr>
          <p:cNvCxnSpPr>
            <a:cxnSpLocks/>
          </p:cNvCxnSpPr>
          <p:nvPr/>
        </p:nvCxnSpPr>
        <p:spPr>
          <a:xfrm rot="16200000">
            <a:off x="1461038" y="1751544"/>
            <a:ext cx="0" cy="1330686"/>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45CDADF8-1544-AC9C-E35C-55125AD14B0A}"/>
              </a:ext>
            </a:extLst>
          </p:cNvPr>
          <p:cNvSpPr txBox="1"/>
          <p:nvPr/>
        </p:nvSpPr>
        <p:spPr>
          <a:xfrm>
            <a:off x="281925" y="3805394"/>
            <a:ext cx="559770" cy="297517"/>
          </a:xfrm>
          <a:prstGeom prst="rect">
            <a:avLst/>
          </a:prstGeom>
          <a:noFill/>
        </p:spPr>
        <p:txBody>
          <a:bodyPr wrap="none" rtlCol="0">
            <a:spAutoFit/>
          </a:bodyPr>
          <a:lstStyle/>
          <a:p>
            <a:pPr algn="ctr">
              <a:lnSpc>
                <a:spcPts val="1800"/>
              </a:lnSpc>
            </a:pPr>
            <a:r>
              <a:rPr lang="en-US" sz="1100" b="0">
                <a:solidFill>
                  <a:schemeClr val="accent1"/>
                </a:solidFill>
                <a:latin typeface="+mn-lt"/>
              </a:rPr>
              <a:t>0.0</a:t>
            </a:r>
            <a:r>
              <a:rPr lang="en-US" sz="500" b="0">
                <a:solidFill>
                  <a:schemeClr val="accent1"/>
                </a:solidFill>
                <a:latin typeface="+mn-lt"/>
              </a:rPr>
              <a:t> </a:t>
            </a:r>
            <a:r>
              <a:rPr lang="en-US" sz="1100" b="0">
                <a:solidFill>
                  <a:schemeClr val="accent1"/>
                </a:solidFill>
                <a:latin typeface="+mn-lt"/>
                <a:sym typeface="Symbol" panose="05050102010706020507" pitchFamily="18" charset="2"/>
              </a:rPr>
              <a:t>1</a:t>
            </a:r>
            <a:endParaRPr lang="en-US" sz="1100" b="0" dirty="0" err="1">
              <a:solidFill>
                <a:schemeClr val="accent1"/>
              </a:solidFill>
              <a:latin typeface="+mn-lt"/>
            </a:endParaRPr>
          </a:p>
        </p:txBody>
      </p:sp>
      <p:sp>
        <p:nvSpPr>
          <p:cNvPr id="31" name="TextBox 30">
            <a:extLst>
              <a:ext uri="{FF2B5EF4-FFF2-40B4-BE49-F238E27FC236}">
                <a16:creationId xmlns:a16="http://schemas.microsoft.com/office/drawing/2014/main" id="{7D6D32AD-5BE6-2742-1ED2-99C6BFB28CA1}"/>
              </a:ext>
            </a:extLst>
          </p:cNvPr>
          <p:cNvSpPr txBox="1"/>
          <p:nvPr/>
        </p:nvSpPr>
        <p:spPr>
          <a:xfrm>
            <a:off x="281925" y="2066704"/>
            <a:ext cx="559770" cy="297517"/>
          </a:xfrm>
          <a:prstGeom prst="rect">
            <a:avLst/>
          </a:prstGeom>
          <a:noFill/>
        </p:spPr>
        <p:txBody>
          <a:bodyPr wrap="none" rtlCol="0">
            <a:spAutoFit/>
          </a:bodyPr>
          <a:lstStyle/>
          <a:p>
            <a:pPr algn="ctr">
              <a:lnSpc>
                <a:spcPts val="1800"/>
              </a:lnSpc>
            </a:pPr>
            <a:r>
              <a:rPr lang="en-US" sz="1100">
                <a:solidFill>
                  <a:schemeClr val="accent1"/>
                </a:solidFill>
              </a:rPr>
              <a:t>1</a:t>
            </a:r>
            <a:r>
              <a:rPr lang="en-US" sz="1100" b="0">
                <a:solidFill>
                  <a:schemeClr val="accent1"/>
                </a:solidFill>
                <a:latin typeface="+mn-lt"/>
              </a:rPr>
              <a:t>.0</a:t>
            </a:r>
            <a:r>
              <a:rPr lang="en-US" sz="500" b="0">
                <a:solidFill>
                  <a:schemeClr val="accent1"/>
                </a:solidFill>
                <a:latin typeface="+mn-lt"/>
              </a:rPr>
              <a:t> </a:t>
            </a:r>
            <a:r>
              <a:rPr lang="en-US" sz="1100" b="0">
                <a:solidFill>
                  <a:schemeClr val="accent1"/>
                </a:solidFill>
                <a:latin typeface="+mn-lt"/>
                <a:sym typeface="Symbol" panose="05050102010706020507" pitchFamily="18" charset="2"/>
              </a:rPr>
              <a:t>1</a:t>
            </a:r>
            <a:endParaRPr lang="en-US" sz="1100" b="0" dirty="0" err="1">
              <a:solidFill>
                <a:schemeClr val="accent1"/>
              </a:solidFill>
              <a:latin typeface="+mn-lt"/>
            </a:endParaRPr>
          </a:p>
        </p:txBody>
      </p:sp>
      <p:sp>
        <p:nvSpPr>
          <p:cNvPr id="32" name="TextBox 31">
            <a:extLst>
              <a:ext uri="{FF2B5EF4-FFF2-40B4-BE49-F238E27FC236}">
                <a16:creationId xmlns:a16="http://schemas.microsoft.com/office/drawing/2014/main" id="{27EA652C-2585-9728-C56B-8CE752261101}"/>
              </a:ext>
            </a:extLst>
          </p:cNvPr>
          <p:cNvSpPr txBox="1"/>
          <p:nvPr/>
        </p:nvSpPr>
        <p:spPr>
          <a:xfrm>
            <a:off x="281926" y="2402469"/>
            <a:ext cx="559770" cy="297517"/>
          </a:xfrm>
          <a:prstGeom prst="rect">
            <a:avLst/>
          </a:prstGeom>
          <a:noFill/>
        </p:spPr>
        <p:txBody>
          <a:bodyPr wrap="none" rtlCol="0">
            <a:spAutoFit/>
          </a:bodyPr>
          <a:lstStyle/>
          <a:p>
            <a:pPr algn="ctr">
              <a:lnSpc>
                <a:spcPts val="1800"/>
              </a:lnSpc>
            </a:pPr>
            <a:r>
              <a:rPr lang="en-US" sz="1100" b="0">
                <a:solidFill>
                  <a:schemeClr val="accent1"/>
                </a:solidFill>
                <a:latin typeface="+mn-lt"/>
              </a:rPr>
              <a:t>0.8</a:t>
            </a:r>
            <a:r>
              <a:rPr lang="en-US" sz="500" b="0">
                <a:solidFill>
                  <a:schemeClr val="accent1"/>
                </a:solidFill>
                <a:latin typeface="+mn-lt"/>
              </a:rPr>
              <a:t> </a:t>
            </a:r>
            <a:r>
              <a:rPr lang="en-US" sz="1100" b="0">
                <a:solidFill>
                  <a:schemeClr val="accent1"/>
                </a:solidFill>
                <a:latin typeface="+mn-lt"/>
                <a:sym typeface="Symbol" panose="05050102010706020507" pitchFamily="18" charset="2"/>
              </a:rPr>
              <a:t>1</a:t>
            </a:r>
            <a:endParaRPr lang="en-US" sz="1100" b="0" dirty="0" err="1">
              <a:solidFill>
                <a:schemeClr val="accent1"/>
              </a:solidFill>
              <a:latin typeface="+mn-lt"/>
            </a:endParaRPr>
          </a:p>
        </p:txBody>
      </p:sp>
      <p:sp>
        <p:nvSpPr>
          <p:cNvPr id="7" name="TextBox 6">
            <a:extLst>
              <a:ext uri="{FF2B5EF4-FFF2-40B4-BE49-F238E27FC236}">
                <a16:creationId xmlns:a16="http://schemas.microsoft.com/office/drawing/2014/main" id="{3281AF18-823A-8489-2C28-B3852C57BE2E}"/>
              </a:ext>
            </a:extLst>
          </p:cNvPr>
          <p:cNvSpPr txBox="1"/>
          <p:nvPr/>
        </p:nvSpPr>
        <p:spPr>
          <a:xfrm>
            <a:off x="381000" y="4427901"/>
            <a:ext cx="8221394" cy="3139321"/>
          </a:xfrm>
          <a:prstGeom prst="rect">
            <a:avLst/>
          </a:prstGeom>
        </p:spPr>
        <p:txBody>
          <a:bodyPr vert="horz" lIns="91440" tIns="45720" rIns="91440" bIns="45720" rtlCol="0">
            <a:normAutofit/>
          </a:bodyPr>
          <a:lstStyle>
            <a:lvl1pPr marL="274320" indent="-228600">
              <a:spcBef>
                <a:spcPct val="20000"/>
              </a:spcBef>
              <a:buClr>
                <a:schemeClr val="accent1"/>
              </a:buClr>
              <a:buFont typeface="Wingdings 2" pitchFamily="18" charset="2"/>
              <a:buChar char=""/>
              <a:defRPr spc="0" baseline="0"/>
            </a:lvl1pPr>
            <a:lvl2pPr marL="548640" indent="-182880">
              <a:spcBef>
                <a:spcPct val="20000"/>
              </a:spcBef>
              <a:buClr>
                <a:schemeClr val="accent2"/>
              </a:buClr>
              <a:buFont typeface="Wingdings" pitchFamily="2" charset="2"/>
              <a:buChar char="§"/>
              <a:defRPr spc="0" baseline="0"/>
            </a:lvl2pPr>
            <a:lvl3pPr marL="822960" indent="-182880">
              <a:spcBef>
                <a:spcPct val="20000"/>
              </a:spcBef>
              <a:buClr>
                <a:schemeClr val="accent3"/>
              </a:buClr>
              <a:buFont typeface="Wingdings" pitchFamily="2" charset="2"/>
              <a:buChar char="§"/>
              <a:defRPr sz="1600" spc="0" baseline="0"/>
            </a:lvl3pPr>
            <a:lvl4pPr marL="1097280" indent="-182880">
              <a:spcBef>
                <a:spcPct val="20000"/>
              </a:spcBef>
              <a:buClr>
                <a:schemeClr val="accent4"/>
              </a:buClr>
              <a:buFont typeface="Wingdings" pitchFamily="2" charset="2"/>
              <a:buChar char="§"/>
              <a:defRPr sz="1400" spc="0"/>
            </a:lvl4pPr>
            <a:lvl5pPr marL="1280160" indent="-182880">
              <a:spcBef>
                <a:spcPct val="20000"/>
              </a:spcBef>
              <a:buClr>
                <a:schemeClr val="accent6"/>
              </a:buClr>
              <a:buFont typeface="Wingdings" pitchFamily="2" charset="2"/>
              <a:buChar char="§"/>
              <a:defRPr sz="1400" spc="0" baseline="0"/>
            </a:lvl5pPr>
            <a:lvl6pPr marL="1554480" indent="-182880">
              <a:spcBef>
                <a:spcPct val="20000"/>
              </a:spcBef>
              <a:buClr>
                <a:schemeClr val="accent1"/>
              </a:buClr>
              <a:buFont typeface="Wingdings" pitchFamily="2" charset="2"/>
              <a:buChar char="§"/>
              <a:defRPr>
                <a:solidFill>
                  <a:schemeClr val="tx2"/>
                </a:solidFill>
              </a:defRPr>
            </a:lvl6pPr>
            <a:lvl7pPr marL="1828800" indent="-182880">
              <a:spcBef>
                <a:spcPct val="20000"/>
              </a:spcBef>
              <a:buClr>
                <a:schemeClr val="accent2"/>
              </a:buClr>
              <a:buFont typeface="Wingdings" pitchFamily="2" charset="2"/>
              <a:buChar char="§"/>
              <a:defRPr>
                <a:solidFill>
                  <a:schemeClr val="tx2"/>
                </a:solidFill>
              </a:defRPr>
            </a:lvl7pPr>
            <a:lvl8pPr marL="2103120" indent="-182880">
              <a:spcBef>
                <a:spcPct val="20000"/>
              </a:spcBef>
              <a:buClr>
                <a:schemeClr val="accent3"/>
              </a:buClr>
              <a:buFont typeface="Wingdings" pitchFamily="2" charset="2"/>
              <a:buChar char="§"/>
              <a:defRPr>
                <a:solidFill>
                  <a:schemeClr val="tx2"/>
                </a:solidFill>
              </a:defRPr>
            </a:lvl8pPr>
            <a:lvl9pPr marL="2377440" indent="-182880">
              <a:spcBef>
                <a:spcPct val="20000"/>
              </a:spcBef>
              <a:buClr>
                <a:schemeClr val="accent5"/>
              </a:buClr>
              <a:buFont typeface="Wingdings" pitchFamily="2" charset="2"/>
              <a:buChar char="§"/>
              <a:defRPr>
                <a:solidFill>
                  <a:schemeClr val="tx2"/>
                </a:solidFill>
              </a:defRPr>
            </a:lvl9pPr>
          </a:lstStyle>
          <a:p>
            <a:r>
              <a:rPr lang="en-US"/>
              <a:t>In this example, the probability of the state collapsing into |0&gt; and |1&gt; is 36% and 64%, respectively.</a:t>
            </a:r>
            <a:br>
              <a:rPr lang="en-US"/>
            </a:br>
            <a:endParaRPr lang="en-US"/>
          </a:p>
          <a:p>
            <a:r>
              <a:rPr lang="en-US"/>
              <a:t>With the Pythagorean theorem, we know that the sum of </a:t>
            </a:r>
            <a:br>
              <a:rPr lang="en-US"/>
            </a:br>
            <a:r>
              <a:rPr lang="en-US"/>
              <a:t>the squares of each side equals the radius. Since the radius </a:t>
            </a:r>
            <a:br>
              <a:rPr lang="en-US"/>
            </a:br>
            <a:r>
              <a:rPr lang="en-US"/>
              <a:t>equals 1 (because the sum of probabilities can't exceed 1) </a:t>
            </a:r>
            <a:br>
              <a:rPr lang="en-US"/>
            </a:br>
            <a:r>
              <a:rPr lang="en-US"/>
              <a:t>we can sum up our findings and state this truth for any two </a:t>
            </a:r>
            <a:br>
              <a:rPr lang="en-US"/>
            </a:br>
            <a:r>
              <a:rPr lang="en-US"/>
              <a:t>amplitudes, denoted by Greek letters alpha and beta.</a:t>
            </a:r>
          </a:p>
        </p:txBody>
      </p:sp>
      <p:pic>
        <p:nvPicPr>
          <p:cNvPr id="17" name="Picture 16">
            <a:extLst>
              <a:ext uri="{FF2B5EF4-FFF2-40B4-BE49-F238E27FC236}">
                <a16:creationId xmlns:a16="http://schemas.microsoft.com/office/drawing/2014/main" id="{F2790FE6-5BEB-D0B7-F450-7E2C426A5A59}"/>
              </a:ext>
            </a:extLst>
          </p:cNvPr>
          <p:cNvPicPr>
            <a:picLocks noChangeAspect="1"/>
          </p:cNvPicPr>
          <p:nvPr/>
        </p:nvPicPr>
        <p:blipFill>
          <a:blip r:embed="rId3"/>
          <a:stretch>
            <a:fillRect/>
          </a:stretch>
        </p:blipFill>
        <p:spPr>
          <a:xfrm>
            <a:off x="6777933" y="5394961"/>
            <a:ext cx="2286946" cy="1040766"/>
          </a:xfrm>
          <a:prstGeom prst="rect">
            <a:avLst/>
          </a:prstGeom>
        </p:spPr>
      </p:pic>
    </p:spTree>
    <p:extLst>
      <p:ext uri="{BB962C8B-B14F-4D97-AF65-F5344CB8AC3E}">
        <p14:creationId xmlns:p14="http://schemas.microsoft.com/office/powerpoint/2010/main" val="165531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95B51-CEDC-C7F3-8909-C401F73F6175}"/>
              </a:ext>
            </a:extLst>
          </p:cNvPr>
          <p:cNvSpPr>
            <a:spLocks noGrp="1"/>
          </p:cNvSpPr>
          <p:nvPr>
            <p:ph idx="1"/>
          </p:nvPr>
        </p:nvSpPr>
        <p:spPr/>
        <p:txBody>
          <a:bodyPr>
            <a:normAutofit/>
          </a:bodyPr>
          <a:lstStyle/>
          <a:p>
            <a:r>
              <a:rPr lang="en-US" sz="1800" b="0">
                <a:latin typeface="+mn-lt"/>
              </a:rPr>
              <a:t>Probability = |α|² or |ß|²</a:t>
            </a:r>
          </a:p>
          <a:p>
            <a:r>
              <a:rPr lang="en-US" sz="1800">
                <a:sym typeface="Symbol" panose="05050102010706020507" pitchFamily="18" charset="2"/>
              </a:rPr>
              <a:t>Given Born's Rule, if there is a 0.5 probability of a 1, and</a:t>
            </a:r>
            <a:br>
              <a:rPr lang="en-US" sz="1800">
                <a:sym typeface="Symbol" panose="05050102010706020507" pitchFamily="18" charset="2"/>
              </a:rPr>
            </a:br>
            <a:r>
              <a:rPr lang="en-US" sz="1800">
                <a:sym typeface="Symbol" panose="05050102010706020507" pitchFamily="18" charset="2"/>
              </a:rPr>
              <a:t>a 0.5 probability of a 0, (each expressed as ½) then the </a:t>
            </a:r>
            <a:br>
              <a:rPr lang="en-US" sz="1800">
                <a:sym typeface="Symbol" panose="05050102010706020507" pitchFamily="18" charset="2"/>
              </a:rPr>
            </a:br>
            <a:r>
              <a:rPr lang="en-US" sz="1800">
                <a:sym typeface="Symbol" panose="05050102010706020507" pitchFamily="18" charset="2"/>
              </a:rPr>
              <a:t>probability amplitude  is the square roon of ½ or  1 /√2</a:t>
            </a:r>
          </a:p>
          <a:p>
            <a:r>
              <a:rPr lang="en-US" sz="1800">
                <a:sym typeface="Symbol" panose="05050102010706020507" pitchFamily="18" charset="2"/>
              </a:rPr>
              <a:t>If you want to express the probability of (1/2) then your real amplitude for the given basis state would be (1/√2). That’s it. All possibilities for amplitudes lie on the number line, and there’s only one real amplitude for any magnitude.</a:t>
            </a:r>
          </a:p>
          <a:p>
            <a:r>
              <a:rPr lang="en-US" sz="1800">
                <a:sym typeface="Symbol" panose="05050102010706020507" pitchFamily="18" charset="2"/>
              </a:rPr>
              <a:t>Introducing complex numbers to the mix allows us an </a:t>
            </a:r>
            <a:br>
              <a:rPr lang="en-US" sz="1800">
                <a:sym typeface="Symbol" panose="05050102010706020507" pitchFamily="18" charset="2"/>
              </a:rPr>
            </a:br>
            <a:r>
              <a:rPr lang="en-US" sz="1800">
                <a:sym typeface="Symbol" panose="05050102010706020507" pitchFamily="18" charset="2"/>
              </a:rPr>
              <a:t>extra degree of freedom. Through the rotation of the </a:t>
            </a:r>
            <a:br>
              <a:rPr lang="en-US" sz="1800">
                <a:sym typeface="Symbol" panose="05050102010706020507" pitchFamily="18" charset="2"/>
              </a:rPr>
            </a:br>
            <a:r>
              <a:rPr lang="en-US" sz="1800">
                <a:sym typeface="Symbol" panose="05050102010706020507" pitchFamily="18" charset="2"/>
              </a:rPr>
              <a:t>complex vector, you can encode the same magnitude </a:t>
            </a:r>
            <a:br>
              <a:rPr lang="en-US" sz="1800">
                <a:sym typeface="Symbol" panose="05050102010706020507" pitchFamily="18" charset="2"/>
              </a:rPr>
            </a:br>
            <a:r>
              <a:rPr lang="en-US" sz="1800">
                <a:sym typeface="Symbol" panose="05050102010706020507" pitchFamily="18" charset="2"/>
              </a:rPr>
              <a:t>(1/√2 – the black vector) with an infinite number of </a:t>
            </a:r>
            <a:br>
              <a:rPr lang="en-US" sz="1800">
                <a:sym typeface="Symbol" panose="05050102010706020507" pitchFamily="18" charset="2"/>
              </a:rPr>
            </a:br>
            <a:r>
              <a:rPr lang="en-US" sz="1800">
                <a:sym typeface="Symbol" panose="05050102010706020507" pitchFamily="18" charset="2"/>
              </a:rPr>
              <a:t>configurations around a circle. </a:t>
            </a:r>
          </a:p>
          <a:p>
            <a:r>
              <a:rPr lang="en-US" sz="1800">
                <a:sym typeface="Symbol" panose="05050102010706020507" pitchFamily="18" charset="2"/>
              </a:rPr>
              <a:t>The direction of these vectors is what we refer to as </a:t>
            </a:r>
            <a:br>
              <a:rPr lang="en-US" sz="1800">
                <a:sym typeface="Symbol" panose="05050102010706020507" pitchFamily="18" charset="2"/>
              </a:rPr>
            </a:br>
            <a:r>
              <a:rPr lang="en-US" sz="1800">
                <a:sym typeface="Symbol" panose="05050102010706020507" pitchFamily="18" charset="2"/>
              </a:rPr>
              <a:t>a </a:t>
            </a:r>
            <a:r>
              <a:rPr lang="en-US" sz="1800" b="1">
                <a:solidFill>
                  <a:srgbClr val="89ABCD"/>
                </a:solidFill>
                <a:sym typeface="Symbol" panose="05050102010706020507" pitchFamily="18" charset="2"/>
              </a:rPr>
              <a:t>phase factor</a:t>
            </a:r>
            <a:r>
              <a:rPr lang="en-US" sz="1800">
                <a:sym typeface="Symbol" panose="05050102010706020507" pitchFamily="18" charset="2"/>
              </a:rPr>
              <a:t>. Given that each axis is complex, that </a:t>
            </a:r>
            <a:br>
              <a:rPr lang="en-US" sz="1800">
                <a:sym typeface="Symbol" panose="05050102010706020507" pitchFamily="18" charset="2"/>
              </a:rPr>
            </a:br>
            <a:r>
              <a:rPr lang="en-US" sz="1800">
                <a:sym typeface="Symbol" panose="05050102010706020507" pitchFamily="18" charset="2"/>
              </a:rPr>
              <a:t>would imply that our coefficients alpha and beta are </a:t>
            </a:r>
            <a:br>
              <a:rPr lang="en-US" sz="1800">
                <a:sym typeface="Symbol" panose="05050102010706020507" pitchFamily="18" charset="2"/>
              </a:rPr>
            </a:br>
            <a:r>
              <a:rPr lang="en-US" sz="1800">
                <a:sym typeface="Symbol" panose="05050102010706020507" pitchFamily="18" charset="2"/>
              </a:rPr>
              <a:t>also complex amplitudes.</a:t>
            </a:r>
            <a:br>
              <a:rPr lang="en-US" sz="1800">
                <a:sym typeface="Symbol" panose="05050102010706020507" pitchFamily="18" charset="2"/>
              </a:rPr>
            </a:br>
            <a:endParaRPr lang="en-US" sz="1800" b="0">
              <a:latin typeface="+mn-lt"/>
            </a:endParaRPr>
          </a:p>
          <a:p>
            <a:endParaRPr lang="en-US" sz="1800" b="0">
              <a:latin typeface="+mn-lt"/>
            </a:endParaRPr>
          </a:p>
          <a:p>
            <a:endParaRPr lang="en-US" sz="1800" b="0">
              <a:latin typeface="+mn-lt"/>
            </a:endParaRPr>
          </a:p>
        </p:txBody>
      </p:sp>
      <p:sp>
        <p:nvSpPr>
          <p:cNvPr id="4" name="Title 3">
            <a:extLst>
              <a:ext uri="{FF2B5EF4-FFF2-40B4-BE49-F238E27FC236}">
                <a16:creationId xmlns:a16="http://schemas.microsoft.com/office/drawing/2014/main" id="{D368C31D-E30D-708F-8A02-F6729539741D}"/>
              </a:ext>
            </a:extLst>
          </p:cNvPr>
          <p:cNvSpPr>
            <a:spLocks noGrp="1"/>
          </p:cNvSpPr>
          <p:nvPr>
            <p:ph type="title"/>
          </p:nvPr>
        </p:nvSpPr>
        <p:spPr/>
        <p:txBody>
          <a:bodyPr/>
          <a:lstStyle/>
          <a:p>
            <a:r>
              <a:rPr lang="en-US"/>
              <a:t>Another way to look at this  </a:t>
            </a:r>
            <a:r>
              <a:rPr lang="en-US" sz="2400"/>
              <a:t>(3)</a:t>
            </a:r>
            <a:endParaRPr lang="en-US"/>
          </a:p>
        </p:txBody>
      </p:sp>
      <p:pic>
        <p:nvPicPr>
          <p:cNvPr id="17" name="Picture 16">
            <a:extLst>
              <a:ext uri="{FF2B5EF4-FFF2-40B4-BE49-F238E27FC236}">
                <a16:creationId xmlns:a16="http://schemas.microsoft.com/office/drawing/2014/main" id="{F2790FE6-5BEB-D0B7-F450-7E2C426A5A59}"/>
              </a:ext>
            </a:extLst>
          </p:cNvPr>
          <p:cNvPicPr>
            <a:picLocks noChangeAspect="1"/>
          </p:cNvPicPr>
          <p:nvPr/>
        </p:nvPicPr>
        <p:blipFill>
          <a:blip r:embed="rId2"/>
          <a:stretch>
            <a:fillRect/>
          </a:stretch>
        </p:blipFill>
        <p:spPr>
          <a:xfrm>
            <a:off x="6657434" y="1634664"/>
            <a:ext cx="2286946" cy="1040766"/>
          </a:xfrm>
          <a:prstGeom prst="rect">
            <a:avLst/>
          </a:prstGeom>
        </p:spPr>
      </p:pic>
      <p:pic>
        <p:nvPicPr>
          <p:cNvPr id="5" name="Picture 4">
            <a:extLst>
              <a:ext uri="{FF2B5EF4-FFF2-40B4-BE49-F238E27FC236}">
                <a16:creationId xmlns:a16="http://schemas.microsoft.com/office/drawing/2014/main" id="{F9415A8C-31AB-9A0D-66FB-8CC64EAA96E3}"/>
              </a:ext>
            </a:extLst>
          </p:cNvPr>
          <p:cNvPicPr>
            <a:picLocks noChangeAspect="1"/>
          </p:cNvPicPr>
          <p:nvPr/>
        </p:nvPicPr>
        <p:blipFill>
          <a:blip r:embed="rId3"/>
          <a:stretch>
            <a:fillRect/>
          </a:stretch>
        </p:blipFill>
        <p:spPr>
          <a:xfrm>
            <a:off x="6070209" y="4139013"/>
            <a:ext cx="3005492" cy="2718987"/>
          </a:xfrm>
          <a:prstGeom prst="rect">
            <a:avLst/>
          </a:prstGeom>
        </p:spPr>
      </p:pic>
      <p:sp>
        <p:nvSpPr>
          <p:cNvPr id="6" name="Rectangle 5">
            <a:extLst>
              <a:ext uri="{FF2B5EF4-FFF2-40B4-BE49-F238E27FC236}">
                <a16:creationId xmlns:a16="http://schemas.microsoft.com/office/drawing/2014/main" id="{1A2BFD87-12BF-A915-B0AF-6D04F722E208}"/>
              </a:ext>
            </a:extLst>
          </p:cNvPr>
          <p:cNvSpPr/>
          <p:nvPr/>
        </p:nvSpPr>
        <p:spPr>
          <a:xfrm>
            <a:off x="6530254" y="5328716"/>
            <a:ext cx="82951" cy="153066"/>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C70238-D335-1548-EC21-B8C3448FF1C9}"/>
              </a:ext>
            </a:extLst>
          </p:cNvPr>
          <p:cNvSpPr/>
          <p:nvPr/>
        </p:nvSpPr>
        <p:spPr>
          <a:xfrm>
            <a:off x="7681302" y="4260546"/>
            <a:ext cx="82951" cy="153066"/>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52FF50-4760-B590-39C2-22ECCEAE5225}"/>
              </a:ext>
            </a:extLst>
          </p:cNvPr>
          <p:cNvSpPr/>
          <p:nvPr/>
        </p:nvSpPr>
        <p:spPr>
          <a:xfrm>
            <a:off x="7598351" y="6452548"/>
            <a:ext cx="82951" cy="153066"/>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DFF0FFC7-D0AE-B8DB-B0D4-12852B03589E}"/>
              </a:ext>
            </a:extLst>
          </p:cNvPr>
          <p:cNvSpPr/>
          <p:nvPr/>
        </p:nvSpPr>
        <p:spPr>
          <a:xfrm rot="1167050">
            <a:off x="6575868" y="4873451"/>
            <a:ext cx="127180" cy="44384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5C017FA9-ADE2-EA6A-2330-86B8DFAB0DC0}"/>
              </a:ext>
            </a:extLst>
          </p:cNvPr>
          <p:cNvSpPr/>
          <p:nvPr/>
        </p:nvSpPr>
        <p:spPr>
          <a:xfrm rot="2577566">
            <a:off x="7817438" y="3855701"/>
            <a:ext cx="127180" cy="44384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A4C07188-8C59-9219-8AEE-B85AC61BA6DB}"/>
              </a:ext>
            </a:extLst>
          </p:cNvPr>
          <p:cNvSpPr/>
          <p:nvPr/>
        </p:nvSpPr>
        <p:spPr>
          <a:xfrm rot="7412734">
            <a:off x="7776792" y="6606609"/>
            <a:ext cx="127180" cy="44384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526CDBF-FB86-3297-E46A-734CE69F63FC}"/>
              </a:ext>
            </a:extLst>
          </p:cNvPr>
          <p:cNvSpPr txBox="1"/>
          <p:nvPr/>
        </p:nvSpPr>
        <p:spPr>
          <a:xfrm>
            <a:off x="8148617" y="3829247"/>
            <a:ext cx="1054749" cy="1015663"/>
          </a:xfrm>
          <a:prstGeom prst="rect">
            <a:avLst/>
          </a:prstGeom>
          <a:noFill/>
        </p:spPr>
        <p:txBody>
          <a:bodyPr wrap="square" rtlCol="0">
            <a:spAutoFit/>
          </a:bodyPr>
          <a:lstStyle/>
          <a:p>
            <a:pPr algn="ctr"/>
            <a:r>
              <a:rPr lang="en-US" sz="1200" b="0">
                <a:solidFill>
                  <a:schemeClr val="accent1">
                    <a:lumMod val="75000"/>
                  </a:schemeClr>
                </a:solidFill>
                <a:latin typeface="+mn-lt"/>
              </a:rPr>
              <a:t>Complex numbers enable all the qubit possibilities</a:t>
            </a:r>
            <a:endParaRPr lang="en-US" sz="1200" b="0" dirty="0" err="1">
              <a:solidFill>
                <a:schemeClr val="accent1">
                  <a:lumMod val="75000"/>
                </a:schemeClr>
              </a:solidFill>
              <a:latin typeface="+mn-lt"/>
            </a:endParaRPr>
          </a:p>
        </p:txBody>
      </p:sp>
    </p:spTree>
    <p:extLst>
      <p:ext uri="{BB962C8B-B14F-4D97-AF65-F5344CB8AC3E}">
        <p14:creationId xmlns:p14="http://schemas.microsoft.com/office/powerpoint/2010/main" val="132607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95B51-CEDC-C7F3-8909-C401F73F6175}"/>
              </a:ext>
            </a:extLst>
          </p:cNvPr>
          <p:cNvSpPr>
            <a:spLocks noGrp="1"/>
          </p:cNvSpPr>
          <p:nvPr>
            <p:ph idx="1"/>
          </p:nvPr>
        </p:nvSpPr>
        <p:spPr>
          <a:xfrm>
            <a:off x="102073" y="1719070"/>
            <a:ext cx="8686819" cy="4987927"/>
          </a:xfrm>
        </p:spPr>
        <p:txBody>
          <a:bodyPr>
            <a:normAutofit/>
          </a:bodyPr>
          <a:lstStyle/>
          <a:p>
            <a:r>
              <a:rPr lang="en-US" sz="1600">
                <a:sym typeface="Symbol" panose="05050102010706020507" pitchFamily="18" charset="2"/>
              </a:rPr>
              <a:t>The direction of these vectors is what we refer to as a phase </a:t>
            </a:r>
            <a:br>
              <a:rPr lang="en-US" sz="1600">
                <a:sym typeface="Symbol" panose="05050102010706020507" pitchFamily="18" charset="2"/>
              </a:rPr>
            </a:br>
            <a:r>
              <a:rPr lang="en-US" sz="1600">
                <a:sym typeface="Symbol" panose="05050102010706020507" pitchFamily="18" charset="2"/>
              </a:rPr>
              <a:t>factor.  Coefficients alpha and beta are also complex amplitudes.</a:t>
            </a:r>
          </a:p>
          <a:p>
            <a:r>
              <a:rPr lang="en-US" sz="1600">
                <a:sym typeface="Symbol" panose="05050102010706020507" pitchFamily="18" charset="2"/>
              </a:rPr>
              <a:t>The only reason phase is important is because it brings about </a:t>
            </a:r>
            <a:br>
              <a:rPr lang="en-US" sz="1600">
                <a:sym typeface="Symbol" panose="05050102010706020507" pitchFamily="18" charset="2"/>
              </a:rPr>
            </a:br>
            <a:r>
              <a:rPr lang="en-US" sz="1600">
                <a:sym typeface="Symbol" panose="05050102010706020507" pitchFamily="18" charset="2"/>
              </a:rPr>
              <a:t>interference effects. And interference effects are only dependent</a:t>
            </a:r>
            <a:br>
              <a:rPr lang="en-US" sz="1600">
                <a:sym typeface="Symbol" panose="05050102010706020507" pitchFamily="18" charset="2"/>
              </a:rPr>
            </a:br>
            <a:r>
              <a:rPr lang="en-US" sz="1600">
                <a:sym typeface="Symbol" panose="05050102010706020507" pitchFamily="18" charset="2"/>
              </a:rPr>
              <a:t>on the difference in phase between the two waves</a:t>
            </a:r>
            <a:br>
              <a:rPr lang="en-US" sz="1600">
                <a:sym typeface="Symbol" panose="05050102010706020507" pitchFamily="18" charset="2"/>
              </a:rPr>
            </a:br>
            <a:br>
              <a:rPr lang="en-US" sz="1600">
                <a:sym typeface="Symbol" panose="05050102010706020507" pitchFamily="18" charset="2"/>
              </a:rPr>
            </a:br>
            <a:br>
              <a:rPr lang="en-US" sz="1600">
                <a:sym typeface="Symbol" panose="05050102010706020507" pitchFamily="18" charset="2"/>
              </a:rPr>
            </a:br>
            <a:br>
              <a:rPr lang="en-US" sz="1600">
                <a:sym typeface="Symbol" panose="05050102010706020507" pitchFamily="18" charset="2"/>
              </a:rPr>
            </a:br>
            <a:br>
              <a:rPr lang="en-US" sz="1600">
                <a:sym typeface="Symbol" panose="05050102010706020507" pitchFamily="18" charset="2"/>
              </a:rPr>
            </a:br>
            <a:br>
              <a:rPr lang="en-US" sz="1600">
                <a:sym typeface="Symbol" panose="05050102010706020507" pitchFamily="18" charset="2"/>
              </a:rPr>
            </a:br>
            <a:br>
              <a:rPr lang="en-US" sz="1600">
                <a:sym typeface="Symbol" panose="05050102010706020507" pitchFamily="18" charset="2"/>
              </a:rPr>
            </a:br>
            <a:br>
              <a:rPr lang="en-US" sz="1600">
                <a:sym typeface="Symbol" panose="05050102010706020507" pitchFamily="18" charset="2"/>
              </a:rPr>
            </a:br>
            <a:br>
              <a:rPr lang="en-US" sz="1600">
                <a:sym typeface="Symbol" panose="05050102010706020507" pitchFamily="18" charset="2"/>
              </a:rPr>
            </a:br>
            <a:endParaRPr lang="en-US" sz="1600">
              <a:sym typeface="Symbol" panose="05050102010706020507" pitchFamily="18" charset="2"/>
            </a:endParaRPr>
          </a:p>
          <a:p>
            <a:r>
              <a:rPr lang="en-US" sz="1600">
                <a:sym typeface="Symbol" panose="05050102010706020507" pitchFamily="18" charset="2"/>
              </a:rPr>
              <a:t>Thus a 2 dimension, circular representation is insufficient.</a:t>
            </a:r>
          </a:p>
          <a:p>
            <a:r>
              <a:rPr lang="en-US" sz="1600">
                <a:sym typeface="Symbol" panose="05050102010706020507" pitchFamily="18" charset="2"/>
              </a:rPr>
              <a:t>We need a sphere to represent four dimensions.  </a:t>
            </a:r>
            <a:br>
              <a:rPr lang="en-US" sz="1600">
                <a:sym typeface="Symbol" panose="05050102010706020507" pitchFamily="18" charset="2"/>
              </a:rPr>
            </a:br>
            <a:r>
              <a:rPr lang="en-US" sz="1600">
                <a:sym typeface="Symbol" panose="05050102010706020507" pitchFamily="18" charset="2"/>
              </a:rPr>
              <a:t>(Mathematical simplification makes it possible to </a:t>
            </a:r>
            <a:br>
              <a:rPr lang="en-US" sz="1600">
                <a:sym typeface="Symbol" panose="05050102010706020507" pitchFamily="18" charset="2"/>
              </a:rPr>
            </a:br>
            <a:r>
              <a:rPr lang="en-US" sz="1600">
                <a:sym typeface="Symbol" panose="05050102010706020507" pitchFamily="18" charset="2"/>
              </a:rPr>
              <a:t> only represent three of these dimensions.*)</a:t>
            </a:r>
            <a:br>
              <a:rPr lang="en-US" sz="1800">
                <a:sym typeface="Symbol" panose="05050102010706020507" pitchFamily="18" charset="2"/>
              </a:rPr>
            </a:br>
            <a:endParaRPr lang="en-US" sz="1800" b="0">
              <a:latin typeface="+mn-lt"/>
            </a:endParaRPr>
          </a:p>
          <a:p>
            <a:endParaRPr lang="en-US" sz="1800" b="0">
              <a:latin typeface="+mn-lt"/>
            </a:endParaRPr>
          </a:p>
          <a:p>
            <a:endParaRPr lang="en-US" sz="1800" b="0">
              <a:latin typeface="+mn-lt"/>
            </a:endParaRPr>
          </a:p>
        </p:txBody>
      </p:sp>
      <p:sp>
        <p:nvSpPr>
          <p:cNvPr id="4" name="Title 3">
            <a:extLst>
              <a:ext uri="{FF2B5EF4-FFF2-40B4-BE49-F238E27FC236}">
                <a16:creationId xmlns:a16="http://schemas.microsoft.com/office/drawing/2014/main" id="{D368C31D-E30D-708F-8A02-F6729539741D}"/>
              </a:ext>
            </a:extLst>
          </p:cNvPr>
          <p:cNvSpPr>
            <a:spLocks noGrp="1"/>
          </p:cNvSpPr>
          <p:nvPr>
            <p:ph type="title"/>
          </p:nvPr>
        </p:nvSpPr>
        <p:spPr/>
        <p:txBody>
          <a:bodyPr/>
          <a:lstStyle/>
          <a:p>
            <a:r>
              <a:rPr lang="en-US"/>
              <a:t>Another way to look at this  </a:t>
            </a:r>
            <a:r>
              <a:rPr lang="en-US" sz="2400"/>
              <a:t>(4)</a:t>
            </a:r>
            <a:endParaRPr lang="en-US"/>
          </a:p>
        </p:txBody>
      </p:sp>
      <p:grpSp>
        <p:nvGrpSpPr>
          <p:cNvPr id="7" name="Group 6">
            <a:extLst>
              <a:ext uri="{FF2B5EF4-FFF2-40B4-BE49-F238E27FC236}">
                <a16:creationId xmlns:a16="http://schemas.microsoft.com/office/drawing/2014/main" id="{65BE85ED-46EA-F3EF-5582-4B86BE03C7AC}"/>
              </a:ext>
            </a:extLst>
          </p:cNvPr>
          <p:cNvGrpSpPr/>
          <p:nvPr/>
        </p:nvGrpSpPr>
        <p:grpSpPr>
          <a:xfrm>
            <a:off x="355108" y="3494409"/>
            <a:ext cx="4500784" cy="1825198"/>
            <a:chOff x="0" y="2067067"/>
            <a:chExt cx="4500784" cy="1825198"/>
          </a:xfrm>
        </p:grpSpPr>
        <p:cxnSp>
          <p:nvCxnSpPr>
            <p:cNvPr id="8" name="Straight Connector 7">
              <a:extLst>
                <a:ext uri="{FF2B5EF4-FFF2-40B4-BE49-F238E27FC236}">
                  <a16:creationId xmlns:a16="http://schemas.microsoft.com/office/drawing/2014/main" id="{E2A3ECDA-7A35-5483-28DD-326B3DA4291A}"/>
                </a:ext>
              </a:extLst>
            </p:cNvPr>
            <p:cNvCxnSpPr/>
            <p:nvPr/>
          </p:nvCxnSpPr>
          <p:spPr>
            <a:xfrm>
              <a:off x="894990" y="2122714"/>
              <a:ext cx="0" cy="176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18">
              <a:extLst>
                <a:ext uri="{FF2B5EF4-FFF2-40B4-BE49-F238E27FC236}">
                  <a16:creationId xmlns:a16="http://schemas.microsoft.com/office/drawing/2014/main" id="{B8ABAAE6-77D3-6D0D-707E-3A39CCB356C3}"/>
                </a:ext>
              </a:extLst>
            </p:cNvPr>
            <p:cNvSpPr/>
            <p:nvPr/>
          </p:nvSpPr>
          <p:spPr>
            <a:xfrm>
              <a:off x="2053732" y="2778222"/>
              <a:ext cx="1674085" cy="584150"/>
            </a:xfrm>
            <a:custGeom>
              <a:avLst/>
              <a:gdLst>
                <a:gd name="connsiteX0" fmla="*/ 0 w 2778918"/>
                <a:gd name="connsiteY0" fmla="*/ 0 h 791102"/>
                <a:gd name="connsiteX1" fmla="*/ 2778918 w 2778918"/>
                <a:gd name="connsiteY1" fmla="*/ 0 h 791102"/>
                <a:gd name="connsiteX2" fmla="*/ 2778918 w 2778918"/>
                <a:gd name="connsiteY2" fmla="*/ 791102 h 791102"/>
                <a:gd name="connsiteX3" fmla="*/ 0 w 2778918"/>
                <a:gd name="connsiteY3" fmla="*/ 791102 h 791102"/>
                <a:gd name="connsiteX4" fmla="*/ 0 w 2778918"/>
                <a:gd name="connsiteY4" fmla="*/ 0 h 791102"/>
                <a:gd name="connsiteX0" fmla="*/ 581025 w 2778918"/>
                <a:gd name="connsiteY0" fmla="*/ 654844 h 791102"/>
                <a:gd name="connsiteX1" fmla="*/ 2778918 w 2778918"/>
                <a:gd name="connsiteY1" fmla="*/ 0 h 791102"/>
                <a:gd name="connsiteX2" fmla="*/ 2778918 w 2778918"/>
                <a:gd name="connsiteY2" fmla="*/ 791102 h 791102"/>
                <a:gd name="connsiteX3" fmla="*/ 0 w 2778918"/>
                <a:gd name="connsiteY3" fmla="*/ 791102 h 791102"/>
                <a:gd name="connsiteX4" fmla="*/ 581025 w 2778918"/>
                <a:gd name="connsiteY4" fmla="*/ 654844 h 791102"/>
                <a:gd name="connsiteX0" fmla="*/ 581025 w 2778918"/>
                <a:gd name="connsiteY0" fmla="*/ 654844 h 791102"/>
                <a:gd name="connsiteX1" fmla="*/ 1178718 w 2778918"/>
                <a:gd name="connsiteY1" fmla="*/ 301382 h 791102"/>
                <a:gd name="connsiteX2" fmla="*/ 2778918 w 2778918"/>
                <a:gd name="connsiteY2" fmla="*/ 0 h 791102"/>
                <a:gd name="connsiteX3" fmla="*/ 2778918 w 2778918"/>
                <a:gd name="connsiteY3" fmla="*/ 791102 h 791102"/>
                <a:gd name="connsiteX4" fmla="*/ 0 w 2778918"/>
                <a:gd name="connsiteY4" fmla="*/ 791102 h 791102"/>
                <a:gd name="connsiteX5" fmla="*/ 581025 w 2778918"/>
                <a:gd name="connsiteY5" fmla="*/ 654844 h 791102"/>
                <a:gd name="connsiteX0" fmla="*/ 578644 w 2778918"/>
                <a:gd name="connsiteY0" fmla="*/ 528638 h 791102"/>
                <a:gd name="connsiteX1" fmla="*/ 1178718 w 2778918"/>
                <a:gd name="connsiteY1" fmla="*/ 301382 h 791102"/>
                <a:gd name="connsiteX2" fmla="*/ 2778918 w 2778918"/>
                <a:gd name="connsiteY2" fmla="*/ 0 h 791102"/>
                <a:gd name="connsiteX3" fmla="*/ 2778918 w 2778918"/>
                <a:gd name="connsiteY3" fmla="*/ 791102 h 791102"/>
                <a:gd name="connsiteX4" fmla="*/ 0 w 2778918"/>
                <a:gd name="connsiteY4" fmla="*/ 791102 h 791102"/>
                <a:gd name="connsiteX5" fmla="*/ 578644 w 2778918"/>
                <a:gd name="connsiteY5" fmla="*/ 528638 h 791102"/>
                <a:gd name="connsiteX0" fmla="*/ 578644 w 2778918"/>
                <a:gd name="connsiteY0" fmla="*/ 528638 h 791102"/>
                <a:gd name="connsiteX1" fmla="*/ 1178718 w 2778918"/>
                <a:gd name="connsiteY1" fmla="*/ 301382 h 791102"/>
                <a:gd name="connsiteX2" fmla="*/ 2778918 w 2778918"/>
                <a:gd name="connsiteY2" fmla="*/ 0 h 791102"/>
                <a:gd name="connsiteX3" fmla="*/ 2778918 w 2778918"/>
                <a:gd name="connsiteY3" fmla="*/ 791102 h 791102"/>
                <a:gd name="connsiteX4" fmla="*/ 0 w 2778918"/>
                <a:gd name="connsiteY4" fmla="*/ 791102 h 791102"/>
                <a:gd name="connsiteX5" fmla="*/ 578644 w 2778918"/>
                <a:gd name="connsiteY5" fmla="*/ 528638 h 791102"/>
                <a:gd name="connsiteX0" fmla="*/ 578644 w 2778918"/>
                <a:gd name="connsiteY0" fmla="*/ 528638 h 791102"/>
                <a:gd name="connsiteX1" fmla="*/ 1223962 w 2778918"/>
                <a:gd name="connsiteY1" fmla="*/ 172795 h 791102"/>
                <a:gd name="connsiteX2" fmla="*/ 2778918 w 2778918"/>
                <a:gd name="connsiteY2" fmla="*/ 0 h 791102"/>
                <a:gd name="connsiteX3" fmla="*/ 2778918 w 2778918"/>
                <a:gd name="connsiteY3" fmla="*/ 791102 h 791102"/>
                <a:gd name="connsiteX4" fmla="*/ 0 w 2778918"/>
                <a:gd name="connsiteY4" fmla="*/ 791102 h 791102"/>
                <a:gd name="connsiteX5" fmla="*/ 578644 w 2778918"/>
                <a:gd name="connsiteY5" fmla="*/ 528638 h 791102"/>
                <a:gd name="connsiteX0" fmla="*/ 578644 w 2778918"/>
                <a:gd name="connsiteY0" fmla="*/ 528638 h 791102"/>
                <a:gd name="connsiteX1" fmla="*/ 1243012 w 2778918"/>
                <a:gd name="connsiteY1" fmla="*/ 122788 h 791102"/>
                <a:gd name="connsiteX2" fmla="*/ 2778918 w 2778918"/>
                <a:gd name="connsiteY2" fmla="*/ 0 h 791102"/>
                <a:gd name="connsiteX3" fmla="*/ 2778918 w 2778918"/>
                <a:gd name="connsiteY3" fmla="*/ 791102 h 791102"/>
                <a:gd name="connsiteX4" fmla="*/ 0 w 2778918"/>
                <a:gd name="connsiteY4" fmla="*/ 791102 h 791102"/>
                <a:gd name="connsiteX5" fmla="*/ 578644 w 2778918"/>
                <a:gd name="connsiteY5" fmla="*/ 528638 h 791102"/>
                <a:gd name="connsiteX0" fmla="*/ 578644 w 2778918"/>
                <a:gd name="connsiteY0" fmla="*/ 528638 h 791102"/>
                <a:gd name="connsiteX1" fmla="*/ 1243012 w 2778918"/>
                <a:gd name="connsiteY1" fmla="*/ 122788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78644 w 2778918"/>
                <a:gd name="connsiteY6" fmla="*/ 528638 h 791102"/>
                <a:gd name="connsiteX0" fmla="*/ 578644 w 2778918"/>
                <a:gd name="connsiteY0" fmla="*/ 528638 h 791102"/>
                <a:gd name="connsiteX1" fmla="*/ 1300162 w 2778918"/>
                <a:gd name="connsiteY1" fmla="*/ 87069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78644 w 2778918"/>
                <a:gd name="connsiteY6" fmla="*/ 528638 h 791102"/>
                <a:gd name="connsiteX0" fmla="*/ 590550 w 2778918"/>
                <a:gd name="connsiteY0" fmla="*/ 547688 h 791102"/>
                <a:gd name="connsiteX1" fmla="*/ 1300162 w 2778918"/>
                <a:gd name="connsiteY1" fmla="*/ 87069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90550 w 2778918"/>
                <a:gd name="connsiteY6" fmla="*/ 547688 h 791102"/>
                <a:gd name="connsiteX0" fmla="*/ 590550 w 2778918"/>
                <a:gd name="connsiteY0" fmla="*/ 547688 h 791102"/>
                <a:gd name="connsiteX1" fmla="*/ 1300162 w 2778918"/>
                <a:gd name="connsiteY1" fmla="*/ 87069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90550 w 2778918"/>
                <a:gd name="connsiteY6" fmla="*/ 547688 h 791102"/>
                <a:gd name="connsiteX0" fmla="*/ 590550 w 2778918"/>
                <a:gd name="connsiteY0" fmla="*/ 547688 h 791102"/>
                <a:gd name="connsiteX1" fmla="*/ 1369218 w 2778918"/>
                <a:gd name="connsiteY1" fmla="*/ 27538 h 791102"/>
                <a:gd name="connsiteX2" fmla="*/ 1471612 w 2778918"/>
                <a:gd name="connsiteY2" fmla="*/ 22775 h 791102"/>
                <a:gd name="connsiteX3" fmla="*/ 2778918 w 2778918"/>
                <a:gd name="connsiteY3" fmla="*/ 0 h 791102"/>
                <a:gd name="connsiteX4" fmla="*/ 2778918 w 2778918"/>
                <a:gd name="connsiteY4" fmla="*/ 791102 h 791102"/>
                <a:gd name="connsiteX5" fmla="*/ 0 w 2778918"/>
                <a:gd name="connsiteY5" fmla="*/ 791102 h 791102"/>
                <a:gd name="connsiteX6" fmla="*/ 590550 w 2778918"/>
                <a:gd name="connsiteY6" fmla="*/ 547688 h 791102"/>
                <a:gd name="connsiteX0" fmla="*/ 590550 w 2778918"/>
                <a:gd name="connsiteY0" fmla="*/ 547688 h 791102"/>
                <a:gd name="connsiteX1" fmla="*/ 1041937 w 2778918"/>
                <a:gd name="connsiteY1" fmla="*/ 287484 h 791102"/>
                <a:gd name="connsiteX2" fmla="*/ 1369218 w 2778918"/>
                <a:gd name="connsiteY2" fmla="*/ 27538 h 791102"/>
                <a:gd name="connsiteX3" fmla="*/ 1471612 w 2778918"/>
                <a:gd name="connsiteY3" fmla="*/ 22775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369218 w 2778918"/>
                <a:gd name="connsiteY2" fmla="*/ 27538 h 791102"/>
                <a:gd name="connsiteX3" fmla="*/ 1471612 w 2778918"/>
                <a:gd name="connsiteY3" fmla="*/ 22775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390650 w 2778918"/>
                <a:gd name="connsiteY2" fmla="*/ 58494 h 791102"/>
                <a:gd name="connsiteX3" fmla="*/ 1471612 w 2778918"/>
                <a:gd name="connsiteY3" fmla="*/ 22775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390650 w 2778918"/>
                <a:gd name="connsiteY2" fmla="*/ 58494 h 791102"/>
                <a:gd name="connsiteX3" fmla="*/ 1564480 w 2778918"/>
                <a:gd name="connsiteY3" fmla="*/ 1801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390650 w 2778918"/>
                <a:gd name="connsiteY2" fmla="*/ 58494 h 791102"/>
                <a:gd name="connsiteX3" fmla="*/ 1564480 w 2778918"/>
                <a:gd name="connsiteY3" fmla="*/ 1801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2778918 w 2778918"/>
                <a:gd name="connsiteY3" fmla="*/ 0 h 791102"/>
                <a:gd name="connsiteX4" fmla="*/ 2778918 w 2778918"/>
                <a:gd name="connsiteY4" fmla="*/ 791102 h 791102"/>
                <a:gd name="connsiteX5" fmla="*/ 0 w 2778918"/>
                <a:gd name="connsiteY5" fmla="*/ 791102 h 791102"/>
                <a:gd name="connsiteX6" fmla="*/ 590550 w 2778918"/>
                <a:gd name="connsiteY6"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1906331 w 2778918"/>
                <a:gd name="connsiteY3" fmla="*/ 25547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1906331 w 2778918"/>
                <a:gd name="connsiteY3" fmla="*/ 25547 h 791102"/>
                <a:gd name="connsiteX4" fmla="*/ 2146837 w 2778918"/>
                <a:gd name="connsiteY4" fmla="*/ 304153 h 791102"/>
                <a:gd name="connsiteX5" fmla="*/ 2778918 w 2778918"/>
                <a:gd name="connsiteY5" fmla="*/ 0 h 791102"/>
                <a:gd name="connsiteX6" fmla="*/ 2778918 w 2778918"/>
                <a:gd name="connsiteY6" fmla="*/ 791102 h 791102"/>
                <a:gd name="connsiteX7" fmla="*/ 0 w 2778918"/>
                <a:gd name="connsiteY7" fmla="*/ 791102 h 791102"/>
                <a:gd name="connsiteX8" fmla="*/ 590550 w 2778918"/>
                <a:gd name="connsiteY8"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2146837 w 2778918"/>
                <a:gd name="connsiteY3" fmla="*/ 30415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2146837 w 2778918"/>
                <a:gd name="connsiteY3" fmla="*/ 30415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2146837 w 2778918"/>
                <a:gd name="connsiteY3" fmla="*/ 304153 h 791102"/>
                <a:gd name="connsiteX4" fmla="*/ 2778918 w 2778918"/>
                <a:gd name="connsiteY4" fmla="*/ 0 h 791102"/>
                <a:gd name="connsiteX5" fmla="*/ 2778918 w 2778918"/>
                <a:gd name="connsiteY5" fmla="*/ 791102 h 791102"/>
                <a:gd name="connsiteX6" fmla="*/ 0 w 2778918"/>
                <a:gd name="connsiteY6" fmla="*/ 791102 h 791102"/>
                <a:gd name="connsiteX7" fmla="*/ 590550 w 2778918"/>
                <a:gd name="connsiteY7"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1894425 w 2778918"/>
                <a:gd name="connsiteY3" fmla="*/ 63647 h 791102"/>
                <a:gd name="connsiteX4" fmla="*/ 2146837 w 2778918"/>
                <a:gd name="connsiteY4" fmla="*/ 304153 h 791102"/>
                <a:gd name="connsiteX5" fmla="*/ 2778918 w 2778918"/>
                <a:gd name="connsiteY5" fmla="*/ 0 h 791102"/>
                <a:gd name="connsiteX6" fmla="*/ 2778918 w 2778918"/>
                <a:gd name="connsiteY6" fmla="*/ 791102 h 791102"/>
                <a:gd name="connsiteX7" fmla="*/ 0 w 2778918"/>
                <a:gd name="connsiteY7" fmla="*/ 791102 h 791102"/>
                <a:gd name="connsiteX8" fmla="*/ 590550 w 2778918"/>
                <a:gd name="connsiteY8" fmla="*/ 547688 h 791102"/>
                <a:gd name="connsiteX0" fmla="*/ 590550 w 2778918"/>
                <a:gd name="connsiteY0" fmla="*/ 547688 h 791102"/>
                <a:gd name="connsiteX1" fmla="*/ 1041937 w 2778918"/>
                <a:gd name="connsiteY1" fmla="*/ 287484 h 791102"/>
                <a:gd name="connsiteX2" fmla="*/ 1564480 w 2778918"/>
                <a:gd name="connsiteY2" fmla="*/ 18013 h 791102"/>
                <a:gd name="connsiteX3" fmla="*/ 1894425 w 2778918"/>
                <a:gd name="connsiteY3" fmla="*/ 63647 h 791102"/>
                <a:gd name="connsiteX4" fmla="*/ 2075400 w 2778918"/>
                <a:gd name="connsiteY4" fmla="*/ 237478 h 791102"/>
                <a:gd name="connsiteX5" fmla="*/ 2146837 w 2778918"/>
                <a:gd name="connsiteY5" fmla="*/ 304153 h 791102"/>
                <a:gd name="connsiteX6" fmla="*/ 2778918 w 2778918"/>
                <a:gd name="connsiteY6" fmla="*/ 0 h 791102"/>
                <a:gd name="connsiteX7" fmla="*/ 2778918 w 2778918"/>
                <a:gd name="connsiteY7" fmla="*/ 791102 h 791102"/>
                <a:gd name="connsiteX8" fmla="*/ 0 w 2778918"/>
                <a:gd name="connsiteY8" fmla="*/ 791102 h 791102"/>
                <a:gd name="connsiteX9" fmla="*/ 590550 w 2778918"/>
                <a:gd name="connsiteY9" fmla="*/ 547688 h 791102"/>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146837 w 2778918"/>
                <a:gd name="connsiteY5" fmla="*/ 293636 h 784821"/>
                <a:gd name="connsiteX6" fmla="*/ 2769393 w 2778918"/>
                <a:gd name="connsiteY6" fmla="*/ 784821 h 784821"/>
                <a:gd name="connsiteX7" fmla="*/ 2778918 w 2778918"/>
                <a:gd name="connsiteY7" fmla="*/ 780585 h 784821"/>
                <a:gd name="connsiteX8" fmla="*/ 0 w 2778918"/>
                <a:gd name="connsiteY8" fmla="*/ 780585 h 784821"/>
                <a:gd name="connsiteX9" fmla="*/ 590550 w 2778918"/>
                <a:gd name="connsiteY9"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146837 w 2778918"/>
                <a:gd name="connsiteY5" fmla="*/ 293636 h 784821"/>
                <a:gd name="connsiteX6" fmla="*/ 2769393 w 2778918"/>
                <a:gd name="connsiteY6" fmla="*/ 784821 h 784821"/>
                <a:gd name="connsiteX7" fmla="*/ 2778918 w 2778918"/>
                <a:gd name="connsiteY7" fmla="*/ 780585 h 784821"/>
                <a:gd name="connsiteX8" fmla="*/ 0 w 2778918"/>
                <a:gd name="connsiteY8" fmla="*/ 780585 h 784821"/>
                <a:gd name="connsiteX9" fmla="*/ 590550 w 2778918"/>
                <a:gd name="connsiteY9"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769393 w 2778918"/>
                <a:gd name="connsiteY6" fmla="*/ 784821 h 784821"/>
                <a:gd name="connsiteX7" fmla="*/ 2778918 w 2778918"/>
                <a:gd name="connsiteY7" fmla="*/ 780585 h 784821"/>
                <a:gd name="connsiteX8" fmla="*/ 0 w 2778918"/>
                <a:gd name="connsiteY8" fmla="*/ 780585 h 784821"/>
                <a:gd name="connsiteX9" fmla="*/ 590550 w 2778918"/>
                <a:gd name="connsiteY9"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313525 w 2778918"/>
                <a:gd name="connsiteY6" fmla="*/ 538905 h 784821"/>
                <a:gd name="connsiteX7" fmla="*/ 2769393 w 2778918"/>
                <a:gd name="connsiteY7" fmla="*/ 784821 h 784821"/>
                <a:gd name="connsiteX8" fmla="*/ 2778918 w 2778918"/>
                <a:gd name="connsiteY8" fmla="*/ 780585 h 784821"/>
                <a:gd name="connsiteX9" fmla="*/ 0 w 2778918"/>
                <a:gd name="connsiteY9" fmla="*/ 780585 h 784821"/>
                <a:gd name="connsiteX10" fmla="*/ 590550 w 2778918"/>
                <a:gd name="connsiteY10"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313525 w 2778918"/>
                <a:gd name="connsiteY6" fmla="*/ 538905 h 784821"/>
                <a:gd name="connsiteX7" fmla="*/ 2769393 w 2778918"/>
                <a:gd name="connsiteY7" fmla="*/ 784821 h 784821"/>
                <a:gd name="connsiteX8" fmla="*/ 2778918 w 2778918"/>
                <a:gd name="connsiteY8" fmla="*/ 780585 h 784821"/>
                <a:gd name="connsiteX9" fmla="*/ 0 w 2778918"/>
                <a:gd name="connsiteY9" fmla="*/ 780585 h 784821"/>
                <a:gd name="connsiteX10" fmla="*/ 590550 w 2778918"/>
                <a:gd name="connsiteY10"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332575 w 2778918"/>
                <a:gd name="connsiteY6" fmla="*/ 538905 h 784821"/>
                <a:gd name="connsiteX7" fmla="*/ 2769393 w 2778918"/>
                <a:gd name="connsiteY7" fmla="*/ 784821 h 784821"/>
                <a:gd name="connsiteX8" fmla="*/ 2778918 w 2778918"/>
                <a:gd name="connsiteY8" fmla="*/ 780585 h 784821"/>
                <a:gd name="connsiteX9" fmla="*/ 0 w 2778918"/>
                <a:gd name="connsiteY9" fmla="*/ 780585 h 784821"/>
                <a:gd name="connsiteX10" fmla="*/ 590550 w 2778918"/>
                <a:gd name="connsiteY10"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03987 w 2778918"/>
                <a:gd name="connsiteY5" fmla="*/ 360311 h 784821"/>
                <a:gd name="connsiteX6" fmla="*/ 2332575 w 2778918"/>
                <a:gd name="connsiteY6" fmla="*/ 538905 h 784821"/>
                <a:gd name="connsiteX7" fmla="*/ 2508787 w 2778918"/>
                <a:gd name="connsiteY7" fmla="*/ 677017 h 784821"/>
                <a:gd name="connsiteX8" fmla="*/ 2769393 w 2778918"/>
                <a:gd name="connsiteY8" fmla="*/ 784821 h 784821"/>
                <a:gd name="connsiteX9" fmla="*/ 2778918 w 2778918"/>
                <a:gd name="connsiteY9" fmla="*/ 780585 h 784821"/>
                <a:gd name="connsiteX10" fmla="*/ 0 w 2778918"/>
                <a:gd name="connsiteY10" fmla="*/ 780585 h 784821"/>
                <a:gd name="connsiteX11" fmla="*/ 590550 w 2778918"/>
                <a:gd name="connsiteY11" fmla="*/ 537171 h 784821"/>
                <a:gd name="connsiteX0" fmla="*/ 590550 w 2778918"/>
                <a:gd name="connsiteY0" fmla="*/ 537171 h 784821"/>
                <a:gd name="connsiteX1" fmla="*/ 1041937 w 2778918"/>
                <a:gd name="connsiteY1" fmla="*/ 276967 h 784821"/>
                <a:gd name="connsiteX2" fmla="*/ 1564480 w 2778918"/>
                <a:gd name="connsiteY2" fmla="*/ 7496 h 784821"/>
                <a:gd name="connsiteX3" fmla="*/ 1894425 w 2778918"/>
                <a:gd name="connsiteY3" fmla="*/ 53130 h 784821"/>
                <a:gd name="connsiteX4" fmla="*/ 2075400 w 2778918"/>
                <a:gd name="connsiteY4" fmla="*/ 226961 h 784821"/>
                <a:gd name="connsiteX5" fmla="*/ 2225418 w 2778918"/>
                <a:gd name="connsiteY5" fmla="*/ 415080 h 784821"/>
                <a:gd name="connsiteX6" fmla="*/ 2332575 w 2778918"/>
                <a:gd name="connsiteY6" fmla="*/ 538905 h 784821"/>
                <a:gd name="connsiteX7" fmla="*/ 2508787 w 2778918"/>
                <a:gd name="connsiteY7" fmla="*/ 677017 h 784821"/>
                <a:gd name="connsiteX8" fmla="*/ 2769393 w 2778918"/>
                <a:gd name="connsiteY8" fmla="*/ 784821 h 784821"/>
                <a:gd name="connsiteX9" fmla="*/ 2778918 w 2778918"/>
                <a:gd name="connsiteY9" fmla="*/ 780585 h 784821"/>
                <a:gd name="connsiteX10" fmla="*/ 0 w 2778918"/>
                <a:gd name="connsiteY10" fmla="*/ 780585 h 784821"/>
                <a:gd name="connsiteX11" fmla="*/ 590550 w 2778918"/>
                <a:gd name="connsiteY11" fmla="*/ 537171 h 7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918" h="784821">
                  <a:moveTo>
                    <a:pt x="590550" y="537171"/>
                  </a:moveTo>
                  <a:cubicBezTo>
                    <a:pt x="764206" y="453235"/>
                    <a:pt x="920096" y="381915"/>
                    <a:pt x="1041937" y="276967"/>
                  </a:cubicBezTo>
                  <a:cubicBezTo>
                    <a:pt x="1163778" y="172019"/>
                    <a:pt x="1434305" y="30118"/>
                    <a:pt x="1564480" y="7496"/>
                  </a:cubicBezTo>
                  <a:cubicBezTo>
                    <a:pt x="1694655" y="-15126"/>
                    <a:pt x="1819987" y="17346"/>
                    <a:pt x="1894425" y="53130"/>
                  </a:cubicBezTo>
                  <a:cubicBezTo>
                    <a:pt x="1968863" y="88914"/>
                    <a:pt x="2033331" y="186877"/>
                    <a:pt x="2075400" y="226961"/>
                  </a:cubicBezTo>
                  <a:cubicBezTo>
                    <a:pt x="2117469" y="267045"/>
                    <a:pt x="2181762" y="376186"/>
                    <a:pt x="2225418" y="415080"/>
                  </a:cubicBezTo>
                  <a:cubicBezTo>
                    <a:pt x="2269868" y="448417"/>
                    <a:pt x="2288125" y="505568"/>
                    <a:pt x="2332575" y="538905"/>
                  </a:cubicBezTo>
                  <a:cubicBezTo>
                    <a:pt x="2379009" y="592483"/>
                    <a:pt x="2435984" y="636031"/>
                    <a:pt x="2508787" y="677017"/>
                  </a:cubicBezTo>
                  <a:cubicBezTo>
                    <a:pt x="2581590" y="718003"/>
                    <a:pt x="2720006" y="768354"/>
                    <a:pt x="2769393" y="784821"/>
                  </a:cubicBezTo>
                  <a:lnTo>
                    <a:pt x="2778918" y="780585"/>
                  </a:lnTo>
                  <a:lnTo>
                    <a:pt x="0" y="780585"/>
                  </a:lnTo>
                  <a:lnTo>
                    <a:pt x="590550" y="537171"/>
                  </a:lnTo>
                  <a:close/>
                </a:path>
              </a:pathLst>
            </a:custGeom>
            <a:noFill/>
            <a:ln>
              <a:solidFill>
                <a:srgbClr val="89AB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9ABCD"/>
                </a:solidFill>
              </a:endParaRPr>
            </a:p>
          </p:txBody>
        </p:sp>
        <p:sp>
          <p:nvSpPr>
            <p:cNvPr id="11" name="Rectangle 19">
              <a:extLst>
                <a:ext uri="{FF2B5EF4-FFF2-40B4-BE49-F238E27FC236}">
                  <a16:creationId xmlns:a16="http://schemas.microsoft.com/office/drawing/2014/main" id="{690AB07B-C710-7304-927D-CF2D0B9484D7}"/>
                </a:ext>
              </a:extLst>
            </p:cNvPr>
            <p:cNvSpPr/>
            <p:nvPr/>
          </p:nvSpPr>
          <p:spPr>
            <a:xfrm>
              <a:off x="1957309" y="2946147"/>
              <a:ext cx="1739082" cy="897974"/>
            </a:xfrm>
            <a:custGeom>
              <a:avLst/>
              <a:gdLst>
                <a:gd name="connsiteX0" fmla="*/ 0 w 3030951"/>
                <a:gd name="connsiteY0" fmla="*/ 0 h 1174548"/>
                <a:gd name="connsiteX1" fmla="*/ 3030951 w 3030951"/>
                <a:gd name="connsiteY1" fmla="*/ 0 h 1174548"/>
                <a:gd name="connsiteX2" fmla="*/ 3030951 w 3030951"/>
                <a:gd name="connsiteY2" fmla="*/ 1174548 h 1174548"/>
                <a:gd name="connsiteX3" fmla="*/ 0 w 3030951"/>
                <a:gd name="connsiteY3" fmla="*/ 1174548 h 1174548"/>
                <a:gd name="connsiteX4" fmla="*/ 0 w 3030951"/>
                <a:gd name="connsiteY4" fmla="*/ 0 h 1174548"/>
                <a:gd name="connsiteX0" fmla="*/ 22860 w 3030951"/>
                <a:gd name="connsiteY0" fmla="*/ 495300 h 1174548"/>
                <a:gd name="connsiteX1" fmla="*/ 3030951 w 3030951"/>
                <a:gd name="connsiteY1" fmla="*/ 0 h 1174548"/>
                <a:gd name="connsiteX2" fmla="*/ 3030951 w 3030951"/>
                <a:gd name="connsiteY2" fmla="*/ 1174548 h 1174548"/>
                <a:gd name="connsiteX3" fmla="*/ 0 w 3030951"/>
                <a:gd name="connsiteY3" fmla="*/ 1174548 h 1174548"/>
                <a:gd name="connsiteX4" fmla="*/ 22860 w 3030951"/>
                <a:gd name="connsiteY4" fmla="*/ 495300 h 1174548"/>
                <a:gd name="connsiteX0" fmla="*/ 0 w 3008091"/>
                <a:gd name="connsiteY0" fmla="*/ 495300 h 1174548"/>
                <a:gd name="connsiteX1" fmla="*/ 3008091 w 3008091"/>
                <a:gd name="connsiteY1" fmla="*/ 0 h 1174548"/>
                <a:gd name="connsiteX2" fmla="*/ 3008091 w 3008091"/>
                <a:gd name="connsiteY2" fmla="*/ 1174548 h 1174548"/>
                <a:gd name="connsiteX3" fmla="*/ 38100 w 3008091"/>
                <a:gd name="connsiteY3" fmla="*/ 526848 h 1174548"/>
                <a:gd name="connsiteX4" fmla="*/ 0 w 3008091"/>
                <a:gd name="connsiteY4" fmla="*/ 495300 h 1174548"/>
                <a:gd name="connsiteX0" fmla="*/ 0 w 3008091"/>
                <a:gd name="connsiteY0" fmla="*/ 495300 h 1174548"/>
                <a:gd name="connsiteX1" fmla="*/ 403326 w 3008091"/>
                <a:gd name="connsiteY1" fmla="*/ 175249 h 1174548"/>
                <a:gd name="connsiteX2" fmla="*/ 3008091 w 3008091"/>
                <a:gd name="connsiteY2" fmla="*/ 0 h 1174548"/>
                <a:gd name="connsiteX3" fmla="*/ 3008091 w 3008091"/>
                <a:gd name="connsiteY3" fmla="*/ 1174548 h 1174548"/>
                <a:gd name="connsiteX4" fmla="*/ 38100 w 3008091"/>
                <a:gd name="connsiteY4" fmla="*/ 526848 h 1174548"/>
                <a:gd name="connsiteX5" fmla="*/ 0 w 3008091"/>
                <a:gd name="connsiteY5" fmla="*/ 495300 h 1174548"/>
                <a:gd name="connsiteX0" fmla="*/ 0 w 3008091"/>
                <a:gd name="connsiteY0" fmla="*/ 495300 h 1174548"/>
                <a:gd name="connsiteX1" fmla="*/ 609066 w 3008091"/>
                <a:gd name="connsiteY1" fmla="*/ 7609 h 1174548"/>
                <a:gd name="connsiteX2" fmla="*/ 3008091 w 3008091"/>
                <a:gd name="connsiteY2" fmla="*/ 0 h 1174548"/>
                <a:gd name="connsiteX3" fmla="*/ 3008091 w 3008091"/>
                <a:gd name="connsiteY3" fmla="*/ 1174548 h 1174548"/>
                <a:gd name="connsiteX4" fmla="*/ 38100 w 3008091"/>
                <a:gd name="connsiteY4" fmla="*/ 526848 h 1174548"/>
                <a:gd name="connsiteX5" fmla="*/ 0 w 3008091"/>
                <a:gd name="connsiteY5" fmla="*/ 495300 h 1174548"/>
                <a:gd name="connsiteX0" fmla="*/ 0 w 3008091"/>
                <a:gd name="connsiteY0" fmla="*/ 510551 h 1189799"/>
                <a:gd name="connsiteX1" fmla="*/ 609066 w 3008091"/>
                <a:gd name="connsiteY1" fmla="*/ 22860 h 1189799"/>
                <a:gd name="connsiteX2" fmla="*/ 1073886 w 3008091"/>
                <a:gd name="connsiteY2" fmla="*/ 0 h 1189799"/>
                <a:gd name="connsiteX3" fmla="*/ 3008091 w 3008091"/>
                <a:gd name="connsiteY3" fmla="*/ 15251 h 1189799"/>
                <a:gd name="connsiteX4" fmla="*/ 3008091 w 3008091"/>
                <a:gd name="connsiteY4" fmla="*/ 1189799 h 1189799"/>
                <a:gd name="connsiteX5" fmla="*/ 38100 w 3008091"/>
                <a:gd name="connsiteY5" fmla="*/ 542099 h 1189799"/>
                <a:gd name="connsiteX6" fmla="*/ 0 w 3008091"/>
                <a:gd name="connsiteY6" fmla="*/ 510551 h 1189799"/>
                <a:gd name="connsiteX0" fmla="*/ 0 w 3008091"/>
                <a:gd name="connsiteY0" fmla="*/ 495300 h 1174548"/>
                <a:gd name="connsiteX1" fmla="*/ 609066 w 3008091"/>
                <a:gd name="connsiteY1" fmla="*/ 7609 h 1174548"/>
                <a:gd name="connsiteX2" fmla="*/ 1119606 w 3008091"/>
                <a:gd name="connsiteY2" fmla="*/ 160009 h 1174548"/>
                <a:gd name="connsiteX3" fmla="*/ 3008091 w 3008091"/>
                <a:gd name="connsiteY3" fmla="*/ 0 h 1174548"/>
                <a:gd name="connsiteX4" fmla="*/ 3008091 w 3008091"/>
                <a:gd name="connsiteY4" fmla="*/ 1174548 h 1174548"/>
                <a:gd name="connsiteX5" fmla="*/ 38100 w 3008091"/>
                <a:gd name="connsiteY5" fmla="*/ 526848 h 1174548"/>
                <a:gd name="connsiteX6" fmla="*/ 0 w 3008091"/>
                <a:gd name="connsiteY6" fmla="*/ 495300 h 1174548"/>
                <a:gd name="connsiteX0" fmla="*/ 0 w 3008091"/>
                <a:gd name="connsiteY0" fmla="*/ 495300 h 1174548"/>
                <a:gd name="connsiteX1" fmla="*/ 609066 w 3008091"/>
                <a:gd name="connsiteY1" fmla="*/ 7609 h 1174548"/>
                <a:gd name="connsiteX2" fmla="*/ 944346 w 3008091"/>
                <a:gd name="connsiteY2" fmla="*/ 327649 h 1174548"/>
                <a:gd name="connsiteX3" fmla="*/ 3008091 w 3008091"/>
                <a:gd name="connsiteY3" fmla="*/ 0 h 1174548"/>
                <a:gd name="connsiteX4" fmla="*/ 3008091 w 3008091"/>
                <a:gd name="connsiteY4" fmla="*/ 1174548 h 1174548"/>
                <a:gd name="connsiteX5" fmla="*/ 38100 w 3008091"/>
                <a:gd name="connsiteY5" fmla="*/ 526848 h 1174548"/>
                <a:gd name="connsiteX6" fmla="*/ 0 w 3008091"/>
                <a:gd name="connsiteY6" fmla="*/ 495300 h 1174548"/>
                <a:gd name="connsiteX0" fmla="*/ 0 w 3008091"/>
                <a:gd name="connsiteY0" fmla="*/ 495300 h 1174548"/>
                <a:gd name="connsiteX1" fmla="*/ 609066 w 3008091"/>
                <a:gd name="connsiteY1" fmla="*/ 7609 h 1174548"/>
                <a:gd name="connsiteX2" fmla="*/ 830046 w 3008091"/>
                <a:gd name="connsiteY2" fmla="*/ 106669 h 1174548"/>
                <a:gd name="connsiteX3" fmla="*/ 944346 w 3008091"/>
                <a:gd name="connsiteY3" fmla="*/ 327649 h 1174548"/>
                <a:gd name="connsiteX4" fmla="*/ 3008091 w 3008091"/>
                <a:gd name="connsiteY4" fmla="*/ 0 h 1174548"/>
                <a:gd name="connsiteX5" fmla="*/ 3008091 w 3008091"/>
                <a:gd name="connsiteY5" fmla="*/ 1174548 h 1174548"/>
                <a:gd name="connsiteX6" fmla="*/ 38100 w 3008091"/>
                <a:gd name="connsiteY6" fmla="*/ 526848 h 1174548"/>
                <a:gd name="connsiteX7" fmla="*/ 0 w 3008091"/>
                <a:gd name="connsiteY7" fmla="*/ 495300 h 1174548"/>
                <a:gd name="connsiteX0" fmla="*/ 0 w 3008091"/>
                <a:gd name="connsiteY0" fmla="*/ 500134 h 1179382"/>
                <a:gd name="connsiteX1" fmla="*/ 609066 w 3008091"/>
                <a:gd name="connsiteY1" fmla="*/ 12443 h 1179382"/>
                <a:gd name="connsiteX2" fmla="*/ 924661 w 3008091"/>
                <a:gd name="connsiteY2" fmla="*/ 228978 h 1179382"/>
                <a:gd name="connsiteX3" fmla="*/ 830046 w 3008091"/>
                <a:gd name="connsiteY3" fmla="*/ 111503 h 1179382"/>
                <a:gd name="connsiteX4" fmla="*/ 944346 w 3008091"/>
                <a:gd name="connsiteY4" fmla="*/ 332483 h 1179382"/>
                <a:gd name="connsiteX5" fmla="*/ 3008091 w 3008091"/>
                <a:gd name="connsiteY5" fmla="*/ 4834 h 1179382"/>
                <a:gd name="connsiteX6" fmla="*/ 3008091 w 3008091"/>
                <a:gd name="connsiteY6" fmla="*/ 1179382 h 1179382"/>
                <a:gd name="connsiteX7" fmla="*/ 38100 w 3008091"/>
                <a:gd name="connsiteY7" fmla="*/ 531682 h 1179382"/>
                <a:gd name="connsiteX8" fmla="*/ 0 w 3008091"/>
                <a:gd name="connsiteY8" fmla="*/ 500134 h 1179382"/>
                <a:gd name="connsiteX0" fmla="*/ 0 w 3008091"/>
                <a:gd name="connsiteY0" fmla="*/ 507474 h 1186722"/>
                <a:gd name="connsiteX1" fmla="*/ 609066 w 3008091"/>
                <a:gd name="connsiteY1" fmla="*/ 19783 h 1186722"/>
                <a:gd name="connsiteX2" fmla="*/ 830046 w 3008091"/>
                <a:gd name="connsiteY2" fmla="*/ 118843 h 1186722"/>
                <a:gd name="connsiteX3" fmla="*/ 944346 w 3008091"/>
                <a:gd name="connsiteY3" fmla="*/ 339823 h 1186722"/>
                <a:gd name="connsiteX4" fmla="*/ 3008091 w 3008091"/>
                <a:gd name="connsiteY4" fmla="*/ 12174 h 1186722"/>
                <a:gd name="connsiteX5" fmla="*/ 3008091 w 3008091"/>
                <a:gd name="connsiteY5" fmla="*/ 1186722 h 1186722"/>
                <a:gd name="connsiteX6" fmla="*/ 38100 w 3008091"/>
                <a:gd name="connsiteY6" fmla="*/ 539022 h 1186722"/>
                <a:gd name="connsiteX7" fmla="*/ 0 w 3008091"/>
                <a:gd name="connsiteY7" fmla="*/ 507474 h 1186722"/>
                <a:gd name="connsiteX0" fmla="*/ 0 w 3008091"/>
                <a:gd name="connsiteY0" fmla="*/ 518761 h 1198009"/>
                <a:gd name="connsiteX1" fmla="*/ 605891 w 3008091"/>
                <a:gd name="connsiteY1" fmla="*/ 18370 h 1198009"/>
                <a:gd name="connsiteX2" fmla="*/ 830046 w 3008091"/>
                <a:gd name="connsiteY2" fmla="*/ 130130 h 1198009"/>
                <a:gd name="connsiteX3" fmla="*/ 944346 w 3008091"/>
                <a:gd name="connsiteY3" fmla="*/ 351110 h 1198009"/>
                <a:gd name="connsiteX4" fmla="*/ 3008091 w 3008091"/>
                <a:gd name="connsiteY4" fmla="*/ 23461 h 1198009"/>
                <a:gd name="connsiteX5" fmla="*/ 3008091 w 3008091"/>
                <a:gd name="connsiteY5" fmla="*/ 1198009 h 1198009"/>
                <a:gd name="connsiteX6" fmla="*/ 38100 w 3008091"/>
                <a:gd name="connsiteY6" fmla="*/ 550309 h 1198009"/>
                <a:gd name="connsiteX7" fmla="*/ 0 w 3008091"/>
                <a:gd name="connsiteY7" fmla="*/ 518761 h 1198009"/>
                <a:gd name="connsiteX0" fmla="*/ 0 w 3008091"/>
                <a:gd name="connsiteY0" fmla="*/ 518761 h 1198009"/>
                <a:gd name="connsiteX1" fmla="*/ 605891 w 3008091"/>
                <a:gd name="connsiteY1" fmla="*/ 18370 h 1198009"/>
                <a:gd name="connsiteX2" fmla="*/ 830046 w 3008091"/>
                <a:gd name="connsiteY2" fmla="*/ 130130 h 1198009"/>
                <a:gd name="connsiteX3" fmla="*/ 944346 w 3008091"/>
                <a:gd name="connsiteY3" fmla="*/ 351110 h 1198009"/>
                <a:gd name="connsiteX4" fmla="*/ 1245336 w 3008091"/>
                <a:gd name="connsiteY4" fmla="*/ 714331 h 1198009"/>
                <a:gd name="connsiteX5" fmla="*/ 3008091 w 3008091"/>
                <a:gd name="connsiteY5" fmla="*/ 23461 h 1198009"/>
                <a:gd name="connsiteX6" fmla="*/ 3008091 w 3008091"/>
                <a:gd name="connsiteY6" fmla="*/ 1198009 h 1198009"/>
                <a:gd name="connsiteX7" fmla="*/ 38100 w 3008091"/>
                <a:gd name="connsiteY7" fmla="*/ 550309 h 1198009"/>
                <a:gd name="connsiteX8" fmla="*/ 0 w 3008091"/>
                <a:gd name="connsiteY8" fmla="*/ 518761 h 1198009"/>
                <a:gd name="connsiteX0" fmla="*/ 0 w 3008091"/>
                <a:gd name="connsiteY0" fmla="*/ 518761 h 1198009"/>
                <a:gd name="connsiteX1" fmla="*/ 605891 w 3008091"/>
                <a:gd name="connsiteY1" fmla="*/ 18370 h 1198009"/>
                <a:gd name="connsiteX2" fmla="*/ 830046 w 3008091"/>
                <a:gd name="connsiteY2" fmla="*/ 130130 h 1198009"/>
                <a:gd name="connsiteX3" fmla="*/ 944346 w 3008091"/>
                <a:gd name="connsiteY3" fmla="*/ 351110 h 1198009"/>
                <a:gd name="connsiteX4" fmla="*/ 1245336 w 3008091"/>
                <a:gd name="connsiteY4" fmla="*/ 714331 h 1198009"/>
                <a:gd name="connsiteX5" fmla="*/ 3008091 w 3008091"/>
                <a:gd name="connsiteY5" fmla="*/ 23461 h 1198009"/>
                <a:gd name="connsiteX6" fmla="*/ 3008091 w 3008091"/>
                <a:gd name="connsiteY6" fmla="*/ 1198009 h 1198009"/>
                <a:gd name="connsiteX7" fmla="*/ 38100 w 3008091"/>
                <a:gd name="connsiteY7" fmla="*/ 550309 h 1198009"/>
                <a:gd name="connsiteX8" fmla="*/ 0 w 3008091"/>
                <a:gd name="connsiteY8" fmla="*/ 518761 h 1198009"/>
                <a:gd name="connsiteX0" fmla="*/ 0 w 3008091"/>
                <a:gd name="connsiteY0" fmla="*/ 518761 h 1198009"/>
                <a:gd name="connsiteX1" fmla="*/ 605891 w 3008091"/>
                <a:gd name="connsiteY1" fmla="*/ 18370 h 1198009"/>
                <a:gd name="connsiteX2" fmla="*/ 830046 w 3008091"/>
                <a:gd name="connsiteY2" fmla="*/ 130130 h 1198009"/>
                <a:gd name="connsiteX3" fmla="*/ 1020546 w 3008091"/>
                <a:gd name="connsiteY3" fmla="*/ 535260 h 1198009"/>
                <a:gd name="connsiteX4" fmla="*/ 1245336 w 3008091"/>
                <a:gd name="connsiteY4" fmla="*/ 714331 h 1198009"/>
                <a:gd name="connsiteX5" fmla="*/ 3008091 w 3008091"/>
                <a:gd name="connsiteY5" fmla="*/ 23461 h 1198009"/>
                <a:gd name="connsiteX6" fmla="*/ 3008091 w 3008091"/>
                <a:gd name="connsiteY6" fmla="*/ 1198009 h 1198009"/>
                <a:gd name="connsiteX7" fmla="*/ 38100 w 3008091"/>
                <a:gd name="connsiteY7" fmla="*/ 550309 h 1198009"/>
                <a:gd name="connsiteX8" fmla="*/ 0 w 3008091"/>
                <a:gd name="connsiteY8" fmla="*/ 518761 h 1198009"/>
                <a:gd name="connsiteX0" fmla="*/ 0 w 3011266"/>
                <a:gd name="connsiteY0" fmla="*/ 518761 h 715356"/>
                <a:gd name="connsiteX1" fmla="*/ 605891 w 3011266"/>
                <a:gd name="connsiteY1" fmla="*/ 18370 h 715356"/>
                <a:gd name="connsiteX2" fmla="*/ 830046 w 3011266"/>
                <a:gd name="connsiteY2" fmla="*/ 130130 h 715356"/>
                <a:gd name="connsiteX3" fmla="*/ 1020546 w 3011266"/>
                <a:gd name="connsiteY3" fmla="*/ 535260 h 715356"/>
                <a:gd name="connsiteX4" fmla="*/ 1245336 w 3011266"/>
                <a:gd name="connsiteY4" fmla="*/ 714331 h 715356"/>
                <a:gd name="connsiteX5" fmla="*/ 3008091 w 3011266"/>
                <a:gd name="connsiteY5" fmla="*/ 23461 h 715356"/>
                <a:gd name="connsiteX6" fmla="*/ 3011266 w 3011266"/>
                <a:gd name="connsiteY6" fmla="*/ 528084 h 715356"/>
                <a:gd name="connsiteX7" fmla="*/ 38100 w 3011266"/>
                <a:gd name="connsiteY7" fmla="*/ 550309 h 715356"/>
                <a:gd name="connsiteX8" fmla="*/ 0 w 3011266"/>
                <a:gd name="connsiteY8" fmla="*/ 518761 h 715356"/>
                <a:gd name="connsiteX0" fmla="*/ 0 w 3011266"/>
                <a:gd name="connsiteY0" fmla="*/ 518761 h 937097"/>
                <a:gd name="connsiteX1" fmla="*/ 605891 w 3011266"/>
                <a:gd name="connsiteY1" fmla="*/ 18370 h 937097"/>
                <a:gd name="connsiteX2" fmla="*/ 830046 w 3011266"/>
                <a:gd name="connsiteY2" fmla="*/ 130130 h 937097"/>
                <a:gd name="connsiteX3" fmla="*/ 1020546 w 3011266"/>
                <a:gd name="connsiteY3" fmla="*/ 535260 h 937097"/>
                <a:gd name="connsiteX4" fmla="*/ 1270736 w 3011266"/>
                <a:gd name="connsiteY4" fmla="*/ 936581 h 937097"/>
                <a:gd name="connsiteX5" fmla="*/ 3008091 w 3011266"/>
                <a:gd name="connsiteY5" fmla="*/ 23461 h 937097"/>
                <a:gd name="connsiteX6" fmla="*/ 3011266 w 3011266"/>
                <a:gd name="connsiteY6" fmla="*/ 528084 h 937097"/>
                <a:gd name="connsiteX7" fmla="*/ 38100 w 3011266"/>
                <a:gd name="connsiteY7" fmla="*/ 550309 h 937097"/>
                <a:gd name="connsiteX8" fmla="*/ 0 w 3011266"/>
                <a:gd name="connsiteY8" fmla="*/ 518761 h 937097"/>
                <a:gd name="connsiteX0" fmla="*/ 0 w 3011266"/>
                <a:gd name="connsiteY0" fmla="*/ 518761 h 937097"/>
                <a:gd name="connsiteX1" fmla="*/ 605891 w 3011266"/>
                <a:gd name="connsiteY1" fmla="*/ 18370 h 937097"/>
                <a:gd name="connsiteX2" fmla="*/ 830046 w 3011266"/>
                <a:gd name="connsiteY2" fmla="*/ 130130 h 937097"/>
                <a:gd name="connsiteX3" fmla="*/ 1020546 w 3011266"/>
                <a:gd name="connsiteY3" fmla="*/ 535260 h 937097"/>
                <a:gd name="connsiteX4" fmla="*/ 1270736 w 3011266"/>
                <a:gd name="connsiteY4" fmla="*/ 936581 h 937097"/>
                <a:gd name="connsiteX5" fmla="*/ 3008091 w 3011266"/>
                <a:gd name="connsiteY5" fmla="*/ 23461 h 937097"/>
                <a:gd name="connsiteX6" fmla="*/ 3011266 w 3011266"/>
                <a:gd name="connsiteY6" fmla="*/ 528084 h 937097"/>
                <a:gd name="connsiteX7" fmla="*/ 38100 w 3011266"/>
                <a:gd name="connsiteY7" fmla="*/ 550309 h 937097"/>
                <a:gd name="connsiteX8" fmla="*/ 0 w 3011266"/>
                <a:gd name="connsiteY8" fmla="*/ 518761 h 937097"/>
                <a:gd name="connsiteX0" fmla="*/ 0 w 3011266"/>
                <a:gd name="connsiteY0" fmla="*/ 518761 h 1086193"/>
                <a:gd name="connsiteX1" fmla="*/ 605891 w 3011266"/>
                <a:gd name="connsiteY1" fmla="*/ 18370 h 1086193"/>
                <a:gd name="connsiteX2" fmla="*/ 830046 w 3011266"/>
                <a:gd name="connsiteY2" fmla="*/ 130130 h 1086193"/>
                <a:gd name="connsiteX3" fmla="*/ 1020546 w 3011266"/>
                <a:gd name="connsiteY3" fmla="*/ 535260 h 1086193"/>
                <a:gd name="connsiteX4" fmla="*/ 1292961 w 3011266"/>
                <a:gd name="connsiteY4" fmla="*/ 1085806 h 1086193"/>
                <a:gd name="connsiteX5" fmla="*/ 3008091 w 3011266"/>
                <a:gd name="connsiteY5" fmla="*/ 23461 h 1086193"/>
                <a:gd name="connsiteX6" fmla="*/ 3011266 w 3011266"/>
                <a:gd name="connsiteY6" fmla="*/ 528084 h 1086193"/>
                <a:gd name="connsiteX7" fmla="*/ 38100 w 3011266"/>
                <a:gd name="connsiteY7" fmla="*/ 550309 h 1086193"/>
                <a:gd name="connsiteX8" fmla="*/ 0 w 3011266"/>
                <a:gd name="connsiteY8" fmla="*/ 518761 h 1086193"/>
                <a:gd name="connsiteX0" fmla="*/ 0 w 3011266"/>
                <a:gd name="connsiteY0" fmla="*/ 518761 h 1085806"/>
                <a:gd name="connsiteX1" fmla="*/ 605891 w 3011266"/>
                <a:gd name="connsiteY1" fmla="*/ 18370 h 1085806"/>
                <a:gd name="connsiteX2" fmla="*/ 830046 w 3011266"/>
                <a:gd name="connsiteY2" fmla="*/ 130130 h 1085806"/>
                <a:gd name="connsiteX3" fmla="*/ 1292961 w 3011266"/>
                <a:gd name="connsiteY3" fmla="*/ 1085806 h 1085806"/>
                <a:gd name="connsiteX4" fmla="*/ 3008091 w 3011266"/>
                <a:gd name="connsiteY4" fmla="*/ 23461 h 1085806"/>
                <a:gd name="connsiteX5" fmla="*/ 3011266 w 3011266"/>
                <a:gd name="connsiteY5" fmla="*/ 528084 h 1085806"/>
                <a:gd name="connsiteX6" fmla="*/ 38100 w 3011266"/>
                <a:gd name="connsiteY6" fmla="*/ 550309 h 1085806"/>
                <a:gd name="connsiteX7" fmla="*/ 0 w 3011266"/>
                <a:gd name="connsiteY7" fmla="*/ 518761 h 1085806"/>
                <a:gd name="connsiteX0" fmla="*/ 0 w 3011266"/>
                <a:gd name="connsiteY0" fmla="*/ 518761 h 1085806"/>
                <a:gd name="connsiteX1" fmla="*/ 605891 w 3011266"/>
                <a:gd name="connsiteY1" fmla="*/ 18370 h 1085806"/>
                <a:gd name="connsiteX2" fmla="*/ 830046 w 3011266"/>
                <a:gd name="connsiteY2" fmla="*/ 130130 h 1085806"/>
                <a:gd name="connsiteX3" fmla="*/ 997685 w 3011266"/>
                <a:gd name="connsiteY3" fmla="*/ 619081 h 1085806"/>
                <a:gd name="connsiteX4" fmla="*/ 1292961 w 3011266"/>
                <a:gd name="connsiteY4" fmla="*/ 1085806 h 1085806"/>
                <a:gd name="connsiteX5" fmla="*/ 3008091 w 3011266"/>
                <a:gd name="connsiteY5" fmla="*/ 23461 h 1085806"/>
                <a:gd name="connsiteX6" fmla="*/ 3011266 w 3011266"/>
                <a:gd name="connsiteY6" fmla="*/ 528084 h 1085806"/>
                <a:gd name="connsiteX7" fmla="*/ 38100 w 3011266"/>
                <a:gd name="connsiteY7" fmla="*/ 550309 h 1085806"/>
                <a:gd name="connsiteX8" fmla="*/ 0 w 3011266"/>
                <a:gd name="connsiteY8" fmla="*/ 518761 h 1085806"/>
                <a:gd name="connsiteX0" fmla="*/ 0 w 3011266"/>
                <a:gd name="connsiteY0" fmla="*/ 518761 h 1130256"/>
                <a:gd name="connsiteX1" fmla="*/ 605891 w 3011266"/>
                <a:gd name="connsiteY1" fmla="*/ 18370 h 1130256"/>
                <a:gd name="connsiteX2" fmla="*/ 830046 w 3011266"/>
                <a:gd name="connsiteY2" fmla="*/ 130130 h 1130256"/>
                <a:gd name="connsiteX3" fmla="*/ 997685 w 3011266"/>
                <a:gd name="connsiteY3" fmla="*/ 619081 h 1130256"/>
                <a:gd name="connsiteX4" fmla="*/ 1432661 w 3011266"/>
                <a:gd name="connsiteY4" fmla="*/ 1130256 h 1130256"/>
                <a:gd name="connsiteX5" fmla="*/ 3008091 w 3011266"/>
                <a:gd name="connsiteY5" fmla="*/ 23461 h 1130256"/>
                <a:gd name="connsiteX6" fmla="*/ 3011266 w 3011266"/>
                <a:gd name="connsiteY6" fmla="*/ 528084 h 1130256"/>
                <a:gd name="connsiteX7" fmla="*/ 38100 w 3011266"/>
                <a:gd name="connsiteY7" fmla="*/ 550309 h 1130256"/>
                <a:gd name="connsiteX8" fmla="*/ 0 w 3011266"/>
                <a:gd name="connsiteY8" fmla="*/ 518761 h 1130256"/>
                <a:gd name="connsiteX0" fmla="*/ 0 w 3011266"/>
                <a:gd name="connsiteY0" fmla="*/ 518761 h 1130256"/>
                <a:gd name="connsiteX1" fmla="*/ 605891 w 3011266"/>
                <a:gd name="connsiteY1" fmla="*/ 18370 h 1130256"/>
                <a:gd name="connsiteX2" fmla="*/ 830046 w 3011266"/>
                <a:gd name="connsiteY2" fmla="*/ 130130 h 1130256"/>
                <a:gd name="connsiteX3" fmla="*/ 997685 w 3011266"/>
                <a:gd name="connsiteY3" fmla="*/ 619081 h 1130256"/>
                <a:gd name="connsiteX4" fmla="*/ 1162785 w 3011266"/>
                <a:gd name="connsiteY4" fmla="*/ 866731 h 1130256"/>
                <a:gd name="connsiteX5" fmla="*/ 1432661 w 3011266"/>
                <a:gd name="connsiteY5" fmla="*/ 1130256 h 1130256"/>
                <a:gd name="connsiteX6" fmla="*/ 3008091 w 3011266"/>
                <a:gd name="connsiteY6" fmla="*/ 23461 h 1130256"/>
                <a:gd name="connsiteX7" fmla="*/ 3011266 w 3011266"/>
                <a:gd name="connsiteY7" fmla="*/ 528084 h 1130256"/>
                <a:gd name="connsiteX8" fmla="*/ 38100 w 3011266"/>
                <a:gd name="connsiteY8" fmla="*/ 550309 h 1130256"/>
                <a:gd name="connsiteX9" fmla="*/ 0 w 3011266"/>
                <a:gd name="connsiteY9" fmla="*/ 518761 h 1130256"/>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62785 w 3011266"/>
                <a:gd name="connsiteY4" fmla="*/ 866731 h 1139781"/>
                <a:gd name="connsiteX5" fmla="*/ 1527911 w 3011266"/>
                <a:gd name="connsiteY5" fmla="*/ 1139781 h 1139781"/>
                <a:gd name="connsiteX6" fmla="*/ 3008091 w 3011266"/>
                <a:gd name="connsiteY6" fmla="*/ 23461 h 1139781"/>
                <a:gd name="connsiteX7" fmla="*/ 3011266 w 3011266"/>
                <a:gd name="connsiteY7" fmla="*/ 528084 h 1139781"/>
                <a:gd name="connsiteX8" fmla="*/ 38100 w 3011266"/>
                <a:gd name="connsiteY8" fmla="*/ 550309 h 1139781"/>
                <a:gd name="connsiteX9" fmla="*/ 0 w 3011266"/>
                <a:gd name="connsiteY9"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62785 w 3011266"/>
                <a:gd name="connsiteY4" fmla="*/ 866731 h 1139781"/>
                <a:gd name="connsiteX5" fmla="*/ 1302485 w 3011266"/>
                <a:gd name="connsiteY5" fmla="*/ 1044531 h 1139781"/>
                <a:gd name="connsiteX6" fmla="*/ 1527911 w 3011266"/>
                <a:gd name="connsiteY6" fmla="*/ 1139781 h 1139781"/>
                <a:gd name="connsiteX7" fmla="*/ 3008091 w 3011266"/>
                <a:gd name="connsiteY7" fmla="*/ 23461 h 1139781"/>
                <a:gd name="connsiteX8" fmla="*/ 3011266 w 3011266"/>
                <a:gd name="connsiteY8" fmla="*/ 528084 h 1139781"/>
                <a:gd name="connsiteX9" fmla="*/ 38100 w 3011266"/>
                <a:gd name="connsiteY9" fmla="*/ 550309 h 1139781"/>
                <a:gd name="connsiteX10" fmla="*/ 0 w 3011266"/>
                <a:gd name="connsiteY10"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3008091 w 3011266"/>
                <a:gd name="connsiteY7" fmla="*/ 23461 h 1139781"/>
                <a:gd name="connsiteX8" fmla="*/ 3011266 w 3011266"/>
                <a:gd name="connsiteY8" fmla="*/ 528084 h 1139781"/>
                <a:gd name="connsiteX9" fmla="*/ 38100 w 3011266"/>
                <a:gd name="connsiteY9" fmla="*/ 550309 h 1139781"/>
                <a:gd name="connsiteX10" fmla="*/ 0 w 3011266"/>
                <a:gd name="connsiteY10"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1947010 w 3011266"/>
                <a:gd name="connsiteY7" fmla="*/ 1035006 h 1139781"/>
                <a:gd name="connsiteX8" fmla="*/ 3008091 w 3011266"/>
                <a:gd name="connsiteY8" fmla="*/ 23461 h 1139781"/>
                <a:gd name="connsiteX9" fmla="*/ 3011266 w 3011266"/>
                <a:gd name="connsiteY9" fmla="*/ 528084 h 1139781"/>
                <a:gd name="connsiteX10" fmla="*/ 38100 w 3011266"/>
                <a:gd name="connsiteY10" fmla="*/ 5503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1947010 w 3011266"/>
                <a:gd name="connsiteY7" fmla="*/ 1035006 h 1139781"/>
                <a:gd name="connsiteX8" fmla="*/ 3008091 w 3011266"/>
                <a:gd name="connsiteY8" fmla="*/ 23461 h 1139781"/>
                <a:gd name="connsiteX9" fmla="*/ 3011266 w 3011266"/>
                <a:gd name="connsiteY9" fmla="*/ 528084 h 1139781"/>
                <a:gd name="connsiteX10" fmla="*/ 38100 w 3011266"/>
                <a:gd name="connsiteY10" fmla="*/ 5503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1947010 w 3011266"/>
                <a:gd name="connsiteY7" fmla="*/ 1035006 h 1139781"/>
                <a:gd name="connsiteX8" fmla="*/ 3004916 w 3011266"/>
                <a:gd name="connsiteY8" fmla="*/ 531461 h 1139781"/>
                <a:gd name="connsiteX9" fmla="*/ 3011266 w 3011266"/>
                <a:gd name="connsiteY9" fmla="*/ 528084 h 1139781"/>
                <a:gd name="connsiteX10" fmla="*/ 38100 w 3011266"/>
                <a:gd name="connsiteY10" fmla="*/ 5503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503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376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376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376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97685 w 3011266"/>
                <a:gd name="connsiteY3" fmla="*/ 6190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53235 w 3011266"/>
                <a:gd name="connsiteY3" fmla="*/ 5428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953235 w 3011266"/>
                <a:gd name="connsiteY3" fmla="*/ 542881 h 1139781"/>
                <a:gd name="connsiteX4" fmla="*/ 1124685 w 3011266"/>
                <a:gd name="connsiteY4" fmla="*/ 879431 h 1139781"/>
                <a:gd name="connsiteX5" fmla="*/ 1302485 w 3011266"/>
                <a:gd name="connsiteY5" fmla="*/ 1044531 h 1139781"/>
                <a:gd name="connsiteX6" fmla="*/ 1527911 w 3011266"/>
                <a:gd name="connsiteY6" fmla="*/ 1139781 h 1139781"/>
                <a:gd name="connsiteX7" fmla="*/ 2112110 w 3011266"/>
                <a:gd name="connsiteY7" fmla="*/ 1060406 h 1139781"/>
                <a:gd name="connsiteX8" fmla="*/ 2515335 w 3011266"/>
                <a:gd name="connsiteY8" fmla="*/ 831806 h 1139781"/>
                <a:gd name="connsiteX9" fmla="*/ 3004916 w 3011266"/>
                <a:gd name="connsiteY9" fmla="*/ 531461 h 1139781"/>
                <a:gd name="connsiteX10" fmla="*/ 3011266 w 3011266"/>
                <a:gd name="connsiteY10" fmla="*/ 528084 h 1139781"/>
                <a:gd name="connsiteX11" fmla="*/ 38100 w 3011266"/>
                <a:gd name="connsiteY11" fmla="*/ 537609 h 1139781"/>
                <a:gd name="connsiteX12" fmla="*/ 0 w 3011266"/>
                <a:gd name="connsiteY12"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1124685 w 3011266"/>
                <a:gd name="connsiteY3" fmla="*/ 879431 h 1139781"/>
                <a:gd name="connsiteX4" fmla="*/ 1302485 w 3011266"/>
                <a:gd name="connsiteY4" fmla="*/ 1044531 h 1139781"/>
                <a:gd name="connsiteX5" fmla="*/ 1527911 w 3011266"/>
                <a:gd name="connsiteY5" fmla="*/ 1139781 h 1139781"/>
                <a:gd name="connsiteX6" fmla="*/ 2112110 w 3011266"/>
                <a:gd name="connsiteY6" fmla="*/ 1060406 h 1139781"/>
                <a:gd name="connsiteX7" fmla="*/ 2515335 w 3011266"/>
                <a:gd name="connsiteY7" fmla="*/ 831806 h 1139781"/>
                <a:gd name="connsiteX8" fmla="*/ 3004916 w 3011266"/>
                <a:gd name="connsiteY8" fmla="*/ 531461 h 1139781"/>
                <a:gd name="connsiteX9" fmla="*/ 3011266 w 3011266"/>
                <a:gd name="connsiteY9" fmla="*/ 528084 h 1139781"/>
                <a:gd name="connsiteX10" fmla="*/ 38100 w 3011266"/>
                <a:gd name="connsiteY10" fmla="*/ 537609 h 1139781"/>
                <a:gd name="connsiteX11" fmla="*/ 0 w 3011266"/>
                <a:gd name="connsiteY11" fmla="*/ 518761 h 1139781"/>
                <a:gd name="connsiteX0" fmla="*/ 0 w 3011266"/>
                <a:gd name="connsiteY0" fmla="*/ 518761 h 1139781"/>
                <a:gd name="connsiteX1" fmla="*/ 605891 w 3011266"/>
                <a:gd name="connsiteY1" fmla="*/ 18370 h 1139781"/>
                <a:gd name="connsiteX2" fmla="*/ 830046 w 3011266"/>
                <a:gd name="connsiteY2" fmla="*/ 130130 h 1139781"/>
                <a:gd name="connsiteX3" fmla="*/ 1124685 w 3011266"/>
                <a:gd name="connsiteY3" fmla="*/ 879431 h 1139781"/>
                <a:gd name="connsiteX4" fmla="*/ 1302485 w 3011266"/>
                <a:gd name="connsiteY4" fmla="*/ 1044531 h 1139781"/>
                <a:gd name="connsiteX5" fmla="*/ 1527911 w 3011266"/>
                <a:gd name="connsiteY5" fmla="*/ 1139781 h 1139781"/>
                <a:gd name="connsiteX6" fmla="*/ 2112110 w 3011266"/>
                <a:gd name="connsiteY6" fmla="*/ 1060406 h 1139781"/>
                <a:gd name="connsiteX7" fmla="*/ 3004916 w 3011266"/>
                <a:gd name="connsiteY7" fmla="*/ 531461 h 1139781"/>
                <a:gd name="connsiteX8" fmla="*/ 3011266 w 3011266"/>
                <a:gd name="connsiteY8" fmla="*/ 528084 h 1139781"/>
                <a:gd name="connsiteX9" fmla="*/ 38100 w 3011266"/>
                <a:gd name="connsiteY9" fmla="*/ 537609 h 1139781"/>
                <a:gd name="connsiteX10" fmla="*/ 0 w 3011266"/>
                <a:gd name="connsiteY10" fmla="*/ 518761 h 1139781"/>
                <a:gd name="connsiteX0" fmla="*/ 0 w 3011266"/>
                <a:gd name="connsiteY0" fmla="*/ 518761 h 1152481"/>
                <a:gd name="connsiteX1" fmla="*/ 605891 w 3011266"/>
                <a:gd name="connsiteY1" fmla="*/ 18370 h 1152481"/>
                <a:gd name="connsiteX2" fmla="*/ 830046 w 3011266"/>
                <a:gd name="connsiteY2" fmla="*/ 130130 h 1152481"/>
                <a:gd name="connsiteX3" fmla="*/ 1124685 w 3011266"/>
                <a:gd name="connsiteY3" fmla="*/ 879431 h 1152481"/>
                <a:gd name="connsiteX4" fmla="*/ 1302485 w 3011266"/>
                <a:gd name="connsiteY4" fmla="*/ 1044531 h 1152481"/>
                <a:gd name="connsiteX5" fmla="*/ 1696186 w 3011266"/>
                <a:gd name="connsiteY5" fmla="*/ 1152481 h 1152481"/>
                <a:gd name="connsiteX6" fmla="*/ 2112110 w 3011266"/>
                <a:gd name="connsiteY6" fmla="*/ 1060406 h 1152481"/>
                <a:gd name="connsiteX7" fmla="*/ 3004916 w 3011266"/>
                <a:gd name="connsiteY7" fmla="*/ 531461 h 1152481"/>
                <a:gd name="connsiteX8" fmla="*/ 3011266 w 3011266"/>
                <a:gd name="connsiteY8" fmla="*/ 528084 h 1152481"/>
                <a:gd name="connsiteX9" fmla="*/ 38100 w 3011266"/>
                <a:gd name="connsiteY9" fmla="*/ 537609 h 1152481"/>
                <a:gd name="connsiteX10" fmla="*/ 0 w 3011266"/>
                <a:gd name="connsiteY10" fmla="*/ 518761 h 1152481"/>
                <a:gd name="connsiteX0" fmla="*/ 0 w 3232116"/>
                <a:gd name="connsiteY0" fmla="*/ 518761 h 1152481"/>
                <a:gd name="connsiteX1" fmla="*/ 605891 w 3232116"/>
                <a:gd name="connsiteY1" fmla="*/ 18370 h 1152481"/>
                <a:gd name="connsiteX2" fmla="*/ 830046 w 3232116"/>
                <a:gd name="connsiteY2" fmla="*/ 130130 h 1152481"/>
                <a:gd name="connsiteX3" fmla="*/ 1124685 w 3232116"/>
                <a:gd name="connsiteY3" fmla="*/ 879431 h 1152481"/>
                <a:gd name="connsiteX4" fmla="*/ 1302485 w 3232116"/>
                <a:gd name="connsiteY4" fmla="*/ 1044531 h 1152481"/>
                <a:gd name="connsiteX5" fmla="*/ 1696186 w 3232116"/>
                <a:gd name="connsiteY5" fmla="*/ 1152481 h 1152481"/>
                <a:gd name="connsiteX6" fmla="*/ 2112110 w 3232116"/>
                <a:gd name="connsiteY6" fmla="*/ 1060406 h 1152481"/>
                <a:gd name="connsiteX7" fmla="*/ 3004916 w 3232116"/>
                <a:gd name="connsiteY7" fmla="*/ 531461 h 1152481"/>
                <a:gd name="connsiteX8" fmla="*/ 3013810 w 3232116"/>
                <a:gd name="connsiteY8" fmla="*/ 536793 h 1152481"/>
                <a:gd name="connsiteX9" fmla="*/ 3011266 w 3232116"/>
                <a:gd name="connsiteY9" fmla="*/ 528084 h 1152481"/>
                <a:gd name="connsiteX10" fmla="*/ 38100 w 3232116"/>
                <a:gd name="connsiteY10" fmla="*/ 537609 h 1152481"/>
                <a:gd name="connsiteX11" fmla="*/ 0 w 3232116"/>
                <a:gd name="connsiteY11" fmla="*/ 518761 h 1152481"/>
                <a:gd name="connsiteX0" fmla="*/ 0 w 3267701"/>
                <a:gd name="connsiteY0" fmla="*/ 518761 h 1152481"/>
                <a:gd name="connsiteX1" fmla="*/ 605891 w 3267701"/>
                <a:gd name="connsiteY1" fmla="*/ 18370 h 1152481"/>
                <a:gd name="connsiteX2" fmla="*/ 830046 w 3267701"/>
                <a:gd name="connsiteY2" fmla="*/ 130130 h 1152481"/>
                <a:gd name="connsiteX3" fmla="*/ 1124685 w 3267701"/>
                <a:gd name="connsiteY3" fmla="*/ 879431 h 1152481"/>
                <a:gd name="connsiteX4" fmla="*/ 1302485 w 3267701"/>
                <a:gd name="connsiteY4" fmla="*/ 1044531 h 1152481"/>
                <a:gd name="connsiteX5" fmla="*/ 1696186 w 3267701"/>
                <a:gd name="connsiteY5" fmla="*/ 1152481 h 1152481"/>
                <a:gd name="connsiteX6" fmla="*/ 2112110 w 3267701"/>
                <a:gd name="connsiteY6" fmla="*/ 1060406 h 1152481"/>
                <a:gd name="connsiteX7" fmla="*/ 3004916 w 3267701"/>
                <a:gd name="connsiteY7" fmla="*/ 531461 h 1152481"/>
                <a:gd name="connsiteX8" fmla="*/ 3013810 w 3267701"/>
                <a:gd name="connsiteY8" fmla="*/ 536793 h 1152481"/>
                <a:gd name="connsiteX9" fmla="*/ 38100 w 3267701"/>
                <a:gd name="connsiteY9" fmla="*/ 537609 h 1152481"/>
                <a:gd name="connsiteX10" fmla="*/ 0 w 3267701"/>
                <a:gd name="connsiteY10" fmla="*/ 518761 h 1152481"/>
                <a:gd name="connsiteX0" fmla="*/ 0 w 3077244"/>
                <a:gd name="connsiteY0" fmla="*/ 518761 h 1152481"/>
                <a:gd name="connsiteX1" fmla="*/ 605891 w 3077244"/>
                <a:gd name="connsiteY1" fmla="*/ 18370 h 1152481"/>
                <a:gd name="connsiteX2" fmla="*/ 830046 w 3077244"/>
                <a:gd name="connsiteY2" fmla="*/ 130130 h 1152481"/>
                <a:gd name="connsiteX3" fmla="*/ 1124685 w 3077244"/>
                <a:gd name="connsiteY3" fmla="*/ 879431 h 1152481"/>
                <a:gd name="connsiteX4" fmla="*/ 1302485 w 3077244"/>
                <a:gd name="connsiteY4" fmla="*/ 1044531 h 1152481"/>
                <a:gd name="connsiteX5" fmla="*/ 1696186 w 3077244"/>
                <a:gd name="connsiteY5" fmla="*/ 1152481 h 1152481"/>
                <a:gd name="connsiteX6" fmla="*/ 2112110 w 3077244"/>
                <a:gd name="connsiteY6" fmla="*/ 1060406 h 1152481"/>
                <a:gd name="connsiteX7" fmla="*/ 3004916 w 3077244"/>
                <a:gd name="connsiteY7" fmla="*/ 531461 h 1152481"/>
                <a:gd name="connsiteX8" fmla="*/ 38100 w 3077244"/>
                <a:gd name="connsiteY8" fmla="*/ 537609 h 1152481"/>
                <a:gd name="connsiteX9" fmla="*/ 0 w 3077244"/>
                <a:gd name="connsiteY9" fmla="*/ 518761 h 1152481"/>
                <a:gd name="connsiteX0" fmla="*/ 0 w 3077244"/>
                <a:gd name="connsiteY0" fmla="*/ 518761 h 1152481"/>
                <a:gd name="connsiteX1" fmla="*/ 605891 w 3077244"/>
                <a:gd name="connsiteY1" fmla="*/ 18370 h 1152481"/>
                <a:gd name="connsiteX2" fmla="*/ 830046 w 3077244"/>
                <a:gd name="connsiteY2" fmla="*/ 130130 h 1152481"/>
                <a:gd name="connsiteX3" fmla="*/ 1124685 w 3077244"/>
                <a:gd name="connsiteY3" fmla="*/ 879431 h 1152481"/>
                <a:gd name="connsiteX4" fmla="*/ 1302485 w 3077244"/>
                <a:gd name="connsiteY4" fmla="*/ 1044531 h 1152481"/>
                <a:gd name="connsiteX5" fmla="*/ 1696186 w 3077244"/>
                <a:gd name="connsiteY5" fmla="*/ 1152481 h 1152481"/>
                <a:gd name="connsiteX6" fmla="*/ 2112110 w 3077244"/>
                <a:gd name="connsiteY6" fmla="*/ 1060406 h 1152481"/>
                <a:gd name="connsiteX7" fmla="*/ 3004916 w 3077244"/>
                <a:gd name="connsiteY7" fmla="*/ 531461 h 1152481"/>
                <a:gd name="connsiteX8" fmla="*/ 38100 w 3077244"/>
                <a:gd name="connsiteY8" fmla="*/ 537609 h 1152481"/>
                <a:gd name="connsiteX9" fmla="*/ 0 w 3077244"/>
                <a:gd name="connsiteY9" fmla="*/ 518761 h 1152481"/>
                <a:gd name="connsiteX0" fmla="*/ 0 w 3201850"/>
                <a:gd name="connsiteY0" fmla="*/ 518761 h 1152481"/>
                <a:gd name="connsiteX1" fmla="*/ 605891 w 3201850"/>
                <a:gd name="connsiteY1" fmla="*/ 18370 h 1152481"/>
                <a:gd name="connsiteX2" fmla="*/ 830046 w 3201850"/>
                <a:gd name="connsiteY2" fmla="*/ 130130 h 1152481"/>
                <a:gd name="connsiteX3" fmla="*/ 1124685 w 3201850"/>
                <a:gd name="connsiteY3" fmla="*/ 879431 h 1152481"/>
                <a:gd name="connsiteX4" fmla="*/ 1302485 w 3201850"/>
                <a:gd name="connsiteY4" fmla="*/ 1044531 h 1152481"/>
                <a:gd name="connsiteX5" fmla="*/ 1696186 w 3201850"/>
                <a:gd name="connsiteY5" fmla="*/ 1152481 h 1152481"/>
                <a:gd name="connsiteX6" fmla="*/ 2112110 w 3201850"/>
                <a:gd name="connsiteY6" fmla="*/ 1060406 h 1152481"/>
                <a:gd name="connsiteX7" fmla="*/ 2810610 w 3201850"/>
                <a:gd name="connsiteY7" fmla="*/ 688441 h 1152481"/>
                <a:gd name="connsiteX8" fmla="*/ 3004916 w 3201850"/>
                <a:gd name="connsiteY8" fmla="*/ 531461 h 1152481"/>
                <a:gd name="connsiteX9" fmla="*/ 38100 w 3201850"/>
                <a:gd name="connsiteY9" fmla="*/ 537609 h 1152481"/>
                <a:gd name="connsiteX10" fmla="*/ 0 w 3201850"/>
                <a:gd name="connsiteY10"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2110 w 3239663"/>
                <a:gd name="connsiteY6" fmla="*/ 1060406 h 1152481"/>
                <a:gd name="connsiteX7" fmla="*/ 2810610 w 3239663"/>
                <a:gd name="connsiteY7" fmla="*/ 688441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2110 w 3239663"/>
                <a:gd name="connsiteY6" fmla="*/ 1060406 h 1152481"/>
                <a:gd name="connsiteX7" fmla="*/ 2670910 w 3239663"/>
                <a:gd name="connsiteY7" fmla="*/ 779430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426435 w 3239663"/>
                <a:gd name="connsiteY6" fmla="*/ 775307 h 1152481"/>
                <a:gd name="connsiteX7" fmla="*/ 2670910 w 3239663"/>
                <a:gd name="connsiteY7" fmla="*/ 779430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426435 w 3239663"/>
                <a:gd name="connsiteY6" fmla="*/ 775307 h 1152481"/>
                <a:gd name="connsiteX7" fmla="*/ 2978885 w 3239663"/>
                <a:gd name="connsiteY7" fmla="*/ 561057 h 1152481"/>
                <a:gd name="connsiteX8" fmla="*/ 3004916 w 3239663"/>
                <a:gd name="connsiteY8" fmla="*/ 531461 h 1152481"/>
                <a:gd name="connsiteX9" fmla="*/ 38100 w 3239663"/>
                <a:gd name="connsiteY9" fmla="*/ 537609 h 1152481"/>
                <a:gd name="connsiteX10" fmla="*/ 0 w 3239663"/>
                <a:gd name="connsiteY10"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8460 w 3239663"/>
                <a:gd name="connsiteY6" fmla="*/ 979606 h 1152481"/>
                <a:gd name="connsiteX7" fmla="*/ 2426435 w 3239663"/>
                <a:gd name="connsiteY7" fmla="*/ 775307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8460 w 3239663"/>
                <a:gd name="connsiteY6" fmla="*/ 979606 h 1152481"/>
                <a:gd name="connsiteX7" fmla="*/ 2540735 w 3239663"/>
                <a:gd name="connsiteY7" fmla="*/ 711615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 name="connsiteX0" fmla="*/ 0 w 3239663"/>
                <a:gd name="connsiteY0" fmla="*/ 518761 h 1152481"/>
                <a:gd name="connsiteX1" fmla="*/ 605891 w 3239663"/>
                <a:gd name="connsiteY1" fmla="*/ 18370 h 1152481"/>
                <a:gd name="connsiteX2" fmla="*/ 830046 w 3239663"/>
                <a:gd name="connsiteY2" fmla="*/ 130130 h 1152481"/>
                <a:gd name="connsiteX3" fmla="*/ 1124685 w 3239663"/>
                <a:gd name="connsiteY3" fmla="*/ 879431 h 1152481"/>
                <a:gd name="connsiteX4" fmla="*/ 1302485 w 3239663"/>
                <a:gd name="connsiteY4" fmla="*/ 1044531 h 1152481"/>
                <a:gd name="connsiteX5" fmla="*/ 1696186 w 3239663"/>
                <a:gd name="connsiteY5" fmla="*/ 1152481 h 1152481"/>
                <a:gd name="connsiteX6" fmla="*/ 2118460 w 3239663"/>
                <a:gd name="connsiteY6" fmla="*/ 979606 h 1152481"/>
                <a:gd name="connsiteX7" fmla="*/ 2540735 w 3239663"/>
                <a:gd name="connsiteY7" fmla="*/ 711615 h 1152481"/>
                <a:gd name="connsiteX8" fmla="*/ 2978885 w 3239663"/>
                <a:gd name="connsiteY8" fmla="*/ 561057 h 1152481"/>
                <a:gd name="connsiteX9" fmla="*/ 3004916 w 3239663"/>
                <a:gd name="connsiteY9" fmla="*/ 531461 h 1152481"/>
                <a:gd name="connsiteX10" fmla="*/ 38100 w 3239663"/>
                <a:gd name="connsiteY10" fmla="*/ 537609 h 1152481"/>
                <a:gd name="connsiteX11" fmla="*/ 0 w 3239663"/>
                <a:gd name="connsiteY11" fmla="*/ 518761 h 115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9663" h="1152481">
                  <a:moveTo>
                    <a:pt x="0" y="518761"/>
                  </a:moveTo>
                  <a:cubicBezTo>
                    <a:pt x="220802" y="483197"/>
                    <a:pt x="385089" y="53934"/>
                    <a:pt x="605891" y="18370"/>
                  </a:cubicBezTo>
                  <a:cubicBezTo>
                    <a:pt x="744232" y="-46402"/>
                    <a:pt x="774166" y="76790"/>
                    <a:pt x="830046" y="130130"/>
                  </a:cubicBezTo>
                  <a:cubicBezTo>
                    <a:pt x="916512" y="273640"/>
                    <a:pt x="1045945" y="727031"/>
                    <a:pt x="1124685" y="879431"/>
                  </a:cubicBezTo>
                  <a:cubicBezTo>
                    <a:pt x="1182893" y="963039"/>
                    <a:pt x="1238985" y="999023"/>
                    <a:pt x="1302485" y="1044531"/>
                  </a:cubicBezTo>
                  <a:cubicBezTo>
                    <a:pt x="1433719" y="1080514"/>
                    <a:pt x="1555427" y="1149861"/>
                    <a:pt x="1696186" y="1152481"/>
                  </a:cubicBezTo>
                  <a:cubicBezTo>
                    <a:pt x="1826361" y="1137111"/>
                    <a:pt x="1996752" y="1042468"/>
                    <a:pt x="2118460" y="979606"/>
                  </a:cubicBezTo>
                  <a:cubicBezTo>
                    <a:pt x="2240168" y="916744"/>
                    <a:pt x="2391510" y="776824"/>
                    <a:pt x="2540735" y="711615"/>
                  </a:cubicBezTo>
                  <a:cubicBezTo>
                    <a:pt x="2754518" y="613044"/>
                    <a:pt x="2882472" y="601698"/>
                    <a:pt x="2978885" y="561057"/>
                  </a:cubicBezTo>
                  <a:cubicBezTo>
                    <a:pt x="3011269" y="534894"/>
                    <a:pt x="3532088" y="536380"/>
                    <a:pt x="3004916" y="531461"/>
                  </a:cubicBezTo>
                  <a:lnTo>
                    <a:pt x="38100" y="537609"/>
                  </a:lnTo>
                  <a:lnTo>
                    <a:pt x="0" y="518761"/>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460C279-A755-D6B7-DA7F-8B3CC5C7BEA3}"/>
                </a:ext>
              </a:extLst>
            </p:cNvPr>
            <p:cNvCxnSpPr>
              <a:cxnSpLocks/>
            </p:cNvCxnSpPr>
            <p:nvPr/>
          </p:nvCxnSpPr>
          <p:spPr>
            <a:xfrm flipH="1">
              <a:off x="720183" y="3362372"/>
              <a:ext cx="36841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4501CED-78ED-9D84-B3A7-8CD70EC957B8}"/>
                </a:ext>
              </a:extLst>
            </p:cNvPr>
            <p:cNvSpPr txBox="1"/>
            <p:nvPr/>
          </p:nvSpPr>
          <p:spPr>
            <a:xfrm>
              <a:off x="3931802" y="3308732"/>
              <a:ext cx="568982" cy="240535"/>
            </a:xfrm>
            <a:prstGeom prst="rect">
              <a:avLst/>
            </a:prstGeom>
            <a:noFill/>
          </p:spPr>
          <p:txBody>
            <a:bodyPr wrap="none" rtlCol="0">
              <a:spAutoFit/>
            </a:bodyPr>
            <a:lstStyle/>
            <a:p>
              <a:pPr algn="ctr">
                <a:lnSpc>
                  <a:spcPts val="1800"/>
                </a:lnSpc>
              </a:pPr>
              <a:r>
                <a:rPr lang="en-US" sz="1800" b="0" dirty="0">
                  <a:latin typeface="+mn-lt"/>
                </a:rPr>
                <a:t>x </a:t>
              </a:r>
              <a:r>
                <a:rPr lang="en-US" sz="1200" dirty="0">
                  <a:latin typeface="Calibri" panose="020F0502020204030204" pitchFamily="34" charset="0"/>
                  <a:cs typeface="Calibri" panose="020F0502020204030204" pitchFamily="34" charset="0"/>
                </a:rPr>
                <a:t>(position)</a:t>
              </a:r>
            </a:p>
          </p:txBody>
        </p:sp>
        <p:sp>
          <p:nvSpPr>
            <p:cNvPr id="14" name="TextBox 13">
              <a:extLst>
                <a:ext uri="{FF2B5EF4-FFF2-40B4-BE49-F238E27FC236}">
                  <a16:creationId xmlns:a16="http://schemas.microsoft.com/office/drawing/2014/main" id="{6FBD2588-79CD-F095-601E-FCF033B7563F}"/>
                </a:ext>
              </a:extLst>
            </p:cNvPr>
            <p:cNvSpPr txBox="1"/>
            <p:nvPr/>
          </p:nvSpPr>
          <p:spPr>
            <a:xfrm>
              <a:off x="0" y="2067067"/>
              <a:ext cx="1023672" cy="677108"/>
            </a:xfrm>
            <a:prstGeom prst="rect">
              <a:avLst/>
            </a:prstGeom>
            <a:noFill/>
          </p:spPr>
          <p:txBody>
            <a:bodyPr wrap="square" rtlCol="0">
              <a:spAutoFit/>
            </a:bodyPr>
            <a:lstStyle/>
            <a:p>
              <a:pPr algn="ctr"/>
              <a:r>
                <a:rPr lang="el-GR" sz="1600" b="0" i="0" u="none" strike="noStrike" dirty="0">
                  <a:solidFill>
                    <a:srgbClr val="232629"/>
                  </a:solidFill>
                  <a:effectLst/>
                  <a:latin typeface="Times New Roman" panose="02020603050405020304" pitchFamily="18" charset="0"/>
                  <a:cs typeface="Times New Roman" panose="02020603050405020304" pitchFamily="18" charset="0"/>
                </a:rPr>
                <a:t>Ψ</a:t>
              </a:r>
              <a:br>
                <a:rPr lang="en-US" sz="1600" b="0" i="0" u="none" strike="noStrike" dirty="0">
                  <a:solidFill>
                    <a:srgbClr val="232629"/>
                  </a:solidFill>
                  <a:effectLst/>
                  <a:latin typeface="Times New Roman" panose="02020603050405020304" pitchFamily="18" charset="0"/>
                  <a:cs typeface="Times New Roman" panose="02020603050405020304" pitchFamily="18" charset="0"/>
                </a:rPr>
              </a:br>
              <a:r>
                <a:rPr lang="en-US" sz="1100" dirty="0">
                  <a:latin typeface="Calibri" panose="020F0502020204030204" pitchFamily="34" charset="0"/>
                  <a:cs typeface="Calibri" panose="020F0502020204030204" pitchFamily="34" charset="0"/>
                </a:rPr>
                <a:t>(the wave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function)</a:t>
              </a:r>
              <a:endParaRPr lang="en-US" sz="16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23E0385-BCAE-CB9B-9A1C-7076778B4A6A}"/>
                </a:ext>
              </a:extLst>
            </p:cNvPr>
            <p:cNvSpPr txBox="1"/>
            <p:nvPr/>
          </p:nvSpPr>
          <p:spPr>
            <a:xfrm>
              <a:off x="871899" y="2880624"/>
              <a:ext cx="1365337" cy="369332"/>
            </a:xfrm>
            <a:prstGeom prst="rect">
              <a:avLst/>
            </a:prstGeom>
            <a:noFill/>
          </p:spPr>
          <p:txBody>
            <a:bodyPr wrap="square">
              <a:spAutoFit/>
            </a:bodyPr>
            <a:lstStyle/>
            <a:p>
              <a:r>
                <a:rPr lang="en-US" sz="1200" dirty="0">
                  <a:solidFill>
                    <a:srgbClr val="FF0000"/>
                  </a:solidFill>
                  <a:latin typeface="Calibri" panose="020F0502020204030204" pitchFamily="34" charset="0"/>
                  <a:cs typeface="Calibri" panose="020F0502020204030204" pitchFamily="34" charset="0"/>
                </a:rPr>
                <a:t>The real part of </a:t>
              </a:r>
              <a:r>
                <a:rPr lang="el-GR" b="0" i="0" u="none" strike="noStrike" dirty="0">
                  <a:solidFill>
                    <a:srgbClr val="FF0000"/>
                  </a:solidFill>
                  <a:effectLst/>
                  <a:latin typeface="Times New Roman" panose="02020603050405020304" pitchFamily="18" charset="0"/>
                  <a:cs typeface="Times New Roman" panose="02020603050405020304" pitchFamily="18" charset="0"/>
                </a:rPr>
                <a:t>Ψ</a:t>
              </a:r>
              <a:endParaRPr lang="en-US" dirty="0">
                <a:solidFill>
                  <a:srgbClr val="FF0000"/>
                </a:solidFill>
              </a:endParaRPr>
            </a:p>
          </p:txBody>
        </p:sp>
        <p:sp>
          <p:nvSpPr>
            <p:cNvPr id="16" name="TextBox 15">
              <a:extLst>
                <a:ext uri="{FF2B5EF4-FFF2-40B4-BE49-F238E27FC236}">
                  <a16:creationId xmlns:a16="http://schemas.microsoft.com/office/drawing/2014/main" id="{83E839E5-E6F2-B76F-93CC-330B2B8FF953}"/>
                </a:ext>
              </a:extLst>
            </p:cNvPr>
            <p:cNvSpPr txBox="1"/>
            <p:nvPr/>
          </p:nvSpPr>
          <p:spPr>
            <a:xfrm>
              <a:off x="2237235" y="2464532"/>
              <a:ext cx="1832879" cy="369332"/>
            </a:xfrm>
            <a:prstGeom prst="rect">
              <a:avLst/>
            </a:prstGeom>
            <a:noFill/>
          </p:spPr>
          <p:txBody>
            <a:bodyPr wrap="square">
              <a:spAutoFit/>
            </a:bodyPr>
            <a:lstStyle/>
            <a:p>
              <a:r>
                <a:rPr lang="en-US" sz="1200" dirty="0">
                  <a:solidFill>
                    <a:srgbClr val="89ABCD"/>
                  </a:solidFill>
                  <a:latin typeface="Calibri" panose="020F0502020204030204" pitchFamily="34" charset="0"/>
                  <a:cs typeface="Calibri" panose="020F0502020204030204" pitchFamily="34" charset="0"/>
                </a:rPr>
                <a:t>The imaginary part of </a:t>
              </a:r>
              <a:r>
                <a:rPr lang="el-GR" b="0" i="0" u="none" strike="noStrike" dirty="0">
                  <a:solidFill>
                    <a:srgbClr val="89ABCD"/>
                  </a:solidFill>
                  <a:effectLst/>
                  <a:latin typeface="Times New Roman" panose="02020603050405020304" pitchFamily="18" charset="0"/>
                  <a:cs typeface="Times New Roman" panose="02020603050405020304" pitchFamily="18" charset="0"/>
                </a:rPr>
                <a:t>Ψ</a:t>
              </a:r>
              <a:endParaRPr lang="en-US" dirty="0">
                <a:solidFill>
                  <a:srgbClr val="89ABCD"/>
                </a:solidFill>
              </a:endParaRPr>
            </a:p>
          </p:txBody>
        </p:sp>
      </p:grpSp>
      <p:sp>
        <p:nvSpPr>
          <p:cNvPr id="18" name="TextBox 17">
            <a:extLst>
              <a:ext uri="{FF2B5EF4-FFF2-40B4-BE49-F238E27FC236}">
                <a16:creationId xmlns:a16="http://schemas.microsoft.com/office/drawing/2014/main" id="{E72899E5-D19B-3B30-8DF2-63E7C660212A}"/>
              </a:ext>
            </a:extLst>
          </p:cNvPr>
          <p:cNvSpPr txBox="1"/>
          <p:nvPr/>
        </p:nvSpPr>
        <p:spPr>
          <a:xfrm>
            <a:off x="442612" y="3190786"/>
            <a:ext cx="4572000" cy="307777"/>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A representation of </a:t>
            </a:r>
            <a:r>
              <a:rPr lang="en-US" sz="1400" b="1" dirty="0">
                <a:solidFill>
                  <a:srgbClr val="89ABCD"/>
                </a:solidFill>
                <a:latin typeface="Calibri" panose="020F0502020204030204" pitchFamily="34" charset="0"/>
                <a:cs typeface="Calibri" panose="020F0502020204030204" pitchFamily="34" charset="0"/>
              </a:rPr>
              <a:t>probability amplitude </a:t>
            </a:r>
            <a:r>
              <a:rPr lang="el-GR" sz="1400" dirty="0">
                <a:latin typeface="Calibri Light" panose="020F0302020204030204" pitchFamily="34" charset="0"/>
                <a:cs typeface="Calibri Light" panose="020F0302020204030204" pitchFamily="34" charset="0"/>
                <a:sym typeface="Symbol" panose="05050102010706020507" pitchFamily="18" charset="2"/>
              </a:rPr>
              <a:t>α</a:t>
            </a:r>
            <a:r>
              <a:rPr lang="en-US" sz="1400" dirty="0">
                <a:latin typeface="Calibri" panose="020F0502020204030204" pitchFamily="34" charset="0"/>
                <a:cs typeface="Calibri" panose="020F0502020204030204" pitchFamily="34" charset="0"/>
              </a:rPr>
              <a:t> </a:t>
            </a:r>
            <a:endParaRPr lang="en-US" sz="1400" dirty="0"/>
          </a:p>
        </p:txBody>
      </p:sp>
      <p:pic>
        <p:nvPicPr>
          <p:cNvPr id="21" name="Picture 20">
            <a:extLst>
              <a:ext uri="{FF2B5EF4-FFF2-40B4-BE49-F238E27FC236}">
                <a16:creationId xmlns:a16="http://schemas.microsoft.com/office/drawing/2014/main" id="{54B51FC2-9ED2-8C58-1068-1F64C69B54B6}"/>
              </a:ext>
            </a:extLst>
          </p:cNvPr>
          <p:cNvPicPr>
            <a:picLocks noChangeAspect="1"/>
          </p:cNvPicPr>
          <p:nvPr/>
        </p:nvPicPr>
        <p:blipFill rotWithShape="1">
          <a:blip r:embed="rId2"/>
          <a:srcRect l="5776"/>
          <a:stretch/>
        </p:blipFill>
        <p:spPr>
          <a:xfrm>
            <a:off x="5762892" y="4528921"/>
            <a:ext cx="2222590" cy="2046207"/>
          </a:xfrm>
          <a:prstGeom prst="rect">
            <a:avLst/>
          </a:prstGeom>
        </p:spPr>
      </p:pic>
      <p:pic>
        <p:nvPicPr>
          <p:cNvPr id="23" name="Picture 2" descr="The Bloch sphere provides a useful means of visualizing the state of a... |  Download Scientific Diagram">
            <a:extLst>
              <a:ext uri="{FF2B5EF4-FFF2-40B4-BE49-F238E27FC236}">
                <a16:creationId xmlns:a16="http://schemas.microsoft.com/office/drawing/2014/main" id="{B613723D-A70B-5545-5325-7B8D117274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60" t="69184" r="39223" b="23212"/>
          <a:stretch/>
        </p:blipFill>
        <p:spPr bwMode="auto">
          <a:xfrm>
            <a:off x="6765833" y="6581103"/>
            <a:ext cx="178516" cy="136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9415A8C-31AB-9A0D-66FB-8CC64EAA96E3}"/>
              </a:ext>
            </a:extLst>
          </p:cNvPr>
          <p:cNvPicPr>
            <a:picLocks noChangeAspect="1"/>
          </p:cNvPicPr>
          <p:nvPr/>
        </p:nvPicPr>
        <p:blipFill>
          <a:blip r:embed="rId4"/>
          <a:stretch>
            <a:fillRect/>
          </a:stretch>
        </p:blipFill>
        <p:spPr>
          <a:xfrm>
            <a:off x="6471026" y="1796509"/>
            <a:ext cx="2197876" cy="1943033"/>
          </a:xfrm>
          <a:prstGeom prst="rect">
            <a:avLst/>
          </a:prstGeom>
        </p:spPr>
      </p:pic>
      <p:sp>
        <p:nvSpPr>
          <p:cNvPr id="6" name="Rectangle 5">
            <a:extLst>
              <a:ext uri="{FF2B5EF4-FFF2-40B4-BE49-F238E27FC236}">
                <a16:creationId xmlns:a16="http://schemas.microsoft.com/office/drawing/2014/main" id="{1A2BFD87-12BF-A915-B0AF-6D04F722E208}"/>
              </a:ext>
            </a:extLst>
          </p:cNvPr>
          <p:cNvSpPr/>
          <p:nvPr/>
        </p:nvSpPr>
        <p:spPr>
          <a:xfrm>
            <a:off x="6807451" y="2646690"/>
            <a:ext cx="60661" cy="109383"/>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C70238-D335-1548-EC21-B8C3448FF1C9}"/>
              </a:ext>
            </a:extLst>
          </p:cNvPr>
          <p:cNvSpPr/>
          <p:nvPr/>
        </p:nvSpPr>
        <p:spPr>
          <a:xfrm>
            <a:off x="7649197" y="1883358"/>
            <a:ext cx="60661" cy="109383"/>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52FF50-4760-B590-39C2-22ECCEAE5225}"/>
              </a:ext>
            </a:extLst>
          </p:cNvPr>
          <p:cNvSpPr/>
          <p:nvPr/>
        </p:nvSpPr>
        <p:spPr>
          <a:xfrm>
            <a:off x="7588536" y="3449799"/>
            <a:ext cx="60661" cy="109383"/>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DFF0FFC7-D0AE-B8DB-B0D4-12852B03589E}"/>
              </a:ext>
            </a:extLst>
          </p:cNvPr>
          <p:cNvSpPr/>
          <p:nvPr/>
        </p:nvSpPr>
        <p:spPr>
          <a:xfrm rot="1167050">
            <a:off x="6840808" y="2321350"/>
            <a:ext cx="93005" cy="31717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5C017FA9-ADE2-EA6A-2330-86B8DFAB0DC0}"/>
              </a:ext>
            </a:extLst>
          </p:cNvPr>
          <p:cNvSpPr/>
          <p:nvPr/>
        </p:nvSpPr>
        <p:spPr>
          <a:xfrm rot="2577566">
            <a:off x="7748751" y="1594049"/>
            <a:ext cx="93005" cy="31717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526CDBF-FB86-3297-E46A-734CE69F63FC}"/>
              </a:ext>
            </a:extLst>
          </p:cNvPr>
          <p:cNvSpPr txBox="1"/>
          <p:nvPr/>
        </p:nvSpPr>
        <p:spPr>
          <a:xfrm>
            <a:off x="8093010" y="1541219"/>
            <a:ext cx="1050991" cy="938719"/>
          </a:xfrm>
          <a:prstGeom prst="rect">
            <a:avLst/>
          </a:prstGeom>
          <a:noFill/>
        </p:spPr>
        <p:txBody>
          <a:bodyPr wrap="square" rtlCol="0">
            <a:spAutoFit/>
          </a:bodyPr>
          <a:lstStyle/>
          <a:p>
            <a:pPr algn="ctr"/>
            <a:r>
              <a:rPr lang="en-US" sz="1100" b="0">
                <a:solidFill>
                  <a:schemeClr val="accent1">
                    <a:lumMod val="75000"/>
                  </a:schemeClr>
                </a:solidFill>
                <a:latin typeface="+mn-lt"/>
              </a:rPr>
              <a:t>Complex numbers enable all </a:t>
            </a:r>
            <a:br>
              <a:rPr lang="en-US" sz="1100" b="0">
                <a:solidFill>
                  <a:schemeClr val="accent1">
                    <a:lumMod val="75000"/>
                  </a:schemeClr>
                </a:solidFill>
                <a:latin typeface="+mn-lt"/>
              </a:rPr>
            </a:br>
            <a:r>
              <a:rPr lang="en-US" sz="1100" b="0">
                <a:solidFill>
                  <a:schemeClr val="accent1">
                    <a:lumMod val="75000"/>
                  </a:schemeClr>
                </a:solidFill>
                <a:latin typeface="+mn-lt"/>
              </a:rPr>
              <a:t>the qubit possibilities</a:t>
            </a:r>
            <a:endParaRPr lang="en-US" sz="1100" b="0" dirty="0" err="1">
              <a:solidFill>
                <a:schemeClr val="accent1">
                  <a:lumMod val="75000"/>
                </a:schemeClr>
              </a:solidFill>
              <a:latin typeface="+mn-lt"/>
            </a:endParaRPr>
          </a:p>
        </p:txBody>
      </p:sp>
      <p:pic>
        <p:nvPicPr>
          <p:cNvPr id="24" name="Picture 2" descr="The Bloch sphere provides a useful means of visualizing the state of a... |  Download Scientific Diagram">
            <a:extLst>
              <a:ext uri="{FF2B5EF4-FFF2-40B4-BE49-F238E27FC236}">
                <a16:creationId xmlns:a16="http://schemas.microsoft.com/office/drawing/2014/main" id="{BC27C6F1-2C45-953E-468D-028F68C2B6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23" r="35488" b="90520"/>
          <a:stretch/>
        </p:blipFill>
        <p:spPr bwMode="auto">
          <a:xfrm>
            <a:off x="6665683" y="4295607"/>
            <a:ext cx="283536" cy="197025"/>
          </a:xfrm>
          <a:prstGeom prst="rect">
            <a:avLst/>
          </a:prstGeom>
          <a:noFill/>
          <a:extLst>
            <a:ext uri="{909E8E84-426E-40DD-AFC4-6F175D3DCCD1}">
              <a14:hiddenFill xmlns:a14="http://schemas.microsoft.com/office/drawing/2010/main">
                <a:solidFill>
                  <a:srgbClr val="FFFFFF"/>
                </a:solidFill>
              </a14:hiddenFill>
            </a:ext>
          </a:extLst>
        </p:spPr>
      </p:pic>
      <p:sp>
        <p:nvSpPr>
          <p:cNvPr id="35" name="Arrow: Down 34">
            <a:extLst>
              <a:ext uri="{FF2B5EF4-FFF2-40B4-BE49-F238E27FC236}">
                <a16:creationId xmlns:a16="http://schemas.microsoft.com/office/drawing/2014/main" id="{A4C07188-8C59-9219-8AEE-B85AC61BA6DB}"/>
              </a:ext>
            </a:extLst>
          </p:cNvPr>
          <p:cNvSpPr/>
          <p:nvPr/>
        </p:nvSpPr>
        <p:spPr>
          <a:xfrm rot="7412734">
            <a:off x="7720087" y="3556194"/>
            <a:ext cx="90885" cy="32457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B993CAD-377B-2CE3-8A20-9510128A1E3C}"/>
              </a:ext>
            </a:extLst>
          </p:cNvPr>
          <p:cNvSpPr txBox="1"/>
          <p:nvPr/>
        </p:nvSpPr>
        <p:spPr>
          <a:xfrm>
            <a:off x="7951153" y="4151077"/>
            <a:ext cx="1131490" cy="1277273"/>
          </a:xfrm>
          <a:prstGeom prst="rect">
            <a:avLst/>
          </a:prstGeom>
          <a:noFill/>
        </p:spPr>
        <p:txBody>
          <a:bodyPr wrap="square" rtlCol="0">
            <a:spAutoFit/>
          </a:bodyPr>
          <a:lstStyle/>
          <a:p>
            <a:r>
              <a:rPr lang="en-US" sz="1100">
                <a:solidFill>
                  <a:schemeClr val="accent5">
                    <a:lumMod val="75000"/>
                  </a:schemeClr>
                </a:solidFill>
              </a:rPr>
              <a:t>sin(θ/2) is the amplitude for the |0&gt; state </a:t>
            </a:r>
            <a:br>
              <a:rPr lang="en-US" sz="1100">
                <a:solidFill>
                  <a:schemeClr val="accent5">
                    <a:lumMod val="75000"/>
                  </a:schemeClr>
                </a:solidFill>
              </a:rPr>
            </a:br>
            <a:br>
              <a:rPr lang="en-US" sz="1100">
                <a:solidFill>
                  <a:schemeClr val="accent5">
                    <a:lumMod val="75000"/>
                  </a:schemeClr>
                </a:solidFill>
              </a:rPr>
            </a:br>
            <a:r>
              <a:rPr lang="en-US" sz="1100">
                <a:solidFill>
                  <a:schemeClr val="accent5">
                    <a:lumMod val="75000"/>
                  </a:schemeClr>
                </a:solidFill>
              </a:rPr>
              <a:t>cos(θ/2) is the amplitude for the |1&gt; state</a:t>
            </a:r>
            <a:endParaRPr lang="en-US" sz="1100" dirty="0" err="1">
              <a:solidFill>
                <a:schemeClr val="accent5">
                  <a:lumMod val="75000"/>
                </a:schemeClr>
              </a:solidFill>
            </a:endParaRPr>
          </a:p>
        </p:txBody>
      </p:sp>
      <p:sp>
        <p:nvSpPr>
          <p:cNvPr id="30" name="TextBox 29">
            <a:extLst>
              <a:ext uri="{FF2B5EF4-FFF2-40B4-BE49-F238E27FC236}">
                <a16:creationId xmlns:a16="http://schemas.microsoft.com/office/drawing/2014/main" id="{A9D6AB19-8684-FF64-D124-B2C130515176}"/>
              </a:ext>
            </a:extLst>
          </p:cNvPr>
          <p:cNvSpPr txBox="1"/>
          <p:nvPr/>
        </p:nvSpPr>
        <p:spPr>
          <a:xfrm>
            <a:off x="5014612" y="6138193"/>
            <a:ext cx="1012651" cy="430887"/>
          </a:xfrm>
          <a:prstGeom prst="rect">
            <a:avLst/>
          </a:prstGeom>
          <a:noFill/>
        </p:spPr>
        <p:txBody>
          <a:bodyPr wrap="square">
            <a:spAutoFit/>
          </a:bodyPr>
          <a:lstStyle/>
          <a:p>
            <a:pPr algn="r"/>
            <a:r>
              <a:rPr lang="en-US" sz="1100">
                <a:solidFill>
                  <a:srgbClr val="00B050"/>
                </a:solidFill>
              </a:rPr>
              <a:t>Φ is the phase factor </a:t>
            </a:r>
          </a:p>
        </p:txBody>
      </p:sp>
      <p:sp>
        <p:nvSpPr>
          <p:cNvPr id="31" name="Arrow: Bent-Up 30">
            <a:extLst>
              <a:ext uri="{FF2B5EF4-FFF2-40B4-BE49-F238E27FC236}">
                <a16:creationId xmlns:a16="http://schemas.microsoft.com/office/drawing/2014/main" id="{67A985AB-F96A-674B-1CD6-273E18EA094D}"/>
              </a:ext>
            </a:extLst>
          </p:cNvPr>
          <p:cNvSpPr/>
          <p:nvPr/>
        </p:nvSpPr>
        <p:spPr>
          <a:xfrm>
            <a:off x="6001555" y="5829364"/>
            <a:ext cx="876163" cy="604971"/>
          </a:xfrm>
          <a:prstGeom prst="bentUpArrow">
            <a:avLst>
              <a:gd name="adj1" fmla="val 4772"/>
              <a:gd name="adj2" fmla="val 10489"/>
              <a:gd name="adj3" fmla="val 2236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Bent-Up 31">
            <a:extLst>
              <a:ext uri="{FF2B5EF4-FFF2-40B4-BE49-F238E27FC236}">
                <a16:creationId xmlns:a16="http://schemas.microsoft.com/office/drawing/2014/main" id="{790B0FBE-C8DF-3E1A-14B7-E88704B209D8}"/>
              </a:ext>
            </a:extLst>
          </p:cNvPr>
          <p:cNvSpPr/>
          <p:nvPr/>
        </p:nvSpPr>
        <p:spPr>
          <a:xfrm rot="10800000">
            <a:off x="6833691" y="4789712"/>
            <a:ext cx="1131489" cy="422759"/>
          </a:xfrm>
          <a:prstGeom prst="bentUpArrow">
            <a:avLst>
              <a:gd name="adj1" fmla="val 4772"/>
              <a:gd name="adj2" fmla="val 10489"/>
              <a:gd name="adj3" fmla="val 22362"/>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AC888A0-77F6-56BB-CADE-38221B0EFCA4}"/>
              </a:ext>
            </a:extLst>
          </p:cNvPr>
          <p:cNvPicPr>
            <a:picLocks noChangeAspect="1"/>
          </p:cNvPicPr>
          <p:nvPr/>
        </p:nvPicPr>
        <p:blipFill rotWithShape="1">
          <a:blip r:embed="rId5"/>
          <a:srcRect l="1" r="16070"/>
          <a:stretch/>
        </p:blipFill>
        <p:spPr>
          <a:xfrm>
            <a:off x="6628272" y="4803817"/>
            <a:ext cx="137562" cy="203968"/>
          </a:xfrm>
          <a:prstGeom prst="rect">
            <a:avLst/>
          </a:prstGeom>
        </p:spPr>
      </p:pic>
      <p:sp>
        <p:nvSpPr>
          <p:cNvPr id="40" name="TextBox 39">
            <a:extLst>
              <a:ext uri="{FF2B5EF4-FFF2-40B4-BE49-F238E27FC236}">
                <a16:creationId xmlns:a16="http://schemas.microsoft.com/office/drawing/2014/main" id="{D1615D63-9DB6-C631-B525-15FB9F476EB3}"/>
              </a:ext>
            </a:extLst>
          </p:cNvPr>
          <p:cNvSpPr txBox="1"/>
          <p:nvPr/>
        </p:nvSpPr>
        <p:spPr>
          <a:xfrm>
            <a:off x="408546" y="6611779"/>
            <a:ext cx="4972050" cy="246221"/>
          </a:xfrm>
          <a:prstGeom prst="rect">
            <a:avLst/>
          </a:prstGeom>
          <a:noFill/>
        </p:spPr>
        <p:txBody>
          <a:bodyPr wrap="square">
            <a:spAutoFit/>
          </a:bodyPr>
          <a:lstStyle/>
          <a:p>
            <a:r>
              <a:rPr lang="en-US" sz="1000" b="0" i="0">
                <a:solidFill>
                  <a:srgbClr val="202122"/>
                </a:solidFill>
                <a:effectLst/>
                <a:highlight>
                  <a:srgbClr val="FFFFFF"/>
                </a:highlight>
                <a:latin typeface="Arial" panose="020B0604020202020204" pitchFamily="34" charset="0"/>
              </a:rPr>
              <a:t>*one degree of freedom is removed by the normalization constraint </a:t>
            </a:r>
            <a:r>
              <a:rPr lang="en-US" sz="1000" b="0" i="0">
                <a:solidFill>
                  <a:srgbClr val="202122"/>
                </a:solidFill>
                <a:effectLst/>
                <a:highlight>
                  <a:srgbClr val="FFFFFF"/>
                </a:highlight>
                <a:latin typeface="Nimbus Roman No9 L"/>
              </a:rPr>
              <a:t>|</a:t>
            </a:r>
            <a:r>
              <a:rPr lang="en-US" sz="1000" b="0" i="1">
                <a:solidFill>
                  <a:srgbClr val="202122"/>
                </a:solidFill>
                <a:effectLst/>
                <a:highlight>
                  <a:srgbClr val="FFFFFF"/>
                </a:highlight>
                <a:latin typeface="Nimbus Roman No9 L"/>
              </a:rPr>
              <a:t>α</a:t>
            </a:r>
            <a:r>
              <a:rPr lang="en-US" sz="1000" b="0" i="0">
                <a:solidFill>
                  <a:srgbClr val="202122"/>
                </a:solidFill>
                <a:effectLst/>
                <a:highlight>
                  <a:srgbClr val="FFFFFF"/>
                </a:highlight>
                <a:latin typeface="Nimbus Roman No9 L"/>
              </a:rPr>
              <a:t>|</a:t>
            </a:r>
            <a:r>
              <a:rPr lang="en-US" sz="1000" b="0" i="0" baseline="30000">
                <a:solidFill>
                  <a:srgbClr val="202122"/>
                </a:solidFill>
                <a:effectLst/>
                <a:highlight>
                  <a:srgbClr val="FFFFFF"/>
                </a:highlight>
                <a:latin typeface="Nimbus Roman No9 L"/>
              </a:rPr>
              <a:t>2</a:t>
            </a:r>
            <a:r>
              <a:rPr lang="en-US" sz="1000" b="0" i="0">
                <a:solidFill>
                  <a:srgbClr val="202122"/>
                </a:solidFill>
                <a:effectLst/>
                <a:highlight>
                  <a:srgbClr val="FFFFFF"/>
                </a:highlight>
                <a:latin typeface="Nimbus Roman No9 L"/>
              </a:rPr>
              <a:t> + |</a:t>
            </a:r>
            <a:r>
              <a:rPr lang="en-US" sz="1000" b="0" i="1">
                <a:solidFill>
                  <a:srgbClr val="202122"/>
                </a:solidFill>
                <a:effectLst/>
                <a:highlight>
                  <a:srgbClr val="FFFFFF"/>
                </a:highlight>
                <a:latin typeface="Nimbus Roman No9 L"/>
              </a:rPr>
              <a:t>β</a:t>
            </a:r>
            <a:r>
              <a:rPr lang="en-US" sz="1000" b="0" i="0">
                <a:solidFill>
                  <a:srgbClr val="202122"/>
                </a:solidFill>
                <a:effectLst/>
                <a:highlight>
                  <a:srgbClr val="FFFFFF"/>
                </a:highlight>
                <a:latin typeface="Nimbus Roman No9 L"/>
              </a:rPr>
              <a:t>|</a:t>
            </a:r>
            <a:r>
              <a:rPr lang="en-US" sz="1000" b="0" i="0" baseline="30000">
                <a:solidFill>
                  <a:srgbClr val="202122"/>
                </a:solidFill>
                <a:effectLst/>
                <a:highlight>
                  <a:srgbClr val="FFFFFF"/>
                </a:highlight>
                <a:latin typeface="Nimbus Roman No9 L"/>
              </a:rPr>
              <a:t>2</a:t>
            </a:r>
            <a:r>
              <a:rPr lang="en-US" sz="1000" b="0" i="0">
                <a:solidFill>
                  <a:srgbClr val="202122"/>
                </a:solidFill>
                <a:effectLst/>
                <a:highlight>
                  <a:srgbClr val="FFFFFF"/>
                </a:highlight>
                <a:latin typeface="Nimbus Roman No9 L"/>
              </a:rPr>
              <a:t> = 1</a:t>
            </a:r>
            <a:endParaRPr lang="en-US" sz="1000"/>
          </a:p>
        </p:txBody>
      </p:sp>
    </p:spTree>
    <p:extLst>
      <p:ext uri="{BB962C8B-B14F-4D97-AF65-F5344CB8AC3E}">
        <p14:creationId xmlns:p14="http://schemas.microsoft.com/office/powerpoint/2010/main" val="244216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C0BFF9-E7BD-D36C-8A71-43E6C80B3052}"/>
              </a:ext>
            </a:extLst>
          </p:cNvPr>
          <p:cNvSpPr>
            <a:spLocks noGrp="1"/>
          </p:cNvSpPr>
          <p:nvPr>
            <p:ph idx="1"/>
          </p:nvPr>
        </p:nvSpPr>
        <p:spPr>
          <a:xfrm>
            <a:off x="131108" y="1672005"/>
            <a:ext cx="3496235" cy="2923527"/>
          </a:xfrm>
        </p:spPr>
        <p:txBody>
          <a:bodyPr>
            <a:normAutofit/>
          </a:bodyPr>
          <a:lstStyle/>
          <a:p>
            <a:r>
              <a:rPr lang="en-US" sz="1600"/>
              <a:t>Recall how interference works.</a:t>
            </a:r>
          </a:p>
          <a:p>
            <a:r>
              <a:rPr lang="en-US" sz="1600"/>
              <a:t>In quantum computing, we can take advantage of interference effects to devise quantum algorithms to speed computing.</a:t>
            </a:r>
          </a:p>
          <a:p>
            <a:r>
              <a:rPr lang="en-US" sz="1600"/>
              <a:t>Again, we are able to do calculations on all states at the same time but we are only able to get one state output in the end.</a:t>
            </a:r>
          </a:p>
          <a:p>
            <a:pPr lvl="1"/>
            <a:endParaRPr lang="en-US" sz="1400"/>
          </a:p>
        </p:txBody>
      </p:sp>
      <p:sp>
        <p:nvSpPr>
          <p:cNvPr id="3" name="Title 2">
            <a:extLst>
              <a:ext uri="{FF2B5EF4-FFF2-40B4-BE49-F238E27FC236}">
                <a16:creationId xmlns:a16="http://schemas.microsoft.com/office/drawing/2014/main" id="{6BB2A678-6764-E303-C4D0-8E0B0847A6E1}"/>
              </a:ext>
            </a:extLst>
          </p:cNvPr>
          <p:cNvSpPr>
            <a:spLocks noGrp="1"/>
          </p:cNvSpPr>
          <p:nvPr>
            <p:ph type="title"/>
          </p:nvPr>
        </p:nvSpPr>
        <p:spPr/>
        <p:txBody>
          <a:bodyPr/>
          <a:lstStyle/>
          <a:p>
            <a:r>
              <a:rPr lang="en-US"/>
              <a:t>Interference Effects Can Help Us Develop Quantum Algorithms</a:t>
            </a:r>
          </a:p>
        </p:txBody>
      </p:sp>
      <p:pic>
        <p:nvPicPr>
          <p:cNvPr id="7" name="Picture 6">
            <a:extLst>
              <a:ext uri="{FF2B5EF4-FFF2-40B4-BE49-F238E27FC236}">
                <a16:creationId xmlns:a16="http://schemas.microsoft.com/office/drawing/2014/main" id="{085D4448-5C4D-BC7B-B758-EC83E4A43712}"/>
              </a:ext>
            </a:extLst>
          </p:cNvPr>
          <p:cNvPicPr>
            <a:picLocks noChangeAspect="1"/>
          </p:cNvPicPr>
          <p:nvPr/>
        </p:nvPicPr>
        <p:blipFill>
          <a:blip r:embed="rId2"/>
          <a:stretch>
            <a:fillRect/>
          </a:stretch>
        </p:blipFill>
        <p:spPr>
          <a:xfrm>
            <a:off x="3690609" y="1801905"/>
            <a:ext cx="5269185" cy="2760059"/>
          </a:xfrm>
          <a:prstGeom prst="rect">
            <a:avLst/>
          </a:prstGeom>
        </p:spPr>
      </p:pic>
      <p:sp>
        <p:nvSpPr>
          <p:cNvPr id="8" name="Content Placeholder 1">
            <a:extLst>
              <a:ext uri="{FF2B5EF4-FFF2-40B4-BE49-F238E27FC236}">
                <a16:creationId xmlns:a16="http://schemas.microsoft.com/office/drawing/2014/main" id="{20E1B5EC-4482-D1A7-F03D-761C615564DB}"/>
              </a:ext>
            </a:extLst>
          </p:cNvPr>
          <p:cNvSpPr txBox="1">
            <a:spLocks/>
          </p:cNvSpPr>
          <p:nvPr/>
        </p:nvSpPr>
        <p:spPr>
          <a:xfrm>
            <a:off x="131107" y="4703109"/>
            <a:ext cx="8713696" cy="4085941"/>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1600"/>
              <a:t>Example: searching a large database for one record.</a:t>
            </a:r>
          </a:p>
          <a:p>
            <a:pPr lvl="1"/>
            <a:r>
              <a:rPr lang="en-US" sz="1400"/>
              <a:t>Design a quantum algorithm in a way that all the records we do not want somehow destructively interfere.  And we get some constructive interference for the record that we do want.</a:t>
            </a:r>
          </a:p>
          <a:p>
            <a:pPr lvl="1"/>
            <a:r>
              <a:rPr lang="en-US" sz="1400"/>
              <a:t>The wrong answers effectively cancel each other out, and the right answer is the one that remains.</a:t>
            </a:r>
          </a:p>
          <a:p>
            <a:pPr lvl="1"/>
            <a:endParaRPr lang="en-US" sz="1400"/>
          </a:p>
        </p:txBody>
      </p:sp>
    </p:spTree>
    <p:extLst>
      <p:ext uri="{BB962C8B-B14F-4D97-AF65-F5344CB8AC3E}">
        <p14:creationId xmlns:p14="http://schemas.microsoft.com/office/powerpoint/2010/main" val="11645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0F2ADBB-7001-3F3D-6418-C3521DFAB6D0}"/>
              </a:ext>
            </a:extLst>
          </p:cNvPr>
          <p:cNvSpPr>
            <a:spLocks noGrp="1"/>
          </p:cNvSpPr>
          <p:nvPr>
            <p:ph idx="1"/>
          </p:nvPr>
        </p:nvSpPr>
        <p:spPr>
          <a:xfrm>
            <a:off x="237360" y="1719070"/>
            <a:ext cx="8407893" cy="4987927"/>
          </a:xfrm>
        </p:spPr>
        <p:txBody>
          <a:bodyPr>
            <a:normAutofit/>
          </a:bodyPr>
          <a:lstStyle/>
          <a:p>
            <a:r>
              <a:rPr lang="en-US" sz="1800" dirty="0"/>
              <a:t>Recall: "</a:t>
            </a:r>
            <a:r>
              <a:rPr lang="en-US" sz="1800" dirty="0">
                <a:sym typeface="Symbol" panose="05050102010706020507" pitchFamily="18" charset="2"/>
              </a:rPr>
              <a:t>Instead of having a value of either 0 or 1, the qubit, as discussed previously, has a </a:t>
            </a:r>
            <a:r>
              <a:rPr lang="en-US" sz="1800" dirty="0">
                <a:solidFill>
                  <a:srgbClr val="89ABCD"/>
                </a:solidFill>
                <a:sym typeface="Symbol" panose="05050102010706020507" pitchFamily="18" charset="2"/>
              </a:rPr>
              <a:t>probability</a:t>
            </a:r>
            <a:r>
              <a:rPr lang="en-US" sz="1800" dirty="0">
                <a:sym typeface="Symbol" panose="05050102010706020507" pitchFamily="18" charset="2"/>
              </a:rPr>
              <a:t> of both 0 or 1.  The qubit can be in any proportion of both states at once.  This is called </a:t>
            </a:r>
            <a:r>
              <a:rPr lang="en-US" sz="1800" dirty="0">
                <a:solidFill>
                  <a:srgbClr val="89ABCD"/>
                </a:solidFill>
                <a:sym typeface="Symbol" panose="05050102010706020507" pitchFamily="18" charset="2"/>
              </a:rPr>
              <a:t>superposition.</a:t>
            </a:r>
            <a:r>
              <a:rPr lang="en-US" sz="1800" dirty="0"/>
              <a:t>"</a:t>
            </a:r>
          </a:p>
          <a:p>
            <a:r>
              <a:rPr lang="en-US" sz="1800" dirty="0"/>
              <a:t>Also recall: the probability of a qubit's state relies on complex numbers with a real and an imaginary part.</a:t>
            </a:r>
          </a:p>
          <a:p>
            <a:pPr lvl="1"/>
            <a:r>
              <a:rPr lang="en-US" sz="1600" dirty="0">
                <a:sym typeface="Symbol" panose="05050102010706020507" pitchFamily="18" charset="2"/>
              </a:rPr>
              <a:t>This makes it difficult to visualize the superposition of a qubit.</a:t>
            </a:r>
          </a:p>
          <a:p>
            <a:pPr lvl="1"/>
            <a:r>
              <a:rPr lang="en-US" sz="1600" dirty="0">
                <a:sym typeface="Symbol" panose="05050102010706020507" pitchFamily="18" charset="2"/>
              </a:rPr>
              <a:t>However, using </a:t>
            </a:r>
            <a:r>
              <a:rPr lang="en-US" sz="1600" dirty="0" err="1">
                <a:sym typeface="Symbol" panose="05050102010706020507" pitchFamily="18" charset="2"/>
              </a:rPr>
              <a:t>mathemathical</a:t>
            </a:r>
            <a:r>
              <a:rPr lang="en-US" sz="1600" dirty="0">
                <a:sym typeface="Symbol" panose="05050102010706020507" pitchFamily="18" charset="2"/>
              </a:rPr>
              <a:t> calculations, we can represent </a:t>
            </a:r>
            <a:br>
              <a:rPr lang="en-US" sz="1600" dirty="0">
                <a:sym typeface="Symbol" panose="05050102010706020507" pitchFamily="18" charset="2"/>
              </a:rPr>
            </a:br>
            <a:r>
              <a:rPr lang="en-US" sz="1600" dirty="0">
                <a:sym typeface="Symbol" panose="05050102010706020507" pitchFamily="18" charset="2"/>
              </a:rPr>
              <a:t>the </a:t>
            </a:r>
            <a:r>
              <a:rPr lang="en-US" sz="1600" dirty="0" err="1">
                <a:sym typeface="Symbol" panose="05050102010706020507" pitchFamily="18" charset="2"/>
              </a:rPr>
              <a:t>probalistic</a:t>
            </a:r>
            <a:r>
              <a:rPr lang="en-US" sz="1600" dirty="0">
                <a:sym typeface="Symbol" panose="05050102010706020507" pitchFamily="18" charset="2"/>
              </a:rPr>
              <a:t> state of a qubit by its location on a Bloch Sphere.</a:t>
            </a:r>
          </a:p>
          <a:p>
            <a:pPr lvl="1"/>
            <a:r>
              <a:rPr lang="en-US" sz="1600" dirty="0">
                <a:sym typeface="Symbol" panose="05050102010706020507" pitchFamily="18" charset="2"/>
              </a:rPr>
              <a:t>The sphere has a radius of 1.  Note the point on the surface</a:t>
            </a:r>
            <a:br>
              <a:rPr lang="en-US" sz="1600" dirty="0">
                <a:sym typeface="Symbol" panose="05050102010706020507" pitchFamily="18" charset="2"/>
              </a:rPr>
            </a:br>
            <a:r>
              <a:rPr lang="en-US" sz="1600" dirty="0">
                <a:sym typeface="Symbol" panose="05050102010706020507" pitchFamily="18" charset="2"/>
              </a:rPr>
              <a:t>of the sphere at the end of the purple line.  This is the state</a:t>
            </a:r>
            <a:br>
              <a:rPr lang="en-US" sz="1600" dirty="0">
                <a:sym typeface="Symbol" panose="05050102010706020507" pitchFamily="18" charset="2"/>
              </a:rPr>
            </a:br>
            <a:r>
              <a:rPr lang="en-US" sz="1600" dirty="0">
                <a:sym typeface="Symbol" panose="05050102010706020507" pitchFamily="18" charset="2"/>
              </a:rPr>
              <a:t>of the wavefunction </a:t>
            </a:r>
            <a:r>
              <a:rPr lang="el-GR" sz="1600" b="0" i="0" u="none" strike="noStrike" dirty="0">
                <a:solidFill>
                  <a:srgbClr val="232629"/>
                </a:solidFill>
                <a:effectLst/>
                <a:latin typeface="Times New Roman" panose="02020603050405020304" pitchFamily="18" charset="0"/>
                <a:cs typeface="Times New Roman" panose="02020603050405020304" pitchFamily="18" charset="0"/>
              </a:rPr>
              <a:t>Ψ</a:t>
            </a:r>
            <a:r>
              <a:rPr lang="en-US" sz="1600" dirty="0">
                <a:sym typeface="Symbol" panose="05050102010706020507" pitchFamily="18" charset="2"/>
              </a:rPr>
              <a:t>.</a:t>
            </a:r>
          </a:p>
          <a:p>
            <a:pPr lvl="1">
              <a:spcBef>
                <a:spcPts val="900"/>
              </a:spcBef>
              <a:tabLst>
                <a:tab pos="461963" algn="l"/>
              </a:tabLst>
            </a:pPr>
            <a:r>
              <a:rPr lang="en-US" sz="1600" dirty="0">
                <a:sym typeface="Symbol" panose="05050102010706020507" pitchFamily="18" charset="2"/>
              </a:rPr>
              <a:t>The base state of 0 is at the north pole, and the base state of</a:t>
            </a:r>
            <a:br>
              <a:rPr lang="en-US" sz="1600" dirty="0">
                <a:sym typeface="Symbol" panose="05050102010706020507" pitchFamily="18" charset="2"/>
              </a:rPr>
            </a:br>
            <a:r>
              <a:rPr lang="en-US" sz="1600" dirty="0">
                <a:sym typeface="Symbol" panose="05050102010706020507" pitchFamily="18" charset="2"/>
              </a:rPr>
              <a:t>1 is at the south pole.  Notice that the state of the qubit </a:t>
            </a:r>
            <a:r>
              <a:rPr lang="en-US" sz="1600" dirty="0">
                <a:latin typeface="Calibri Light" panose="020F0302020204030204" pitchFamily="34" charset="0"/>
                <a:cs typeface="Calibri Light" panose="020F0302020204030204" pitchFamily="34" charset="0"/>
                <a:sym typeface="Symbol" panose="05050102010706020507" pitchFamily="18" charset="2"/>
              </a:rPr>
              <a:t>q</a:t>
            </a:r>
            <a:r>
              <a:rPr lang="en-US" sz="1600" dirty="0">
                <a:sym typeface="Symbol" panose="05050102010706020507" pitchFamily="18" charset="2"/>
              </a:rPr>
              <a:t> (represented here as </a:t>
            </a:r>
            <a:r>
              <a:rPr lang="el-GR" sz="1600" b="0" i="0" u="none" strike="noStrike" dirty="0">
                <a:solidFill>
                  <a:srgbClr val="232629"/>
                </a:solidFill>
                <a:effectLst/>
                <a:latin typeface="Times New Roman" panose="02020603050405020304" pitchFamily="18" charset="0"/>
                <a:cs typeface="Times New Roman" panose="02020603050405020304" pitchFamily="18" charset="0"/>
              </a:rPr>
              <a:t> Ψ </a:t>
            </a:r>
            <a:r>
              <a:rPr lang="en-US" sz="1600" dirty="0">
                <a:sym typeface="Symbol" panose="05050102010706020507" pitchFamily="18" charset="2"/>
              </a:rPr>
              <a:t>) </a:t>
            </a:r>
            <a:br>
              <a:rPr lang="en-US" sz="1600" dirty="0">
                <a:sym typeface="Symbol" panose="05050102010706020507" pitchFamily="18" charset="2"/>
              </a:rPr>
            </a:br>
            <a:r>
              <a:rPr lang="en-US" sz="1600" dirty="0">
                <a:sym typeface="Symbol" panose="05050102010706020507" pitchFamily="18" charset="2"/>
              </a:rPr>
              <a:t>is more probably going to be </a:t>
            </a:r>
            <a:r>
              <a:rPr lang="en-US" sz="1600" dirty="0">
                <a:latin typeface="Calibri Light" panose="020F0302020204030204" pitchFamily="34" charset="0"/>
                <a:cs typeface="Calibri Light" panose="020F0302020204030204" pitchFamily="34" charset="0"/>
                <a:sym typeface="Symbol" panose="05050102010706020507" pitchFamily="18" charset="2"/>
              </a:rPr>
              <a:t>0</a:t>
            </a:r>
            <a:r>
              <a:rPr lang="en-US" sz="1600" dirty="0">
                <a:sym typeface="Symbol" panose="05050102010706020507" pitchFamily="18" charset="2"/>
              </a:rPr>
              <a:t></a:t>
            </a:r>
            <a:r>
              <a:rPr lang="en-US" sz="1600" dirty="0"/>
              <a:t> </a:t>
            </a:r>
            <a:r>
              <a:rPr lang="en-US" sz="1600" dirty="0">
                <a:sym typeface="Symbol" panose="05050102010706020507" pitchFamily="18" charset="2"/>
              </a:rPr>
              <a:t>than</a:t>
            </a:r>
            <a:r>
              <a:rPr lang="en-US" sz="1600" dirty="0">
                <a:latin typeface="Calibri Light" panose="020F0302020204030204" pitchFamily="34" charset="0"/>
                <a:cs typeface="Calibri Light" panose="020F0302020204030204" pitchFamily="34" charset="0"/>
                <a:sym typeface="Symbol" panose="05050102010706020507" pitchFamily="18" charset="2"/>
              </a:rPr>
              <a:t> </a:t>
            </a:r>
            <a:r>
              <a:rPr lang="en-US" sz="1600" dirty="0">
                <a:sym typeface="Symbol" panose="05050102010706020507" pitchFamily="18" charset="2"/>
              </a:rPr>
              <a:t></a:t>
            </a:r>
            <a:r>
              <a:rPr lang="en-US" sz="1600" dirty="0">
                <a:latin typeface="Calibri Light" panose="020F0302020204030204" pitchFamily="34" charset="0"/>
                <a:cs typeface="Calibri Light" panose="020F0302020204030204" pitchFamily="34" charset="0"/>
                <a:sym typeface="Symbol" panose="05050102010706020507" pitchFamily="18" charset="2"/>
              </a:rPr>
              <a:t>1</a:t>
            </a:r>
            <a:r>
              <a:rPr lang="en-US" sz="1600" dirty="0">
                <a:sym typeface="Symbol" panose="05050102010706020507" pitchFamily="18" charset="2"/>
              </a:rPr>
              <a:t>, as it is closer to the north pole.</a:t>
            </a:r>
            <a:r>
              <a:rPr lang="en-US" sz="1600" dirty="0"/>
              <a:t> </a:t>
            </a:r>
          </a:p>
          <a:p>
            <a:pPr lvl="1">
              <a:spcBef>
                <a:spcPts val="900"/>
              </a:spcBef>
              <a:tabLst>
                <a:tab pos="461963" algn="l"/>
              </a:tabLst>
            </a:pPr>
            <a:r>
              <a:rPr lang="en-US" sz="1600" dirty="0">
                <a:sym typeface="Symbol" panose="05050102010706020507" pitchFamily="18" charset="2"/>
              </a:rPr>
              <a:t>If you want to understand the math behind this, check out this video:  </a:t>
            </a:r>
            <a:r>
              <a:rPr lang="en-US" sz="1600" dirty="0">
                <a:latin typeface="+mj-lt"/>
              </a:rPr>
              <a:t>The Bloch Sphere (simply explained)  </a:t>
            </a:r>
            <a:r>
              <a:rPr lang="en-US" sz="1600" dirty="0">
                <a:latin typeface="+mj-lt"/>
                <a:hlinkClick r:id="rId2"/>
              </a:rPr>
              <a:t>https://www.youtube.com/watch?v=a-dIl1Y1aTs</a:t>
            </a:r>
            <a:r>
              <a:rPr lang="en-US" sz="1600" dirty="0">
                <a:latin typeface="+mj-lt"/>
              </a:rPr>
              <a:t> </a:t>
            </a:r>
          </a:p>
          <a:p>
            <a:pPr marL="365760" lvl="1" indent="0">
              <a:spcBef>
                <a:spcPts val="900"/>
              </a:spcBef>
              <a:buNone/>
              <a:tabLst>
                <a:tab pos="461963" algn="l"/>
              </a:tabLst>
            </a:pPr>
            <a:br>
              <a:rPr lang="en-US" sz="1600" dirty="0">
                <a:sym typeface="Symbol" panose="05050102010706020507" pitchFamily="18" charset="2"/>
              </a:rPr>
            </a:br>
            <a:endParaRPr lang="en-US" sz="1600" dirty="0">
              <a:sym typeface="Symbol" panose="05050102010706020507" pitchFamily="18" charset="2"/>
            </a:endParaRPr>
          </a:p>
          <a:p>
            <a:endParaRPr lang="en-US" sz="1800" dirty="0"/>
          </a:p>
        </p:txBody>
      </p:sp>
      <p:sp>
        <p:nvSpPr>
          <p:cNvPr id="7" name="Title 6">
            <a:extLst>
              <a:ext uri="{FF2B5EF4-FFF2-40B4-BE49-F238E27FC236}">
                <a16:creationId xmlns:a16="http://schemas.microsoft.com/office/drawing/2014/main" id="{9785F96E-235F-632A-17BA-233718B4D29F}"/>
              </a:ext>
            </a:extLst>
          </p:cNvPr>
          <p:cNvSpPr>
            <a:spLocks noGrp="1"/>
          </p:cNvSpPr>
          <p:nvPr>
            <p:ph type="title"/>
          </p:nvPr>
        </p:nvSpPr>
        <p:spPr/>
        <p:txBody>
          <a:bodyPr/>
          <a:lstStyle/>
          <a:p>
            <a:r>
              <a:rPr lang="en-US"/>
              <a:t>Visualizing a qubit's superposition</a:t>
            </a:r>
          </a:p>
        </p:txBody>
      </p:sp>
      <p:pic>
        <p:nvPicPr>
          <p:cNvPr id="1026" name="Picture 2" descr="The Bloch sphere provides a useful means of visualizing the state of a... |  Download Scientific Diagram">
            <a:extLst>
              <a:ext uri="{FF2B5EF4-FFF2-40B4-BE49-F238E27FC236}">
                <a16:creationId xmlns:a16="http://schemas.microsoft.com/office/drawing/2014/main" id="{AA7A39A0-386B-D1F2-4E6C-04B4D72D1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360" y="3138541"/>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2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C9ABE-DB34-50E9-A2B6-96F59B83AFE5}"/>
              </a:ext>
            </a:extLst>
          </p:cNvPr>
          <p:cNvPicPr>
            <a:picLocks noChangeAspect="1"/>
          </p:cNvPicPr>
          <p:nvPr/>
        </p:nvPicPr>
        <p:blipFill>
          <a:blip r:embed="rId2"/>
          <a:stretch>
            <a:fillRect/>
          </a:stretch>
        </p:blipFill>
        <p:spPr>
          <a:xfrm>
            <a:off x="250235" y="3526536"/>
            <a:ext cx="3894821" cy="3180461"/>
          </a:xfrm>
          <a:prstGeom prst="rect">
            <a:avLst/>
          </a:prstGeom>
          <a:ln>
            <a:solidFill>
              <a:srgbClr val="89ABCD"/>
            </a:solidFill>
          </a:ln>
        </p:spPr>
      </p:pic>
      <p:sp>
        <p:nvSpPr>
          <p:cNvPr id="2" name="Content Placeholder 1">
            <a:extLst>
              <a:ext uri="{FF2B5EF4-FFF2-40B4-BE49-F238E27FC236}">
                <a16:creationId xmlns:a16="http://schemas.microsoft.com/office/drawing/2014/main" id="{252B782D-0A7C-59FC-6759-2B10BBB836FB}"/>
              </a:ext>
            </a:extLst>
          </p:cNvPr>
          <p:cNvSpPr>
            <a:spLocks noGrp="1"/>
          </p:cNvSpPr>
          <p:nvPr>
            <p:ph idx="1"/>
          </p:nvPr>
        </p:nvSpPr>
        <p:spPr>
          <a:xfrm>
            <a:off x="73960" y="1514226"/>
            <a:ext cx="8788892" cy="4987927"/>
          </a:xfrm>
        </p:spPr>
        <p:txBody>
          <a:bodyPr>
            <a:normAutofit/>
          </a:bodyPr>
          <a:lstStyle/>
          <a:p>
            <a:r>
              <a:rPr lang="en-US" sz="1600" b="1">
                <a:solidFill>
                  <a:schemeClr val="accent5">
                    <a:lumMod val="75000"/>
                  </a:schemeClr>
                </a:solidFill>
              </a:rPr>
              <a:t>Eigenstate</a:t>
            </a:r>
            <a:r>
              <a:rPr lang="en-US" sz="1600"/>
              <a:t> is a definite state of a quantum system where the observer can predict the result of a particular measurement with certainty.  It is characterized by a wave function defining the probabilities of obtaining possible outcomes from the quantum system measurements.</a:t>
            </a:r>
          </a:p>
          <a:p>
            <a:pPr lvl="1">
              <a:spcBef>
                <a:spcPts val="600"/>
              </a:spcBef>
              <a:spcAft>
                <a:spcPts val="0"/>
              </a:spcAft>
            </a:pPr>
            <a:r>
              <a:rPr lang="en-US" sz="1400" b="1">
                <a:solidFill>
                  <a:srgbClr val="0070C0"/>
                </a:solidFill>
              </a:rPr>
              <a:t>Computational basis (Z)  	</a:t>
            </a:r>
            <a:r>
              <a:rPr lang="en-US" sz="1400"/>
              <a:t>Eigenstates of this basis: </a:t>
            </a:r>
            <a:r>
              <a:rPr lang="en-US" sz="1400">
                <a:sym typeface="Symbol" panose="05050102010706020507" pitchFamily="18" charset="2"/>
              </a:rPr>
              <a:t></a:t>
            </a:r>
            <a:r>
              <a:rPr lang="en-US" sz="1400"/>
              <a:t>0</a:t>
            </a:r>
            <a:r>
              <a:rPr lang="en-US" sz="1400">
                <a:sym typeface="Symbol" panose="05050102010706020507" pitchFamily="18" charset="2"/>
              </a:rPr>
              <a:t></a:t>
            </a:r>
            <a:r>
              <a:rPr lang="en-US" sz="1400"/>
              <a:t> and </a:t>
            </a:r>
            <a:r>
              <a:rPr lang="en-US" sz="1400">
                <a:sym typeface="Symbol" panose="05050102010706020507" pitchFamily="18" charset="2"/>
              </a:rPr>
              <a:t>1</a:t>
            </a:r>
            <a:r>
              <a:rPr lang="en-US" sz="1400"/>
              <a:t>  </a:t>
            </a:r>
            <a:r>
              <a:rPr lang="en-US" sz="1400">
                <a:sym typeface="Wingdings" panose="05000000000000000000" pitchFamily="2" charset="2"/>
              </a:rPr>
              <a:t>from a Z measurement </a:t>
            </a:r>
          </a:p>
          <a:p>
            <a:pPr lvl="1">
              <a:spcBef>
                <a:spcPts val="600"/>
              </a:spcBef>
              <a:spcAft>
                <a:spcPts val="0"/>
              </a:spcAft>
            </a:pPr>
            <a:r>
              <a:rPr lang="en-US" sz="1400" b="1">
                <a:solidFill>
                  <a:srgbClr val="0070C0"/>
                </a:solidFill>
              </a:rPr>
              <a:t>Plus/minus basis (X)        	</a:t>
            </a:r>
            <a:r>
              <a:rPr lang="en-US" sz="1400"/>
              <a:t>Eigenstates of this basis: </a:t>
            </a:r>
            <a:r>
              <a:rPr lang="en-US" sz="1400">
                <a:sym typeface="Symbol" panose="05050102010706020507" pitchFamily="18" charset="2"/>
              </a:rPr>
              <a:t>+</a:t>
            </a:r>
            <a:r>
              <a:rPr lang="en-US" sz="1400"/>
              <a:t> and </a:t>
            </a:r>
            <a:r>
              <a:rPr lang="en-US" sz="1400">
                <a:sym typeface="Symbol" panose="05050102010706020507" pitchFamily="18" charset="2"/>
              </a:rPr>
              <a:t>-</a:t>
            </a:r>
            <a:r>
              <a:rPr lang="en-US" sz="1400"/>
              <a:t> from an X measurement</a:t>
            </a:r>
          </a:p>
          <a:p>
            <a:pPr lvl="1">
              <a:spcBef>
                <a:spcPts val="600"/>
              </a:spcBef>
            </a:pPr>
            <a:r>
              <a:rPr lang="en-US" sz="1400" b="1">
                <a:solidFill>
                  <a:srgbClr val="0070C0"/>
                </a:solidFill>
              </a:rPr>
              <a:t>Left/right basis* (Y)       </a:t>
            </a:r>
            <a:r>
              <a:rPr lang="en-US" sz="400" b="1">
                <a:solidFill>
                  <a:srgbClr val="0070C0"/>
                </a:solidFill>
              </a:rPr>
              <a:t> </a:t>
            </a:r>
            <a:r>
              <a:rPr lang="en-US" sz="1400" b="1">
                <a:solidFill>
                  <a:srgbClr val="0070C0"/>
                </a:solidFill>
              </a:rPr>
              <a:t> 	</a:t>
            </a:r>
            <a:r>
              <a:rPr lang="en-US" sz="1400"/>
              <a:t>Eigenstates of this basis:</a:t>
            </a:r>
            <a:r>
              <a:rPr lang="en-US" sz="1400" b="1">
                <a:solidFill>
                  <a:srgbClr val="0070C0"/>
                </a:solidFill>
              </a:rPr>
              <a:t> </a:t>
            </a:r>
            <a:r>
              <a:rPr lang="en-US" sz="1400">
                <a:sym typeface="Symbol" panose="05050102010706020507" pitchFamily="18" charset="2"/>
              </a:rPr>
              <a:t>L</a:t>
            </a:r>
            <a:r>
              <a:rPr lang="en-US" sz="1400"/>
              <a:t> and </a:t>
            </a:r>
            <a:r>
              <a:rPr lang="en-US" sz="1400">
                <a:sym typeface="Symbol" panose="05050102010706020507" pitchFamily="18" charset="2"/>
              </a:rPr>
              <a:t>R</a:t>
            </a:r>
            <a:r>
              <a:rPr lang="en-US" sz="1400"/>
              <a:t> from a Y measurement</a:t>
            </a:r>
            <a:br>
              <a:rPr lang="en-US" sz="1400"/>
            </a:br>
            <a:endParaRPr lang="en-US" sz="1400"/>
          </a:p>
          <a:p>
            <a:endParaRPr lang="en-US" sz="1600"/>
          </a:p>
          <a:p>
            <a:endParaRPr lang="en-US" sz="1600"/>
          </a:p>
        </p:txBody>
      </p:sp>
      <p:sp>
        <p:nvSpPr>
          <p:cNvPr id="3" name="Title 2">
            <a:extLst>
              <a:ext uri="{FF2B5EF4-FFF2-40B4-BE49-F238E27FC236}">
                <a16:creationId xmlns:a16="http://schemas.microsoft.com/office/drawing/2014/main" id="{C64EB823-C723-CE92-0DE2-60675A9470A7}"/>
              </a:ext>
            </a:extLst>
          </p:cNvPr>
          <p:cNvSpPr>
            <a:spLocks noGrp="1"/>
          </p:cNvSpPr>
          <p:nvPr>
            <p:ph type="title"/>
          </p:nvPr>
        </p:nvSpPr>
        <p:spPr/>
        <p:txBody>
          <a:bodyPr/>
          <a:lstStyle/>
          <a:p>
            <a:r>
              <a:rPr lang="en-US"/>
              <a:t>Basis States</a:t>
            </a:r>
          </a:p>
        </p:txBody>
      </p:sp>
      <p:pic>
        <p:nvPicPr>
          <p:cNvPr id="5" name="Picture 4">
            <a:extLst>
              <a:ext uri="{FF2B5EF4-FFF2-40B4-BE49-F238E27FC236}">
                <a16:creationId xmlns:a16="http://schemas.microsoft.com/office/drawing/2014/main" id="{FD31D116-B8AD-4B9C-11BD-61B4A1FD9DF0}"/>
              </a:ext>
            </a:extLst>
          </p:cNvPr>
          <p:cNvPicPr>
            <a:picLocks noChangeAspect="1"/>
          </p:cNvPicPr>
          <p:nvPr/>
        </p:nvPicPr>
        <p:blipFill>
          <a:blip r:embed="rId3"/>
          <a:stretch>
            <a:fillRect/>
          </a:stretch>
        </p:blipFill>
        <p:spPr>
          <a:xfrm>
            <a:off x="4867438" y="3489516"/>
            <a:ext cx="3894822" cy="3180462"/>
          </a:xfrm>
          <a:prstGeom prst="rect">
            <a:avLst/>
          </a:prstGeom>
          <a:ln>
            <a:solidFill>
              <a:srgbClr val="89ABCD"/>
            </a:solidFill>
          </a:ln>
        </p:spPr>
      </p:pic>
      <p:grpSp>
        <p:nvGrpSpPr>
          <p:cNvPr id="22" name="Group 21">
            <a:extLst>
              <a:ext uri="{FF2B5EF4-FFF2-40B4-BE49-F238E27FC236}">
                <a16:creationId xmlns:a16="http://schemas.microsoft.com/office/drawing/2014/main" id="{E85BE0FB-064A-75BB-D662-19DCF11C05F4}"/>
              </a:ext>
            </a:extLst>
          </p:cNvPr>
          <p:cNvGrpSpPr/>
          <p:nvPr/>
        </p:nvGrpSpPr>
        <p:grpSpPr>
          <a:xfrm>
            <a:off x="1048873" y="3815603"/>
            <a:ext cx="2185147" cy="1842247"/>
            <a:chOff x="1018615" y="3815603"/>
            <a:chExt cx="2185147" cy="1842247"/>
          </a:xfrm>
        </p:grpSpPr>
        <p:cxnSp>
          <p:nvCxnSpPr>
            <p:cNvPr id="11" name="Straight Arrow Connector 10">
              <a:extLst>
                <a:ext uri="{FF2B5EF4-FFF2-40B4-BE49-F238E27FC236}">
                  <a16:creationId xmlns:a16="http://schemas.microsoft.com/office/drawing/2014/main" id="{17DEE35E-5AEB-B63A-E4DE-A370B7C96C02}"/>
                </a:ext>
              </a:extLst>
            </p:cNvPr>
            <p:cNvCxnSpPr/>
            <p:nvPr/>
          </p:nvCxnSpPr>
          <p:spPr>
            <a:xfrm flipH="1">
              <a:off x="1018615" y="5187203"/>
              <a:ext cx="739588" cy="4706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95D802-F7CF-EFD1-7906-050A7147489A}"/>
                </a:ext>
              </a:extLst>
            </p:cNvPr>
            <p:cNvCxnSpPr>
              <a:cxnSpLocks/>
            </p:cNvCxnSpPr>
            <p:nvPr/>
          </p:nvCxnSpPr>
          <p:spPr>
            <a:xfrm flipV="1">
              <a:off x="1758203" y="3815603"/>
              <a:ext cx="0" cy="1371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F8703A-885E-E8C1-51AC-F34B82957646}"/>
                </a:ext>
              </a:extLst>
            </p:cNvPr>
            <p:cNvCxnSpPr>
              <a:cxnSpLocks/>
            </p:cNvCxnSpPr>
            <p:nvPr/>
          </p:nvCxnSpPr>
          <p:spPr>
            <a:xfrm>
              <a:off x="1758203" y="5187203"/>
              <a:ext cx="14455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C4F6C19F-6828-729B-B555-B8ECFF01F405}"/>
              </a:ext>
            </a:extLst>
          </p:cNvPr>
          <p:cNvGrpSpPr/>
          <p:nvPr/>
        </p:nvGrpSpPr>
        <p:grpSpPr>
          <a:xfrm flipH="1" flipV="1">
            <a:off x="5678020" y="4677736"/>
            <a:ext cx="2265830" cy="1780223"/>
            <a:chOff x="810273" y="3815603"/>
            <a:chExt cx="2393489" cy="1974827"/>
          </a:xfrm>
        </p:grpSpPr>
        <p:cxnSp>
          <p:nvCxnSpPr>
            <p:cNvPr id="24" name="Straight Arrow Connector 23">
              <a:extLst>
                <a:ext uri="{FF2B5EF4-FFF2-40B4-BE49-F238E27FC236}">
                  <a16:creationId xmlns:a16="http://schemas.microsoft.com/office/drawing/2014/main" id="{7C060A40-5E74-8F59-54E5-E3CB9C77D15D}"/>
                </a:ext>
              </a:extLst>
            </p:cNvPr>
            <p:cNvCxnSpPr>
              <a:cxnSpLocks/>
            </p:cNvCxnSpPr>
            <p:nvPr/>
          </p:nvCxnSpPr>
          <p:spPr>
            <a:xfrm flipH="1">
              <a:off x="810273" y="5187203"/>
              <a:ext cx="947930" cy="6032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BF7C0A-176E-9727-B886-28E18A5731FC}"/>
                </a:ext>
              </a:extLst>
            </p:cNvPr>
            <p:cNvCxnSpPr>
              <a:cxnSpLocks/>
            </p:cNvCxnSpPr>
            <p:nvPr/>
          </p:nvCxnSpPr>
          <p:spPr>
            <a:xfrm flipV="1">
              <a:off x="1758203" y="3815603"/>
              <a:ext cx="0" cy="1371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60908D0-FABE-D7FB-F1A0-4DE8EC506014}"/>
                </a:ext>
              </a:extLst>
            </p:cNvPr>
            <p:cNvCxnSpPr>
              <a:cxnSpLocks/>
            </p:cNvCxnSpPr>
            <p:nvPr/>
          </p:nvCxnSpPr>
          <p:spPr>
            <a:xfrm>
              <a:off x="1758203" y="5187203"/>
              <a:ext cx="14455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4924EBD3-872B-F453-345A-80A329613CD2}"/>
              </a:ext>
            </a:extLst>
          </p:cNvPr>
          <p:cNvSpPr txBox="1"/>
          <p:nvPr/>
        </p:nvSpPr>
        <p:spPr>
          <a:xfrm>
            <a:off x="484095" y="5898447"/>
            <a:ext cx="228599" cy="184666"/>
          </a:xfrm>
          <a:prstGeom prst="rect">
            <a:avLst/>
          </a:prstGeom>
          <a:solidFill>
            <a:schemeClr val="bg1"/>
          </a:solidFill>
        </p:spPr>
        <p:txBody>
          <a:bodyPr wrap="square" lIns="0" tIns="0" rIns="0" bIns="0">
            <a:spAutoFit/>
          </a:bodyPr>
          <a:lstStyle/>
          <a:p>
            <a:r>
              <a:rPr lang="en-US" sz="1200"/>
              <a:t> </a:t>
            </a:r>
            <a:r>
              <a:rPr lang="en-US" sz="1200">
                <a:sym typeface="Symbol" panose="05050102010706020507" pitchFamily="18" charset="2"/>
              </a:rPr>
              <a:t>+</a:t>
            </a:r>
            <a:r>
              <a:rPr lang="en-US" sz="1200"/>
              <a:t> </a:t>
            </a:r>
          </a:p>
        </p:txBody>
      </p:sp>
      <p:sp>
        <p:nvSpPr>
          <p:cNvPr id="30" name="TextBox 29">
            <a:extLst>
              <a:ext uri="{FF2B5EF4-FFF2-40B4-BE49-F238E27FC236}">
                <a16:creationId xmlns:a16="http://schemas.microsoft.com/office/drawing/2014/main" id="{861EDA84-2D06-809F-4B3B-EEE60CCADBBD}"/>
              </a:ext>
            </a:extLst>
          </p:cNvPr>
          <p:cNvSpPr txBox="1"/>
          <p:nvPr/>
        </p:nvSpPr>
        <p:spPr>
          <a:xfrm>
            <a:off x="8517195" y="4028367"/>
            <a:ext cx="228599" cy="184666"/>
          </a:xfrm>
          <a:prstGeom prst="rect">
            <a:avLst/>
          </a:prstGeom>
          <a:solidFill>
            <a:schemeClr val="bg1"/>
          </a:solidFill>
        </p:spPr>
        <p:txBody>
          <a:bodyPr wrap="square" lIns="0" tIns="0" rIns="0" bIns="0">
            <a:spAutoFit/>
          </a:bodyPr>
          <a:lstStyle/>
          <a:p>
            <a:r>
              <a:rPr lang="en-US" sz="1200"/>
              <a:t> </a:t>
            </a:r>
            <a:r>
              <a:rPr lang="en-US" sz="1200">
                <a:sym typeface="Symbol" panose="05050102010706020507" pitchFamily="18" charset="2"/>
              </a:rPr>
              <a:t>-</a:t>
            </a:r>
            <a:r>
              <a:rPr lang="en-US" sz="1200"/>
              <a:t> </a:t>
            </a:r>
          </a:p>
        </p:txBody>
      </p:sp>
      <p:sp>
        <p:nvSpPr>
          <p:cNvPr id="4099" name="TextBox 4098">
            <a:extLst>
              <a:ext uri="{FF2B5EF4-FFF2-40B4-BE49-F238E27FC236}">
                <a16:creationId xmlns:a16="http://schemas.microsoft.com/office/drawing/2014/main" id="{68A42859-9757-AB99-50B3-DC9AF910A71F}"/>
              </a:ext>
            </a:extLst>
          </p:cNvPr>
          <p:cNvSpPr txBox="1"/>
          <p:nvPr/>
        </p:nvSpPr>
        <p:spPr>
          <a:xfrm>
            <a:off x="750402" y="3167792"/>
            <a:ext cx="2097156" cy="306751"/>
          </a:xfrm>
          <a:prstGeom prst="rect">
            <a:avLst/>
          </a:prstGeom>
          <a:noFill/>
        </p:spPr>
        <p:txBody>
          <a:bodyPr wrap="square" rtlCol="0">
            <a:spAutoFit/>
          </a:bodyPr>
          <a:lstStyle/>
          <a:p>
            <a:pPr algn="ctr">
              <a:lnSpc>
                <a:spcPts val="1800"/>
              </a:lnSpc>
            </a:pPr>
            <a:r>
              <a:rPr lang="en-US" sz="1100" b="0">
                <a:latin typeface="+mn-lt"/>
              </a:rPr>
              <a:t>*also known as the +</a:t>
            </a:r>
            <a:r>
              <a:rPr lang="en-US" sz="1100" b="0" i="1">
                <a:latin typeface="+mn-lt"/>
              </a:rPr>
              <a:t>i</a:t>
            </a:r>
            <a:r>
              <a:rPr lang="en-US" sz="1100" b="0">
                <a:latin typeface="+mn-lt"/>
              </a:rPr>
              <a:t>/- </a:t>
            </a:r>
            <a:r>
              <a:rPr lang="en-US" sz="1100" b="0" i="1">
                <a:latin typeface="+mn-lt"/>
              </a:rPr>
              <a:t>i</a:t>
            </a:r>
            <a:r>
              <a:rPr lang="en-US" sz="1100" b="0">
                <a:latin typeface="+mn-lt"/>
              </a:rPr>
              <a:t> basis</a:t>
            </a:r>
            <a:endParaRPr lang="en-US" sz="1100" b="0" dirty="0" err="1">
              <a:latin typeface="+mn-lt"/>
            </a:endParaRPr>
          </a:p>
        </p:txBody>
      </p:sp>
      <p:sp>
        <p:nvSpPr>
          <p:cNvPr id="4101" name="TextBox 4100">
            <a:extLst>
              <a:ext uri="{FF2B5EF4-FFF2-40B4-BE49-F238E27FC236}">
                <a16:creationId xmlns:a16="http://schemas.microsoft.com/office/drawing/2014/main" id="{B76BACE0-C23E-DAB8-114A-FC5B1D2FDA28}"/>
              </a:ext>
            </a:extLst>
          </p:cNvPr>
          <p:cNvSpPr txBox="1"/>
          <p:nvPr/>
        </p:nvSpPr>
        <p:spPr>
          <a:xfrm>
            <a:off x="8539830" y="4245055"/>
            <a:ext cx="323022" cy="307777"/>
          </a:xfrm>
          <a:prstGeom prst="rect">
            <a:avLst/>
          </a:prstGeom>
          <a:noFill/>
        </p:spPr>
        <p:txBody>
          <a:bodyPr wrap="square">
            <a:spAutoFit/>
          </a:bodyPr>
          <a:lstStyle/>
          <a:p>
            <a:r>
              <a:rPr lang="en-US" sz="1400">
                <a:solidFill>
                  <a:schemeClr val="accent6">
                    <a:lumMod val="10000"/>
                  </a:schemeClr>
                </a:solidFill>
                <a:sym typeface="Symbol" panose="05050102010706020507" pitchFamily="18" charset="2"/>
              </a:rPr>
              <a:t></a:t>
            </a:r>
            <a:r>
              <a:rPr lang="en-US" sz="1400">
                <a:solidFill>
                  <a:schemeClr val="accent6">
                    <a:lumMod val="10000"/>
                  </a:schemeClr>
                </a:solidFill>
              </a:rPr>
              <a:t> </a:t>
            </a:r>
          </a:p>
        </p:txBody>
      </p:sp>
    </p:spTree>
    <p:extLst>
      <p:ext uri="{BB962C8B-B14F-4D97-AF65-F5344CB8AC3E}">
        <p14:creationId xmlns:p14="http://schemas.microsoft.com/office/powerpoint/2010/main" val="171640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86346-529B-0484-C798-8C9B0E89C81F}"/>
              </a:ext>
            </a:extLst>
          </p:cNvPr>
          <p:cNvSpPr>
            <a:spLocks noGrp="1"/>
          </p:cNvSpPr>
          <p:nvPr>
            <p:ph type="title"/>
          </p:nvPr>
        </p:nvSpPr>
        <p:spPr/>
        <p:txBody>
          <a:bodyPr/>
          <a:lstStyle/>
          <a:p>
            <a:r>
              <a:rPr lang="en-US"/>
              <a:t>Envisioning Phase</a:t>
            </a:r>
          </a:p>
        </p:txBody>
      </p:sp>
      <p:grpSp>
        <p:nvGrpSpPr>
          <p:cNvPr id="4105" name="Group 4104">
            <a:extLst>
              <a:ext uri="{FF2B5EF4-FFF2-40B4-BE49-F238E27FC236}">
                <a16:creationId xmlns:a16="http://schemas.microsoft.com/office/drawing/2014/main" id="{2B4B7591-EE4B-7377-1A79-50B106B32714}"/>
              </a:ext>
            </a:extLst>
          </p:cNvPr>
          <p:cNvGrpSpPr/>
          <p:nvPr/>
        </p:nvGrpSpPr>
        <p:grpSpPr>
          <a:xfrm>
            <a:off x="1284981" y="1674633"/>
            <a:ext cx="1191884" cy="3289226"/>
            <a:chOff x="1181069" y="1687606"/>
            <a:chExt cx="1819835" cy="3869080"/>
          </a:xfrm>
        </p:grpSpPr>
        <p:cxnSp>
          <p:nvCxnSpPr>
            <p:cNvPr id="20" name="Straight Arrow Connector 19">
              <a:extLst>
                <a:ext uri="{FF2B5EF4-FFF2-40B4-BE49-F238E27FC236}">
                  <a16:creationId xmlns:a16="http://schemas.microsoft.com/office/drawing/2014/main" id="{7BC43D94-41F9-03FD-05D7-B07A6E1F5E4B}"/>
                </a:ext>
              </a:extLst>
            </p:cNvPr>
            <p:cNvCxnSpPr>
              <a:cxnSpLocks/>
            </p:cNvCxnSpPr>
            <p:nvPr/>
          </p:nvCxnSpPr>
          <p:spPr>
            <a:xfrm flipH="1">
              <a:off x="2049555" y="1687606"/>
              <a:ext cx="47065" cy="38690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99BB2BC-2B71-C8F9-F477-B31558129D1C}"/>
                </a:ext>
              </a:extLst>
            </p:cNvPr>
            <p:cNvPicPr>
              <a:picLocks noChangeAspect="1"/>
            </p:cNvPicPr>
            <p:nvPr/>
          </p:nvPicPr>
          <p:blipFill rotWithShape="1">
            <a:blip r:embed="rId2"/>
            <a:srcRect l="17689" t="12516" r="18282" b="13230"/>
            <a:stretch/>
          </p:blipFill>
          <p:spPr>
            <a:xfrm>
              <a:off x="1181069" y="2199027"/>
              <a:ext cx="1819835" cy="2945726"/>
            </a:xfrm>
            <a:prstGeom prst="rect">
              <a:avLst/>
            </a:prstGeom>
          </p:spPr>
        </p:pic>
        <p:sp>
          <p:nvSpPr>
            <p:cNvPr id="22" name="TextBox 21">
              <a:extLst>
                <a:ext uri="{FF2B5EF4-FFF2-40B4-BE49-F238E27FC236}">
                  <a16:creationId xmlns:a16="http://schemas.microsoft.com/office/drawing/2014/main" id="{94F71375-24E8-6208-280F-9F580CB0FF0C}"/>
                </a:ext>
              </a:extLst>
            </p:cNvPr>
            <p:cNvSpPr txBox="1"/>
            <p:nvPr/>
          </p:nvSpPr>
          <p:spPr>
            <a:xfrm>
              <a:off x="2096620" y="1875862"/>
              <a:ext cx="308098" cy="323165"/>
            </a:xfrm>
            <a:prstGeom prst="rect">
              <a:avLst/>
            </a:prstGeom>
            <a:noFill/>
          </p:spPr>
          <p:txBody>
            <a:bodyPr wrap="none" rtlCol="0">
              <a:spAutoFit/>
            </a:bodyPr>
            <a:lstStyle/>
            <a:p>
              <a:pPr algn="ctr">
                <a:lnSpc>
                  <a:spcPts val="1800"/>
                </a:lnSpc>
              </a:pPr>
              <a:r>
                <a:rPr lang="en-US" sz="1800" b="0">
                  <a:latin typeface="+mn-lt"/>
                </a:rPr>
                <a:t>Z</a:t>
              </a:r>
              <a:endParaRPr lang="en-US" sz="1800" b="0" dirty="0" err="1">
                <a:latin typeface="+mn-lt"/>
              </a:endParaRPr>
            </a:p>
          </p:txBody>
        </p:sp>
      </p:grpSp>
      <p:grpSp>
        <p:nvGrpSpPr>
          <p:cNvPr id="4109" name="Group 4108">
            <a:extLst>
              <a:ext uri="{FF2B5EF4-FFF2-40B4-BE49-F238E27FC236}">
                <a16:creationId xmlns:a16="http://schemas.microsoft.com/office/drawing/2014/main" id="{150F154C-574A-8EED-C66C-ED540E3A49F2}"/>
              </a:ext>
            </a:extLst>
          </p:cNvPr>
          <p:cNvGrpSpPr/>
          <p:nvPr/>
        </p:nvGrpSpPr>
        <p:grpSpPr>
          <a:xfrm>
            <a:off x="-1536722" y="2027896"/>
            <a:ext cx="951659" cy="3289226"/>
            <a:chOff x="6716526" y="1687606"/>
            <a:chExt cx="1453046" cy="3869080"/>
          </a:xfrm>
        </p:grpSpPr>
        <p:cxnSp>
          <p:nvCxnSpPr>
            <p:cNvPr id="29" name="Straight Arrow Connector 28">
              <a:extLst>
                <a:ext uri="{FF2B5EF4-FFF2-40B4-BE49-F238E27FC236}">
                  <a16:creationId xmlns:a16="http://schemas.microsoft.com/office/drawing/2014/main" id="{EC6CA883-9261-3E58-E26E-3F3A29D63DC6}"/>
                </a:ext>
              </a:extLst>
            </p:cNvPr>
            <p:cNvCxnSpPr>
              <a:cxnSpLocks/>
            </p:cNvCxnSpPr>
            <p:nvPr/>
          </p:nvCxnSpPr>
          <p:spPr>
            <a:xfrm flipH="1">
              <a:off x="7467598" y="1687606"/>
              <a:ext cx="47065" cy="38690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9DB1BAA-CB6D-3CB6-12FC-9E67F45FB857}"/>
                </a:ext>
              </a:extLst>
            </p:cNvPr>
            <p:cNvSpPr txBox="1"/>
            <p:nvPr/>
          </p:nvSpPr>
          <p:spPr>
            <a:xfrm>
              <a:off x="7514663" y="1875862"/>
              <a:ext cx="308098" cy="323165"/>
            </a:xfrm>
            <a:prstGeom prst="rect">
              <a:avLst/>
            </a:prstGeom>
            <a:noFill/>
          </p:spPr>
          <p:txBody>
            <a:bodyPr wrap="none" rtlCol="0">
              <a:spAutoFit/>
            </a:bodyPr>
            <a:lstStyle/>
            <a:p>
              <a:pPr algn="ctr">
                <a:lnSpc>
                  <a:spcPts val="1800"/>
                </a:lnSpc>
              </a:pPr>
              <a:r>
                <a:rPr lang="en-US" sz="1800" b="0">
                  <a:latin typeface="+mn-lt"/>
                </a:rPr>
                <a:t>Z</a:t>
              </a:r>
              <a:endParaRPr lang="en-US" sz="1800" b="0" dirty="0" err="1">
                <a:latin typeface="+mn-lt"/>
              </a:endParaRPr>
            </a:p>
          </p:txBody>
        </p:sp>
        <p:pic>
          <p:nvPicPr>
            <p:cNvPr id="4104" name="Picture 4103" descr="A light switch with numbers and a number on it&#10;&#10;Description automatically generated">
              <a:extLst>
                <a:ext uri="{FF2B5EF4-FFF2-40B4-BE49-F238E27FC236}">
                  <a16:creationId xmlns:a16="http://schemas.microsoft.com/office/drawing/2014/main" id="{A24F23EC-649B-843F-6407-7FF322B34FBC}"/>
                </a:ext>
              </a:extLst>
            </p:cNvPr>
            <p:cNvPicPr>
              <a:picLocks noChangeAspect="1"/>
            </p:cNvPicPr>
            <p:nvPr/>
          </p:nvPicPr>
          <p:blipFill rotWithShape="1">
            <a:blip r:embed="rId3">
              <a:extLst>
                <a:ext uri="{28A0092B-C50C-407E-A947-70E740481C1C}">
                  <a14:useLocalDpi xmlns:a14="http://schemas.microsoft.com/office/drawing/2010/main" val="0"/>
                </a:ext>
              </a:extLst>
            </a:blip>
            <a:srcRect t="2986" b="1591"/>
            <a:stretch/>
          </p:blipFill>
          <p:spPr>
            <a:xfrm>
              <a:off x="6716526" y="2126158"/>
              <a:ext cx="1453046" cy="3252664"/>
            </a:xfrm>
            <a:prstGeom prst="rect">
              <a:avLst/>
            </a:prstGeom>
          </p:spPr>
        </p:pic>
        <p:cxnSp>
          <p:nvCxnSpPr>
            <p:cNvPr id="4096" name="Straight Connector 4095">
              <a:extLst>
                <a:ext uri="{FF2B5EF4-FFF2-40B4-BE49-F238E27FC236}">
                  <a16:creationId xmlns:a16="http://schemas.microsoft.com/office/drawing/2014/main" id="{7E3D1239-08CA-3703-962F-37F98492AD05}"/>
                </a:ext>
              </a:extLst>
            </p:cNvPr>
            <p:cNvCxnSpPr>
              <a:cxnSpLocks/>
            </p:cNvCxnSpPr>
            <p:nvPr/>
          </p:nvCxnSpPr>
          <p:spPr>
            <a:xfrm>
              <a:off x="7467598" y="5274027"/>
              <a:ext cx="0" cy="239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47BB63-6FA3-6677-2758-D3388EE93C67}"/>
                </a:ext>
              </a:extLst>
            </p:cNvPr>
            <p:cNvCxnSpPr>
              <a:cxnSpLocks/>
            </p:cNvCxnSpPr>
            <p:nvPr/>
          </p:nvCxnSpPr>
          <p:spPr>
            <a:xfrm>
              <a:off x="7507940" y="1978349"/>
              <a:ext cx="0" cy="2956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6" name="TextBox 4105">
            <a:extLst>
              <a:ext uri="{FF2B5EF4-FFF2-40B4-BE49-F238E27FC236}">
                <a16:creationId xmlns:a16="http://schemas.microsoft.com/office/drawing/2014/main" id="{030F75E1-5CF8-1BC1-B50C-5059B5C0878E}"/>
              </a:ext>
            </a:extLst>
          </p:cNvPr>
          <p:cNvSpPr txBox="1"/>
          <p:nvPr/>
        </p:nvSpPr>
        <p:spPr>
          <a:xfrm>
            <a:off x="14563" y="2140933"/>
            <a:ext cx="1297959" cy="2462213"/>
          </a:xfrm>
          <a:prstGeom prst="rect">
            <a:avLst/>
          </a:prstGeom>
          <a:noFill/>
        </p:spPr>
        <p:txBody>
          <a:bodyPr wrap="square" rtlCol="0">
            <a:spAutoFit/>
          </a:bodyPr>
          <a:lstStyle/>
          <a:p>
            <a:pPr algn="ctr"/>
            <a:r>
              <a:rPr lang="en-US" sz="1400" b="0">
                <a:latin typeface="+mn-lt"/>
              </a:rPr>
              <a:t>Imagine </a:t>
            </a:r>
            <a:br>
              <a:rPr lang="en-US" sz="1400" b="0">
                <a:latin typeface="+mn-lt"/>
              </a:rPr>
            </a:br>
            <a:r>
              <a:rPr lang="en-US" sz="1400" b="0">
                <a:latin typeface="+mn-lt"/>
              </a:rPr>
              <a:t>a light </a:t>
            </a:r>
            <a:br>
              <a:rPr lang="en-US" sz="1400" b="0">
                <a:latin typeface="+mn-lt"/>
              </a:rPr>
            </a:br>
            <a:r>
              <a:rPr lang="en-US" sz="1400" b="0">
                <a:latin typeface="+mn-lt"/>
              </a:rPr>
              <a:t>switch in </a:t>
            </a:r>
            <a:br>
              <a:rPr lang="en-US" sz="1400" b="0">
                <a:latin typeface="+mn-lt"/>
              </a:rPr>
            </a:br>
            <a:r>
              <a:rPr lang="en-US" sz="1400" b="0">
                <a:latin typeface="+mn-lt"/>
              </a:rPr>
              <a:t>two </a:t>
            </a:r>
            <a:br>
              <a:rPr lang="en-US" sz="1400" b="0">
                <a:latin typeface="+mn-lt"/>
              </a:rPr>
            </a:br>
            <a:r>
              <a:rPr lang="en-US" sz="1400" b="0">
                <a:latin typeface="+mn-lt"/>
              </a:rPr>
              <a:t>dimensions.</a:t>
            </a:r>
            <a:br>
              <a:rPr lang="en-US" sz="1400" b="0">
                <a:latin typeface="+mn-lt"/>
              </a:rPr>
            </a:br>
            <a:endParaRPr lang="en-US" sz="1400" b="0">
              <a:latin typeface="+mn-lt"/>
            </a:endParaRPr>
          </a:p>
          <a:p>
            <a:endParaRPr lang="en-US" sz="1400"/>
          </a:p>
          <a:p>
            <a:pPr algn="ctr"/>
            <a:r>
              <a:rPr lang="en-US" sz="1400" b="0">
                <a:latin typeface="+mn-lt"/>
              </a:rPr>
              <a:t>This represents</a:t>
            </a:r>
            <a:br>
              <a:rPr lang="en-US" sz="1400" b="0">
                <a:latin typeface="+mn-lt"/>
              </a:rPr>
            </a:br>
            <a:r>
              <a:rPr lang="en-US" sz="1400" b="0">
                <a:latin typeface="+mn-lt"/>
              </a:rPr>
              <a:t>a classical bit:</a:t>
            </a:r>
          </a:p>
          <a:p>
            <a:pPr algn="ctr"/>
            <a:r>
              <a:rPr lang="en-US" sz="1400" b="0">
                <a:latin typeface="+mn-lt"/>
              </a:rPr>
              <a:t>either 0 or 1</a:t>
            </a:r>
            <a:endParaRPr lang="en-US" sz="1400" b="0" dirty="0" err="1">
              <a:latin typeface="+mn-lt"/>
            </a:endParaRPr>
          </a:p>
        </p:txBody>
      </p:sp>
      <p:sp>
        <p:nvSpPr>
          <p:cNvPr id="4107" name="TextBox 4106">
            <a:extLst>
              <a:ext uri="{FF2B5EF4-FFF2-40B4-BE49-F238E27FC236}">
                <a16:creationId xmlns:a16="http://schemas.microsoft.com/office/drawing/2014/main" id="{9A37FB30-CBF5-8C4B-A753-4B040884952B}"/>
              </a:ext>
            </a:extLst>
          </p:cNvPr>
          <p:cNvSpPr txBox="1"/>
          <p:nvPr/>
        </p:nvSpPr>
        <p:spPr>
          <a:xfrm>
            <a:off x="2693422" y="1759180"/>
            <a:ext cx="2453605" cy="5047536"/>
          </a:xfrm>
          <a:prstGeom prst="rect">
            <a:avLst/>
          </a:prstGeom>
          <a:noFill/>
        </p:spPr>
        <p:txBody>
          <a:bodyPr wrap="square" rtlCol="0">
            <a:spAutoFit/>
          </a:bodyPr>
          <a:lstStyle/>
          <a:p>
            <a:r>
              <a:rPr lang="en-US" sz="1400" b="0">
                <a:latin typeface="+mn-lt"/>
              </a:rPr>
              <a:t>In quantum computing not only are qubits in a superposition between</a:t>
            </a:r>
            <a:r>
              <a:rPr lang="en-US" sz="1400"/>
              <a:t> </a:t>
            </a:r>
            <a:r>
              <a:rPr lang="en-US" sz="1400">
                <a:sym typeface="Symbol" panose="05050102010706020507" pitchFamily="18" charset="2"/>
              </a:rPr>
              <a:t></a:t>
            </a:r>
            <a:r>
              <a:rPr lang="en-US" sz="1400"/>
              <a:t>0</a:t>
            </a:r>
            <a:r>
              <a:rPr lang="en-US" sz="1400">
                <a:sym typeface="Symbol" panose="05050102010706020507" pitchFamily="18" charset="2"/>
              </a:rPr>
              <a:t></a:t>
            </a:r>
            <a:r>
              <a:rPr lang="en-US" sz="1400"/>
              <a:t> and </a:t>
            </a:r>
            <a:r>
              <a:rPr lang="en-US" sz="1400">
                <a:sym typeface="Symbol" panose="05050102010706020507" pitchFamily="18" charset="2"/>
              </a:rPr>
              <a:t>1, but we are in three dimensional (Bloch sphere) space.</a:t>
            </a:r>
            <a:r>
              <a:rPr lang="en-US" sz="1400" b="0">
                <a:latin typeface="+mn-lt"/>
              </a:rPr>
              <a:t> </a:t>
            </a:r>
          </a:p>
          <a:p>
            <a:endParaRPr lang="en-US" sz="1400"/>
          </a:p>
          <a:p>
            <a:r>
              <a:rPr lang="en-US" sz="1400" b="0">
                <a:latin typeface="+mn-lt"/>
              </a:rPr>
              <a:t>Measurements in the Z basis (the computational basis) still collapse to </a:t>
            </a:r>
            <a:r>
              <a:rPr lang="en-US" sz="1400">
                <a:sym typeface="Symbol" panose="05050102010706020507" pitchFamily="18" charset="2"/>
              </a:rPr>
              <a:t></a:t>
            </a:r>
            <a:r>
              <a:rPr lang="en-US" sz="1400"/>
              <a:t>0</a:t>
            </a:r>
            <a:r>
              <a:rPr lang="en-US" sz="1400">
                <a:sym typeface="Symbol" panose="05050102010706020507" pitchFamily="18" charset="2"/>
              </a:rPr>
              <a:t></a:t>
            </a:r>
            <a:r>
              <a:rPr lang="en-US" sz="1400"/>
              <a:t> or </a:t>
            </a:r>
            <a:r>
              <a:rPr lang="en-US" sz="1400">
                <a:sym typeface="Symbol" panose="05050102010706020507" pitchFamily="18" charset="2"/>
              </a:rPr>
              <a:t>1.  </a:t>
            </a:r>
          </a:p>
          <a:p>
            <a:endParaRPr lang="en-US" sz="1400">
              <a:sym typeface="Symbol" panose="05050102010706020507" pitchFamily="18" charset="2"/>
            </a:endParaRPr>
          </a:p>
          <a:p>
            <a:r>
              <a:rPr lang="en-US" sz="1400">
                <a:solidFill>
                  <a:srgbClr val="280EEC"/>
                </a:solidFill>
                <a:sym typeface="Symbol" panose="05050102010706020507" pitchFamily="18" charset="2"/>
              </a:rPr>
              <a:t>But we can rotate the switch around the Z axis</a:t>
            </a:r>
            <a:r>
              <a:rPr lang="en-US" sz="1400">
                <a:sym typeface="Symbol" panose="05050102010706020507" pitchFamily="18" charset="2"/>
              </a:rPr>
              <a:t>.  The </a:t>
            </a:r>
            <a:r>
              <a:rPr lang="en-US" sz="1400">
                <a:solidFill>
                  <a:srgbClr val="C00000"/>
                </a:solidFill>
                <a:sym typeface="Symbol" panose="05050102010706020507" pitchFamily="18" charset="2"/>
              </a:rPr>
              <a:t>phase</a:t>
            </a:r>
            <a:r>
              <a:rPr lang="en-US" sz="1400">
                <a:sym typeface="Symbol" panose="05050102010706020507" pitchFamily="18" charset="2"/>
              </a:rPr>
              <a:t> can be considered to be the direction the switch is pointing, which is represented by the wave function vector </a:t>
            </a:r>
            <a:r>
              <a:rPr lang="el-GR" sz="1400">
                <a:sym typeface="Symbol" panose="05050102010706020507" pitchFamily="18" charset="2"/>
              </a:rPr>
              <a:t>ψ </a:t>
            </a:r>
            <a:endParaRPr lang="en-US" sz="1400">
              <a:sym typeface="Symbol" panose="05050102010706020507" pitchFamily="18" charset="2"/>
            </a:endParaRPr>
          </a:p>
          <a:p>
            <a:endParaRPr lang="en-US" sz="1400">
              <a:sym typeface="Symbol" panose="05050102010706020507" pitchFamily="18" charset="2"/>
            </a:endParaRPr>
          </a:p>
          <a:p>
            <a:r>
              <a:rPr lang="en-US" sz="1400">
                <a:sym typeface="Symbol" panose="05050102010706020507" pitchFamily="18" charset="2"/>
              </a:rPr>
              <a:t>We can also measure in the X or Y basis as well as the Z basis.  But you can only measure in a single basis.</a:t>
            </a:r>
            <a:r>
              <a:rPr lang="el-GR" sz="1400">
                <a:sym typeface="Symbol" panose="05050102010706020507" pitchFamily="18" charset="2"/>
              </a:rPr>
              <a:t>  </a:t>
            </a:r>
            <a:endParaRPr lang="en-US" sz="1400" b="0" dirty="0" err="1"/>
          </a:p>
        </p:txBody>
      </p:sp>
      <p:cxnSp>
        <p:nvCxnSpPr>
          <p:cNvPr id="4167" name="Straight Connector 4166">
            <a:extLst>
              <a:ext uri="{FF2B5EF4-FFF2-40B4-BE49-F238E27FC236}">
                <a16:creationId xmlns:a16="http://schemas.microsoft.com/office/drawing/2014/main" id="{16DBAB92-7003-E8BD-F569-15ABB6B29AE1}"/>
              </a:ext>
            </a:extLst>
          </p:cNvPr>
          <p:cNvCxnSpPr>
            <a:cxnSpLocks/>
          </p:cNvCxnSpPr>
          <p:nvPr/>
        </p:nvCxnSpPr>
        <p:spPr>
          <a:xfrm>
            <a:off x="2621606" y="1507787"/>
            <a:ext cx="0" cy="5398851"/>
          </a:xfrm>
          <a:prstGeom prst="line">
            <a:avLst/>
          </a:prstGeom>
          <a:ln w="57150">
            <a:solidFill>
              <a:srgbClr val="E1D2C9"/>
            </a:solidFill>
          </a:ln>
        </p:spPr>
        <p:style>
          <a:lnRef idx="1">
            <a:schemeClr val="accent1"/>
          </a:lnRef>
          <a:fillRef idx="0">
            <a:schemeClr val="accent1"/>
          </a:fillRef>
          <a:effectRef idx="0">
            <a:schemeClr val="accent1"/>
          </a:effectRef>
          <a:fontRef idx="minor">
            <a:schemeClr val="tx1"/>
          </a:fontRef>
        </p:style>
      </p:cxnSp>
      <p:grpSp>
        <p:nvGrpSpPr>
          <p:cNvPr id="4175" name="Group 4174">
            <a:extLst>
              <a:ext uri="{FF2B5EF4-FFF2-40B4-BE49-F238E27FC236}">
                <a16:creationId xmlns:a16="http://schemas.microsoft.com/office/drawing/2014/main" id="{6E83CFE0-E8A7-BD9F-0545-C5A5661C1299}"/>
              </a:ext>
            </a:extLst>
          </p:cNvPr>
          <p:cNvGrpSpPr/>
          <p:nvPr/>
        </p:nvGrpSpPr>
        <p:grpSpPr>
          <a:xfrm>
            <a:off x="5223362" y="1408387"/>
            <a:ext cx="3865641" cy="3620069"/>
            <a:chOff x="5223362" y="1507787"/>
            <a:chExt cx="3865641" cy="3620069"/>
          </a:xfrm>
        </p:grpSpPr>
        <p:grpSp>
          <p:nvGrpSpPr>
            <p:cNvPr id="4163" name="Group 4162">
              <a:extLst>
                <a:ext uri="{FF2B5EF4-FFF2-40B4-BE49-F238E27FC236}">
                  <a16:creationId xmlns:a16="http://schemas.microsoft.com/office/drawing/2014/main" id="{B3387B3C-06E2-4631-F196-60B21E9AC12B}"/>
                </a:ext>
              </a:extLst>
            </p:cNvPr>
            <p:cNvGrpSpPr/>
            <p:nvPr/>
          </p:nvGrpSpPr>
          <p:grpSpPr>
            <a:xfrm>
              <a:off x="5520208" y="1507787"/>
              <a:ext cx="3226041" cy="3620069"/>
              <a:chOff x="5585175" y="1637557"/>
              <a:chExt cx="3226041" cy="3620069"/>
            </a:xfrm>
          </p:grpSpPr>
          <p:grpSp>
            <p:nvGrpSpPr>
              <p:cNvPr id="4158" name="Group 4157">
                <a:extLst>
                  <a:ext uri="{FF2B5EF4-FFF2-40B4-BE49-F238E27FC236}">
                    <a16:creationId xmlns:a16="http://schemas.microsoft.com/office/drawing/2014/main" id="{2C0D376E-7C58-95FA-0130-18C30A722DAC}"/>
                  </a:ext>
                </a:extLst>
              </p:cNvPr>
              <p:cNvGrpSpPr/>
              <p:nvPr/>
            </p:nvGrpSpPr>
            <p:grpSpPr>
              <a:xfrm>
                <a:off x="5585175" y="1637557"/>
                <a:ext cx="3138087" cy="3620069"/>
                <a:chOff x="5585175" y="1990406"/>
                <a:chExt cx="3138087" cy="3620069"/>
              </a:xfrm>
            </p:grpSpPr>
            <p:pic>
              <p:nvPicPr>
                <p:cNvPr id="4112" name="Picture 4111">
                  <a:extLst>
                    <a:ext uri="{FF2B5EF4-FFF2-40B4-BE49-F238E27FC236}">
                      <a16:creationId xmlns:a16="http://schemas.microsoft.com/office/drawing/2014/main" id="{C1CF64AF-732C-1398-37A3-9ED64E4480CA}"/>
                    </a:ext>
                  </a:extLst>
                </p:cNvPr>
                <p:cNvPicPr>
                  <a:picLocks noChangeAspect="1"/>
                </p:cNvPicPr>
                <p:nvPr/>
              </p:nvPicPr>
              <p:blipFill>
                <a:blip r:embed="rId4"/>
                <a:stretch>
                  <a:fillRect/>
                </a:stretch>
              </p:blipFill>
              <p:spPr>
                <a:xfrm>
                  <a:off x="6165047" y="1990406"/>
                  <a:ext cx="2054831" cy="3620069"/>
                </a:xfrm>
                <a:prstGeom prst="rect">
                  <a:avLst/>
                </a:prstGeom>
              </p:spPr>
            </p:pic>
            <p:cxnSp>
              <p:nvCxnSpPr>
                <p:cNvPr id="4116" name="Straight Arrow Connector 4115">
                  <a:extLst>
                    <a:ext uri="{FF2B5EF4-FFF2-40B4-BE49-F238E27FC236}">
                      <a16:creationId xmlns:a16="http://schemas.microsoft.com/office/drawing/2014/main" id="{70AD51E6-44DB-E32D-5AFD-31FB8F6F6CA1}"/>
                    </a:ext>
                  </a:extLst>
                </p:cNvPr>
                <p:cNvCxnSpPr>
                  <a:cxnSpLocks/>
                </p:cNvCxnSpPr>
                <p:nvPr/>
              </p:nvCxnSpPr>
              <p:spPr>
                <a:xfrm flipH="1" flipV="1">
                  <a:off x="6407216" y="3360407"/>
                  <a:ext cx="696265" cy="376646"/>
                </a:xfrm>
                <a:prstGeom prst="straightConnector1">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2C2B97A4-A918-19DE-5C4A-159B4DEEA3D2}"/>
                    </a:ext>
                  </a:extLst>
                </p:cNvPr>
                <p:cNvCxnSpPr>
                  <a:cxnSpLocks/>
                </p:cNvCxnSpPr>
                <p:nvPr/>
              </p:nvCxnSpPr>
              <p:spPr>
                <a:xfrm>
                  <a:off x="6407216" y="3407315"/>
                  <a:ext cx="0" cy="52956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1B1D9EA9-941D-3ED7-DC4C-2AC4A27EE225}"/>
                    </a:ext>
                  </a:extLst>
                </p:cNvPr>
                <p:cNvCxnSpPr>
                  <a:cxnSpLocks/>
                </p:cNvCxnSpPr>
                <p:nvPr/>
              </p:nvCxnSpPr>
              <p:spPr>
                <a:xfrm flipH="1">
                  <a:off x="6407216" y="3758995"/>
                  <a:ext cx="675861" cy="17788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27" name="TextBox 4126">
                      <a:extLst>
                        <a:ext uri="{FF2B5EF4-FFF2-40B4-BE49-F238E27FC236}">
                          <a16:creationId xmlns:a16="http://schemas.microsoft.com/office/drawing/2014/main" id="{37DB62C1-C2D3-77D8-DCC4-3A3C85D4C132}"/>
                        </a:ext>
                      </a:extLst>
                    </p:cNvPr>
                    <p:cNvSpPr txBox="1"/>
                    <p:nvPr/>
                  </p:nvSpPr>
                  <p:spPr>
                    <a:xfrm>
                      <a:off x="6069309" y="3086679"/>
                      <a:ext cx="705466" cy="307777"/>
                    </a:xfrm>
                    <a:prstGeom prst="rect">
                      <a:avLst/>
                    </a:prstGeom>
                    <a:noFill/>
                  </p:spPr>
                  <p:txBody>
                    <a:bodyPr wrap="square">
                      <a:spAutoFit/>
                    </a:bodyPr>
                    <a:lstStyle/>
                    <a:p>
                      <a:r>
                        <a:rPr lang="en-US" sz="1400">
                          <a:sym typeface="Symbol" panose="05050102010706020507" pitchFamily="18" charset="2"/>
                        </a:rPr>
                        <a:t></a:t>
                      </a:r>
                      <a14:m>
                        <m:oMath xmlns:m="http://schemas.openxmlformats.org/officeDocument/2006/math">
                          <m:r>
                            <m:rPr>
                              <m:sty m:val="p"/>
                            </m:rPr>
                            <a:rPr lang="el-GR" sz="1400" i="1" smtClean="0">
                              <a:latin typeface="Cambria Math" panose="02040503050406030204" pitchFamily="18" charset="0"/>
                              <a:sym typeface="Symbol" panose="05050102010706020507" pitchFamily="18" charset="2"/>
                            </a:rPr>
                            <m:t>ψ</m:t>
                          </m:r>
                        </m:oMath>
                      </a14:m>
                      <a:r>
                        <a:rPr lang="en-US" sz="1400">
                          <a:sym typeface="Symbol" panose="05050102010706020507" pitchFamily="18" charset="2"/>
                        </a:rPr>
                        <a:t></a:t>
                      </a:r>
                      <a:endParaRPr lang="en-US" sz="1400"/>
                    </a:p>
                  </p:txBody>
                </p:sp>
              </mc:Choice>
              <mc:Fallback xmlns="">
                <p:sp>
                  <p:nvSpPr>
                    <p:cNvPr id="4127" name="TextBox 4126">
                      <a:extLst>
                        <a:ext uri="{FF2B5EF4-FFF2-40B4-BE49-F238E27FC236}">
                          <a16:creationId xmlns:a16="http://schemas.microsoft.com/office/drawing/2014/main" id="{37DB62C1-C2D3-77D8-DCC4-3A3C85D4C132}"/>
                        </a:ext>
                      </a:extLst>
                    </p:cNvPr>
                    <p:cNvSpPr txBox="1">
                      <a:spLocks noRot="1" noChangeAspect="1" noMove="1" noResize="1" noEditPoints="1" noAdjustHandles="1" noChangeArrowheads="1" noChangeShapeType="1" noTextEdit="1"/>
                    </p:cNvSpPr>
                    <p:nvPr/>
                  </p:nvSpPr>
                  <p:spPr>
                    <a:xfrm>
                      <a:off x="6069309" y="3086679"/>
                      <a:ext cx="705466" cy="307777"/>
                    </a:xfrm>
                    <a:prstGeom prst="rect">
                      <a:avLst/>
                    </a:prstGeom>
                    <a:blipFill>
                      <a:blip r:embed="rId5"/>
                      <a:stretch>
                        <a:fillRect l="-2586" t="-6000" b="-18000"/>
                      </a:stretch>
                    </a:blipFill>
                  </p:spPr>
                  <p:txBody>
                    <a:bodyPr/>
                    <a:lstStyle/>
                    <a:p>
                      <a:r>
                        <a:rPr lang="en-US">
                          <a:noFill/>
                        </a:rPr>
                        <a:t> </a:t>
                      </a:r>
                    </a:p>
                  </p:txBody>
                </p:sp>
              </mc:Fallback>
            </mc:AlternateContent>
            <p:sp>
              <p:nvSpPr>
                <p:cNvPr id="4130" name="Arc 4129">
                  <a:extLst>
                    <a:ext uri="{FF2B5EF4-FFF2-40B4-BE49-F238E27FC236}">
                      <a16:creationId xmlns:a16="http://schemas.microsoft.com/office/drawing/2014/main" id="{49A90E70-7867-DF43-9782-D9C8ABF026F0}"/>
                    </a:ext>
                  </a:extLst>
                </p:cNvPr>
                <p:cNvSpPr/>
                <p:nvPr/>
              </p:nvSpPr>
              <p:spPr>
                <a:xfrm rot="17455126">
                  <a:off x="6767038" y="3452835"/>
                  <a:ext cx="428213" cy="361370"/>
                </a:xfrm>
                <a:prstGeom prst="arc">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1" name="Arc 4130">
                  <a:extLst>
                    <a:ext uri="{FF2B5EF4-FFF2-40B4-BE49-F238E27FC236}">
                      <a16:creationId xmlns:a16="http://schemas.microsoft.com/office/drawing/2014/main" id="{942EFDBA-D432-1F10-85A8-18218E701F1B}"/>
                    </a:ext>
                  </a:extLst>
                </p:cNvPr>
                <p:cNvSpPr/>
                <p:nvPr/>
              </p:nvSpPr>
              <p:spPr>
                <a:xfrm rot="10534370">
                  <a:off x="6746198" y="3718894"/>
                  <a:ext cx="139191" cy="253071"/>
                </a:xfrm>
                <a:prstGeom prst="arc">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132" name="TextBox 4131">
                  <a:extLst>
                    <a:ext uri="{FF2B5EF4-FFF2-40B4-BE49-F238E27FC236}">
                      <a16:creationId xmlns:a16="http://schemas.microsoft.com/office/drawing/2014/main" id="{98934A06-CE31-5D9C-7CFD-96EF4F9620E8}"/>
                    </a:ext>
                  </a:extLst>
                </p:cNvPr>
                <p:cNvSpPr txBox="1"/>
                <p:nvPr/>
              </p:nvSpPr>
              <p:spPr>
                <a:xfrm>
                  <a:off x="6710374" y="3691614"/>
                  <a:ext cx="245580" cy="291683"/>
                </a:xfrm>
                <a:prstGeom prst="rect">
                  <a:avLst/>
                </a:prstGeom>
                <a:noFill/>
              </p:spPr>
              <p:txBody>
                <a:bodyPr wrap="none" rtlCol="0">
                  <a:spAutoFit/>
                </a:bodyPr>
                <a:lstStyle/>
                <a:p>
                  <a:pPr algn="ctr">
                    <a:lnSpc>
                      <a:spcPts val="1800"/>
                    </a:lnSpc>
                  </a:pPr>
                  <a:r>
                    <a:rPr lang="en-US" sz="900" b="0">
                      <a:latin typeface="+mn-lt"/>
                      <a:sym typeface="Symbol" panose="05050102010706020507" pitchFamily="18" charset="2"/>
                    </a:rPr>
                    <a:t></a:t>
                  </a:r>
                  <a:endParaRPr lang="en-US" sz="900" b="0" dirty="0" err="1">
                    <a:latin typeface="+mn-lt"/>
                  </a:endParaRPr>
                </a:p>
              </p:txBody>
            </p:sp>
            <p:sp>
              <p:nvSpPr>
                <p:cNvPr id="4133" name="TextBox 4132">
                  <a:extLst>
                    <a:ext uri="{FF2B5EF4-FFF2-40B4-BE49-F238E27FC236}">
                      <a16:creationId xmlns:a16="http://schemas.microsoft.com/office/drawing/2014/main" id="{78E6E2D9-7E53-57FF-63A6-B452CACB6D06}"/>
                    </a:ext>
                  </a:extLst>
                </p:cNvPr>
                <p:cNvSpPr txBox="1"/>
                <p:nvPr/>
              </p:nvSpPr>
              <p:spPr>
                <a:xfrm>
                  <a:off x="6835324" y="3337189"/>
                  <a:ext cx="245580" cy="291683"/>
                </a:xfrm>
                <a:prstGeom prst="rect">
                  <a:avLst/>
                </a:prstGeom>
                <a:noFill/>
              </p:spPr>
              <p:txBody>
                <a:bodyPr wrap="none" rtlCol="0">
                  <a:spAutoFit/>
                </a:bodyPr>
                <a:lstStyle/>
                <a:p>
                  <a:pPr algn="ctr">
                    <a:lnSpc>
                      <a:spcPts val="1800"/>
                    </a:lnSpc>
                  </a:pPr>
                  <a:r>
                    <a:rPr lang="en-US" sz="900" b="0">
                      <a:latin typeface="+mn-lt"/>
                      <a:sym typeface="Symbol" panose="05050102010706020507" pitchFamily="18" charset="2"/>
                    </a:rPr>
                    <a:t></a:t>
                  </a:r>
                  <a:endParaRPr lang="en-US" sz="900" b="0" dirty="0" err="1">
                    <a:latin typeface="+mn-lt"/>
                  </a:endParaRPr>
                </a:p>
              </p:txBody>
            </p:sp>
            <p:sp>
              <p:nvSpPr>
                <p:cNvPr id="4134" name="TextBox 4133">
                  <a:extLst>
                    <a:ext uri="{FF2B5EF4-FFF2-40B4-BE49-F238E27FC236}">
                      <a16:creationId xmlns:a16="http://schemas.microsoft.com/office/drawing/2014/main" id="{7A9626FE-2F91-AA88-EF0B-49AC62A6A413}"/>
                    </a:ext>
                  </a:extLst>
                </p:cNvPr>
                <p:cNvSpPr txBox="1"/>
                <p:nvPr/>
              </p:nvSpPr>
              <p:spPr>
                <a:xfrm>
                  <a:off x="6236781" y="4311651"/>
                  <a:ext cx="316113" cy="323165"/>
                </a:xfrm>
                <a:prstGeom prst="rect">
                  <a:avLst/>
                </a:prstGeom>
                <a:noFill/>
              </p:spPr>
              <p:txBody>
                <a:bodyPr wrap="none" rtlCol="0">
                  <a:spAutoFit/>
                </a:bodyPr>
                <a:lstStyle/>
                <a:p>
                  <a:pPr algn="ctr">
                    <a:lnSpc>
                      <a:spcPts val="1800"/>
                    </a:lnSpc>
                  </a:pPr>
                  <a:r>
                    <a:rPr lang="en-US" sz="1800" b="0">
                      <a:latin typeface="+mn-lt"/>
                    </a:rPr>
                    <a:t>X</a:t>
                  </a:r>
                  <a:endParaRPr lang="en-US" sz="1800" b="0" dirty="0" err="1">
                    <a:latin typeface="+mn-lt"/>
                  </a:endParaRPr>
                </a:p>
              </p:txBody>
            </p:sp>
            <p:sp>
              <p:nvSpPr>
                <p:cNvPr id="4135" name="TextBox 4134">
                  <a:extLst>
                    <a:ext uri="{FF2B5EF4-FFF2-40B4-BE49-F238E27FC236}">
                      <a16:creationId xmlns:a16="http://schemas.microsoft.com/office/drawing/2014/main" id="{F8B752B1-EC62-8B34-0870-5C607EA5A5FB}"/>
                    </a:ext>
                  </a:extLst>
                </p:cNvPr>
                <p:cNvSpPr txBox="1"/>
                <p:nvPr/>
              </p:nvSpPr>
              <p:spPr>
                <a:xfrm>
                  <a:off x="8285803" y="3429000"/>
                  <a:ext cx="316113" cy="323165"/>
                </a:xfrm>
                <a:prstGeom prst="rect">
                  <a:avLst/>
                </a:prstGeom>
                <a:noFill/>
              </p:spPr>
              <p:txBody>
                <a:bodyPr wrap="none" rtlCol="0">
                  <a:spAutoFit/>
                </a:bodyPr>
                <a:lstStyle/>
                <a:p>
                  <a:pPr algn="ctr">
                    <a:lnSpc>
                      <a:spcPts val="1800"/>
                    </a:lnSpc>
                  </a:pPr>
                  <a:r>
                    <a:rPr lang="en-US" sz="1800" b="0">
                      <a:latin typeface="+mn-lt"/>
                    </a:rPr>
                    <a:t>Y</a:t>
                  </a:r>
                  <a:endParaRPr lang="en-US" sz="1800" b="0" dirty="0" err="1">
                    <a:latin typeface="+mn-lt"/>
                  </a:endParaRPr>
                </a:p>
              </p:txBody>
            </p:sp>
            <p:cxnSp>
              <p:nvCxnSpPr>
                <p:cNvPr id="4141" name="Straight Arrow Connector 4140">
                  <a:extLst>
                    <a:ext uri="{FF2B5EF4-FFF2-40B4-BE49-F238E27FC236}">
                      <a16:creationId xmlns:a16="http://schemas.microsoft.com/office/drawing/2014/main" id="{F7A6C7B5-EBD3-F104-124B-FE327E8C55BA}"/>
                    </a:ext>
                  </a:extLst>
                </p:cNvPr>
                <p:cNvCxnSpPr>
                  <a:cxnSpLocks/>
                </p:cNvCxnSpPr>
                <p:nvPr/>
              </p:nvCxnSpPr>
              <p:spPr>
                <a:xfrm flipH="1">
                  <a:off x="6054145" y="3857469"/>
                  <a:ext cx="952924" cy="61576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37" name="Straight Arrow Connector 4136">
                  <a:extLst>
                    <a:ext uri="{FF2B5EF4-FFF2-40B4-BE49-F238E27FC236}">
                      <a16:creationId xmlns:a16="http://schemas.microsoft.com/office/drawing/2014/main" id="{E614792E-299D-BD74-075E-CB2D499DCE6A}"/>
                    </a:ext>
                  </a:extLst>
                </p:cNvPr>
                <p:cNvCxnSpPr>
                  <a:cxnSpLocks/>
                </p:cNvCxnSpPr>
                <p:nvPr/>
              </p:nvCxnSpPr>
              <p:spPr>
                <a:xfrm flipV="1">
                  <a:off x="7555072" y="2884928"/>
                  <a:ext cx="858968" cy="59665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48" name="Straight Arrow Connector 4147">
                  <a:extLst>
                    <a:ext uri="{FF2B5EF4-FFF2-40B4-BE49-F238E27FC236}">
                      <a16:creationId xmlns:a16="http://schemas.microsoft.com/office/drawing/2014/main" id="{E39BAE4F-F99C-9618-EE08-5C24E16E63EF}"/>
                    </a:ext>
                  </a:extLst>
                </p:cNvPr>
                <p:cNvCxnSpPr>
                  <a:cxnSpLocks/>
                </p:cNvCxnSpPr>
                <p:nvPr/>
              </p:nvCxnSpPr>
              <p:spPr>
                <a:xfrm flipV="1">
                  <a:off x="7541718" y="3707235"/>
                  <a:ext cx="1181544" cy="216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52" name="Straight Arrow Connector 4151">
                  <a:extLst>
                    <a:ext uri="{FF2B5EF4-FFF2-40B4-BE49-F238E27FC236}">
                      <a16:creationId xmlns:a16="http://schemas.microsoft.com/office/drawing/2014/main" id="{53ED7E47-3A7C-E86E-EEED-862FD6B3C3E9}"/>
                    </a:ext>
                  </a:extLst>
                </p:cNvPr>
                <p:cNvCxnSpPr>
                  <a:cxnSpLocks/>
                </p:cNvCxnSpPr>
                <p:nvPr/>
              </p:nvCxnSpPr>
              <p:spPr>
                <a:xfrm flipH="1" flipV="1">
                  <a:off x="5585175" y="3715453"/>
                  <a:ext cx="1181544" cy="216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4160" name="Picture 4159">
                <a:extLst>
                  <a:ext uri="{FF2B5EF4-FFF2-40B4-BE49-F238E27FC236}">
                    <a16:creationId xmlns:a16="http://schemas.microsoft.com/office/drawing/2014/main" id="{FE36E177-ACD4-47B4-3AAF-45746F1FCA19}"/>
                  </a:ext>
                </a:extLst>
              </p:cNvPr>
              <p:cNvPicPr>
                <a:picLocks noChangeAspect="1"/>
              </p:cNvPicPr>
              <p:nvPr/>
            </p:nvPicPr>
            <p:blipFill>
              <a:blip r:embed="rId6"/>
              <a:stretch>
                <a:fillRect/>
              </a:stretch>
            </p:blipFill>
            <p:spPr>
              <a:xfrm>
                <a:off x="5709698" y="4172134"/>
                <a:ext cx="438977" cy="310780"/>
              </a:xfrm>
              <a:prstGeom prst="rect">
                <a:avLst/>
              </a:prstGeom>
            </p:spPr>
          </p:pic>
          <p:pic>
            <p:nvPicPr>
              <p:cNvPr id="4162" name="Picture 4161">
                <a:extLst>
                  <a:ext uri="{FF2B5EF4-FFF2-40B4-BE49-F238E27FC236}">
                    <a16:creationId xmlns:a16="http://schemas.microsoft.com/office/drawing/2014/main" id="{4D1AD831-B782-85CB-C4FB-113585B34D48}"/>
                  </a:ext>
                </a:extLst>
              </p:cNvPr>
              <p:cNvPicPr>
                <a:picLocks noChangeAspect="1"/>
              </p:cNvPicPr>
              <p:nvPr/>
            </p:nvPicPr>
            <p:blipFill>
              <a:blip r:embed="rId7"/>
              <a:stretch>
                <a:fillRect/>
              </a:stretch>
            </p:blipFill>
            <p:spPr>
              <a:xfrm>
                <a:off x="8392615" y="2325304"/>
                <a:ext cx="418601" cy="333256"/>
              </a:xfrm>
              <a:prstGeom prst="rect">
                <a:avLst/>
              </a:prstGeom>
            </p:spPr>
          </p:pic>
        </p:grpSp>
        <p:pic>
          <p:nvPicPr>
            <p:cNvPr id="4165" name="Picture 4164">
              <a:extLst>
                <a:ext uri="{FF2B5EF4-FFF2-40B4-BE49-F238E27FC236}">
                  <a16:creationId xmlns:a16="http://schemas.microsoft.com/office/drawing/2014/main" id="{EC1B586B-396B-4855-34E2-564E20FD1A4C}"/>
                </a:ext>
              </a:extLst>
            </p:cNvPr>
            <p:cNvPicPr>
              <a:picLocks noChangeAspect="1"/>
            </p:cNvPicPr>
            <p:nvPr/>
          </p:nvPicPr>
          <p:blipFill>
            <a:blip r:embed="rId8"/>
            <a:stretch>
              <a:fillRect/>
            </a:stretch>
          </p:blipFill>
          <p:spPr>
            <a:xfrm>
              <a:off x="5223362" y="2850346"/>
              <a:ext cx="472559" cy="339130"/>
            </a:xfrm>
            <a:prstGeom prst="rect">
              <a:avLst/>
            </a:prstGeom>
          </p:spPr>
        </p:pic>
        <p:pic>
          <p:nvPicPr>
            <p:cNvPr id="4170" name="Picture 4169">
              <a:extLst>
                <a:ext uri="{FF2B5EF4-FFF2-40B4-BE49-F238E27FC236}">
                  <a16:creationId xmlns:a16="http://schemas.microsoft.com/office/drawing/2014/main" id="{D3BC9FAB-372B-90E1-65EC-C41ABDBC01A1}"/>
                </a:ext>
              </a:extLst>
            </p:cNvPr>
            <p:cNvPicPr>
              <a:picLocks noChangeAspect="1"/>
            </p:cNvPicPr>
            <p:nvPr/>
          </p:nvPicPr>
          <p:blipFill>
            <a:blip r:embed="rId9"/>
            <a:stretch>
              <a:fillRect/>
            </a:stretch>
          </p:blipFill>
          <p:spPr>
            <a:xfrm>
              <a:off x="8547371" y="2829633"/>
              <a:ext cx="541632" cy="327961"/>
            </a:xfrm>
            <a:prstGeom prst="rect">
              <a:avLst/>
            </a:prstGeom>
          </p:spPr>
        </p:pic>
        <p:sp>
          <p:nvSpPr>
            <p:cNvPr id="4171" name="TextBox 4170">
              <a:extLst>
                <a:ext uri="{FF2B5EF4-FFF2-40B4-BE49-F238E27FC236}">
                  <a16:creationId xmlns:a16="http://schemas.microsoft.com/office/drawing/2014/main" id="{CD0CBD28-CE67-6BEE-5CE2-28A806637A06}"/>
                </a:ext>
              </a:extLst>
            </p:cNvPr>
            <p:cNvSpPr txBox="1"/>
            <p:nvPr/>
          </p:nvSpPr>
          <p:spPr>
            <a:xfrm>
              <a:off x="5721315" y="3800188"/>
              <a:ext cx="228599" cy="184666"/>
            </a:xfrm>
            <a:prstGeom prst="rect">
              <a:avLst/>
            </a:prstGeom>
            <a:solidFill>
              <a:schemeClr val="bg1"/>
            </a:solidFill>
          </p:spPr>
          <p:txBody>
            <a:bodyPr wrap="square" lIns="0" tIns="0" rIns="0" bIns="0">
              <a:spAutoFit/>
            </a:bodyPr>
            <a:lstStyle/>
            <a:p>
              <a:r>
                <a:rPr lang="en-US" sz="1200"/>
                <a:t> </a:t>
              </a:r>
              <a:r>
                <a:rPr lang="en-US" sz="1200">
                  <a:sym typeface="Symbol" panose="05050102010706020507" pitchFamily="18" charset="2"/>
                </a:rPr>
                <a:t>+</a:t>
              </a:r>
              <a:r>
                <a:rPr lang="en-US" sz="1200"/>
                <a:t> </a:t>
              </a:r>
            </a:p>
          </p:txBody>
        </p:sp>
        <p:sp>
          <p:nvSpPr>
            <p:cNvPr id="4172" name="TextBox 4171">
              <a:extLst>
                <a:ext uri="{FF2B5EF4-FFF2-40B4-BE49-F238E27FC236}">
                  <a16:creationId xmlns:a16="http://schemas.microsoft.com/office/drawing/2014/main" id="{422A772A-8780-F22D-BEFC-4B3078B3B064}"/>
                </a:ext>
              </a:extLst>
            </p:cNvPr>
            <p:cNvSpPr txBox="1"/>
            <p:nvPr/>
          </p:nvSpPr>
          <p:spPr>
            <a:xfrm>
              <a:off x="8444770" y="1961581"/>
              <a:ext cx="228599" cy="184666"/>
            </a:xfrm>
            <a:prstGeom prst="rect">
              <a:avLst/>
            </a:prstGeom>
            <a:solidFill>
              <a:schemeClr val="bg1"/>
            </a:solidFill>
          </p:spPr>
          <p:txBody>
            <a:bodyPr wrap="square" lIns="0" tIns="0" rIns="0" bIns="0">
              <a:spAutoFit/>
            </a:bodyPr>
            <a:lstStyle/>
            <a:p>
              <a:r>
                <a:rPr lang="en-US" sz="1200"/>
                <a:t> </a:t>
              </a:r>
              <a:r>
                <a:rPr lang="en-US" sz="1200">
                  <a:sym typeface="Symbol" panose="05050102010706020507" pitchFamily="18" charset="2"/>
                </a:rPr>
                <a:t>-</a:t>
              </a:r>
              <a:r>
                <a:rPr lang="en-US" sz="1200"/>
                <a:t> </a:t>
              </a:r>
            </a:p>
          </p:txBody>
        </p:sp>
        <p:sp>
          <p:nvSpPr>
            <p:cNvPr id="4173" name="TextBox 4172">
              <a:extLst>
                <a:ext uri="{FF2B5EF4-FFF2-40B4-BE49-F238E27FC236}">
                  <a16:creationId xmlns:a16="http://schemas.microsoft.com/office/drawing/2014/main" id="{77369D97-2534-0543-38B4-B823E50882A6}"/>
                </a:ext>
              </a:extLst>
            </p:cNvPr>
            <p:cNvSpPr txBox="1"/>
            <p:nvPr/>
          </p:nvSpPr>
          <p:spPr>
            <a:xfrm>
              <a:off x="5336221" y="3244334"/>
              <a:ext cx="228599" cy="184666"/>
            </a:xfrm>
            <a:prstGeom prst="rect">
              <a:avLst/>
            </a:prstGeom>
            <a:solidFill>
              <a:schemeClr val="bg1"/>
            </a:solidFill>
          </p:spPr>
          <p:txBody>
            <a:bodyPr wrap="square" lIns="0" tIns="0" rIns="0" bIns="0">
              <a:spAutoFit/>
            </a:bodyPr>
            <a:lstStyle/>
            <a:p>
              <a:r>
                <a:rPr lang="en-US" sz="1200"/>
                <a:t> </a:t>
              </a:r>
              <a:r>
                <a:rPr lang="en-US" sz="1200">
                  <a:sym typeface="Symbol" panose="05050102010706020507" pitchFamily="18" charset="2"/>
                </a:rPr>
                <a:t>L</a:t>
              </a:r>
              <a:r>
                <a:rPr lang="en-US" sz="1200"/>
                <a:t> </a:t>
              </a:r>
            </a:p>
          </p:txBody>
        </p:sp>
        <p:sp>
          <p:nvSpPr>
            <p:cNvPr id="4174" name="TextBox 4173">
              <a:extLst>
                <a:ext uri="{FF2B5EF4-FFF2-40B4-BE49-F238E27FC236}">
                  <a16:creationId xmlns:a16="http://schemas.microsoft.com/office/drawing/2014/main" id="{7B4611C9-4A6B-A0F6-24DD-F979C706E492}"/>
                </a:ext>
              </a:extLst>
            </p:cNvPr>
            <p:cNvSpPr txBox="1"/>
            <p:nvPr/>
          </p:nvSpPr>
          <p:spPr>
            <a:xfrm>
              <a:off x="8726143" y="3224616"/>
              <a:ext cx="228599" cy="184666"/>
            </a:xfrm>
            <a:prstGeom prst="rect">
              <a:avLst/>
            </a:prstGeom>
            <a:solidFill>
              <a:schemeClr val="bg1"/>
            </a:solidFill>
          </p:spPr>
          <p:txBody>
            <a:bodyPr wrap="square" lIns="0" tIns="0" rIns="0" bIns="0">
              <a:spAutoFit/>
            </a:bodyPr>
            <a:lstStyle/>
            <a:p>
              <a:r>
                <a:rPr lang="en-US" sz="1200"/>
                <a:t> </a:t>
              </a:r>
              <a:r>
                <a:rPr lang="en-US" sz="1200">
                  <a:sym typeface="Symbol" panose="05050102010706020507" pitchFamily="18" charset="2"/>
                </a:rPr>
                <a:t>R</a:t>
              </a:r>
              <a:r>
                <a:rPr lang="en-US" sz="1200"/>
                <a:t> </a:t>
              </a:r>
            </a:p>
          </p:txBody>
        </p:sp>
      </p:grpSp>
      <p:sp>
        <p:nvSpPr>
          <p:cNvPr id="4157" name="TextBox 4156">
            <a:extLst>
              <a:ext uri="{FF2B5EF4-FFF2-40B4-BE49-F238E27FC236}">
                <a16:creationId xmlns:a16="http://schemas.microsoft.com/office/drawing/2014/main" id="{1A606953-0954-E9CD-A334-2B05C5285551}"/>
              </a:ext>
            </a:extLst>
          </p:cNvPr>
          <p:cNvSpPr txBox="1"/>
          <p:nvPr/>
        </p:nvSpPr>
        <p:spPr>
          <a:xfrm>
            <a:off x="5456583" y="4883531"/>
            <a:ext cx="3667544" cy="1800493"/>
          </a:xfrm>
          <a:prstGeom prst="rect">
            <a:avLst/>
          </a:prstGeom>
          <a:solidFill>
            <a:schemeClr val="tx2">
              <a:lumMod val="10000"/>
              <a:lumOff val="9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effectLst/>
              </a:rPr>
              <a:t>Phase comes into play when </a:t>
            </a:r>
            <a:r>
              <a:rPr kumimoji="0" lang="en-US" altLang="en-US" sz="1050" b="0" i="0" u="none" strike="noStrike" cap="none" normalizeH="0" baseline="0">
                <a:ln>
                  <a:noFill/>
                </a:ln>
                <a:effectLst/>
              </a:rPr>
              <a:t>looking</a:t>
            </a:r>
            <a:r>
              <a:rPr kumimoji="0" lang="en-US" altLang="en-US" sz="1100" b="0" i="0" u="none" strike="noStrike" cap="none" normalizeH="0" baseline="0">
                <a:ln>
                  <a:noFill/>
                </a:ln>
                <a:effectLst/>
              </a:rPr>
              <a:t> at the interference of different amplitudes.  (Recall that there are two waves for the complex numbers in the X and Y basis.)  </a:t>
            </a:r>
            <a:br>
              <a:rPr kumimoji="0" lang="en-US" altLang="en-US" sz="1100" b="0" i="0" u="none" strike="noStrike" cap="none" normalizeH="0" baseline="0">
                <a:ln>
                  <a:noFill/>
                </a:ln>
                <a:effectLst/>
              </a:rPr>
            </a:br>
            <a:br>
              <a:rPr kumimoji="0" lang="en-US" altLang="en-US" sz="600" b="0" i="0" u="none" strike="noStrike" cap="none" normalizeH="0" baseline="0">
                <a:ln>
                  <a:noFill/>
                </a:ln>
                <a:effectLst/>
              </a:rPr>
            </a:br>
            <a:r>
              <a:rPr kumimoji="0" lang="en-US" altLang="en-US" sz="1100" b="0" i="0" u="none" strike="noStrike" cap="none" normalizeH="0" baseline="0">
                <a:ln>
                  <a:noFill/>
                </a:ln>
                <a:effectLst/>
              </a:rPr>
              <a:t>We don't see the phase directly when measuring states in the Z basis.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effectLst/>
              </a:rPr>
              <a:t>The minus signs cause different terms to cancel out. So when changing basis or combining different states, the phase controls which amplitudes constructively and destructively interfere.</a:t>
            </a:r>
            <a:endParaRPr kumimoji="0" lang="en-US" altLang="en-US" b="0" i="0" u="none" strike="noStrike" cap="none" normalizeH="0" baseline="0">
              <a:ln>
                <a:noFill/>
              </a:ln>
              <a:effectLst/>
            </a:endParaRPr>
          </a:p>
        </p:txBody>
      </p:sp>
      <p:sp>
        <p:nvSpPr>
          <p:cNvPr id="4176" name="Rectangle 4175">
            <a:extLst>
              <a:ext uri="{FF2B5EF4-FFF2-40B4-BE49-F238E27FC236}">
                <a16:creationId xmlns:a16="http://schemas.microsoft.com/office/drawing/2014/main" id="{CEB9018E-E53A-5889-D5FA-B75A24EF36BD}"/>
              </a:ext>
            </a:extLst>
          </p:cNvPr>
          <p:cNvSpPr/>
          <p:nvPr/>
        </p:nvSpPr>
        <p:spPr>
          <a:xfrm>
            <a:off x="6083708" y="1331845"/>
            <a:ext cx="2243940" cy="16925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7" name="Arrow: Down 4176">
            <a:extLst>
              <a:ext uri="{FF2B5EF4-FFF2-40B4-BE49-F238E27FC236}">
                <a16:creationId xmlns:a16="http://schemas.microsoft.com/office/drawing/2014/main" id="{6602337F-41AA-37B3-1D74-FBB99CFA74D4}"/>
              </a:ext>
            </a:extLst>
          </p:cNvPr>
          <p:cNvSpPr/>
          <p:nvPr/>
        </p:nvSpPr>
        <p:spPr>
          <a:xfrm rot="2577566">
            <a:off x="8648081" y="1840233"/>
            <a:ext cx="93005" cy="31717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8" name="Arrow: Down 4177">
            <a:extLst>
              <a:ext uri="{FF2B5EF4-FFF2-40B4-BE49-F238E27FC236}">
                <a16:creationId xmlns:a16="http://schemas.microsoft.com/office/drawing/2014/main" id="{F8AC6D2B-243B-9449-3A65-D1E72AFE1DDE}"/>
              </a:ext>
            </a:extLst>
          </p:cNvPr>
          <p:cNvSpPr/>
          <p:nvPr/>
        </p:nvSpPr>
        <p:spPr>
          <a:xfrm rot="2577566">
            <a:off x="5493983" y="2537499"/>
            <a:ext cx="93005" cy="31717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05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5FB6A-E1CB-20B0-AC29-2A76B1308AAF}"/>
              </a:ext>
            </a:extLst>
          </p:cNvPr>
          <p:cNvSpPr>
            <a:spLocks noGrp="1"/>
          </p:cNvSpPr>
          <p:nvPr>
            <p:ph idx="1"/>
          </p:nvPr>
        </p:nvSpPr>
        <p:spPr/>
        <p:txBody>
          <a:bodyPr>
            <a:normAutofit/>
          </a:bodyPr>
          <a:lstStyle/>
          <a:p>
            <a:r>
              <a:rPr lang="en-US" sz="1800"/>
              <a:t>Encryption.</a:t>
            </a:r>
          </a:p>
          <a:p>
            <a:pPr lvl="1"/>
            <a:r>
              <a:rPr lang="en-US" sz="1600"/>
              <a:t>Combinatorics is a branch of mathematics that deals with the different ways in which items can be arranged by permutation. </a:t>
            </a:r>
          </a:p>
          <a:p>
            <a:pPr lvl="1"/>
            <a:r>
              <a:rPr lang="en-US" sz="1600"/>
              <a:t>The number of permutations grows exponentially as the number of items increases, so that beyond a certain threshold, today’s computers are ineffective. </a:t>
            </a:r>
          </a:p>
          <a:p>
            <a:pPr lvl="1"/>
            <a:r>
              <a:rPr lang="en-US" sz="1600"/>
              <a:t>Encryption is still built on combinatorics, on the assumption that the related calculations are unmanageable. With quantum computing, however, it becomes much simpler to crack encryption.</a:t>
            </a:r>
          </a:p>
          <a:p>
            <a:r>
              <a:rPr lang="en-US" sz="1800"/>
              <a:t>Chemical Engineering</a:t>
            </a:r>
          </a:p>
          <a:p>
            <a:pPr lvl="1"/>
            <a:r>
              <a:rPr lang="en-US" sz="1600"/>
              <a:t>Chemical engineering and biological engineering are concerned with the process of assembling molecules and finding new ones. </a:t>
            </a:r>
          </a:p>
          <a:p>
            <a:pPr lvl="1"/>
            <a:r>
              <a:rPr lang="en-US" sz="1600"/>
              <a:t>Because molecules can be highly complex, the number of possible patterns they form can increase exponentially. </a:t>
            </a:r>
          </a:p>
          <a:p>
            <a:pPr lvl="1"/>
            <a:r>
              <a:rPr lang="en-US" sz="1600"/>
              <a:t>Quantum simulations will help engineers predict the structure and properties of novel molecules that would otherwise be impossible to model. </a:t>
            </a:r>
          </a:p>
          <a:p>
            <a:pPr lvl="1"/>
            <a:r>
              <a:rPr lang="en-US" sz="1600"/>
              <a:t>Key to developing new drugs and materials.</a:t>
            </a:r>
          </a:p>
        </p:txBody>
      </p:sp>
      <p:sp>
        <p:nvSpPr>
          <p:cNvPr id="3" name="Title 2">
            <a:extLst>
              <a:ext uri="{FF2B5EF4-FFF2-40B4-BE49-F238E27FC236}">
                <a16:creationId xmlns:a16="http://schemas.microsoft.com/office/drawing/2014/main" id="{2208DC18-DA3F-2542-9C13-C55D004AD74D}"/>
              </a:ext>
            </a:extLst>
          </p:cNvPr>
          <p:cNvSpPr>
            <a:spLocks noGrp="1"/>
          </p:cNvSpPr>
          <p:nvPr>
            <p:ph type="title"/>
          </p:nvPr>
        </p:nvSpPr>
        <p:spPr/>
        <p:txBody>
          <a:bodyPr/>
          <a:lstStyle/>
          <a:p>
            <a:r>
              <a:rPr lang="en-US"/>
              <a:t>Quantum Problems</a:t>
            </a:r>
          </a:p>
        </p:txBody>
      </p:sp>
    </p:spTree>
    <p:extLst>
      <p:ext uri="{BB962C8B-B14F-4D97-AF65-F5344CB8AC3E}">
        <p14:creationId xmlns:p14="http://schemas.microsoft.com/office/powerpoint/2010/main" val="4146370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11782A-6A78-71A5-71AB-D94E821C0EA4}"/>
              </a:ext>
            </a:extLst>
          </p:cNvPr>
          <p:cNvSpPr>
            <a:spLocks noGrp="1"/>
          </p:cNvSpPr>
          <p:nvPr>
            <p:ph idx="1"/>
          </p:nvPr>
        </p:nvSpPr>
        <p:spPr>
          <a:xfrm>
            <a:off x="157302" y="1565765"/>
            <a:ext cx="8855288" cy="1401936"/>
          </a:xfrm>
        </p:spPr>
        <p:txBody>
          <a:bodyPr/>
          <a:lstStyle/>
          <a:p>
            <a:pPr lvl="1">
              <a:spcBef>
                <a:spcPts val="0"/>
              </a:spcBef>
              <a:spcAft>
                <a:spcPts val="0"/>
              </a:spcAft>
            </a:pPr>
            <a:r>
              <a:rPr lang="en-US" sz="1400" b="1">
                <a:solidFill>
                  <a:srgbClr val="0070C0"/>
                </a:solidFill>
              </a:rPr>
              <a:t>Computational basis (Z)  	</a:t>
            </a:r>
            <a:r>
              <a:rPr lang="en-US" sz="1400"/>
              <a:t>Eigenstates of this basis: </a:t>
            </a:r>
            <a:r>
              <a:rPr lang="en-US" sz="1400">
                <a:sym typeface="Symbol" panose="05050102010706020507" pitchFamily="18" charset="2"/>
              </a:rPr>
              <a:t></a:t>
            </a:r>
            <a:r>
              <a:rPr lang="en-US" sz="1400"/>
              <a:t>0</a:t>
            </a:r>
            <a:r>
              <a:rPr lang="en-US" sz="1400">
                <a:sym typeface="Symbol" panose="05050102010706020507" pitchFamily="18" charset="2"/>
              </a:rPr>
              <a:t></a:t>
            </a:r>
            <a:r>
              <a:rPr lang="en-US" sz="1400"/>
              <a:t> and </a:t>
            </a:r>
            <a:r>
              <a:rPr lang="en-US" sz="1400">
                <a:sym typeface="Symbol" panose="05050102010706020507" pitchFamily="18" charset="2"/>
              </a:rPr>
              <a:t>1</a:t>
            </a:r>
            <a:r>
              <a:rPr lang="en-US" sz="1400"/>
              <a:t>  </a:t>
            </a:r>
            <a:r>
              <a:rPr lang="en-US" sz="1400">
                <a:sym typeface="Wingdings" panose="05000000000000000000" pitchFamily="2" charset="2"/>
              </a:rPr>
              <a:t>from a Z measurement </a:t>
            </a:r>
          </a:p>
          <a:p>
            <a:pPr lvl="1">
              <a:spcBef>
                <a:spcPts val="0"/>
              </a:spcBef>
              <a:spcAft>
                <a:spcPts val="0"/>
              </a:spcAft>
            </a:pPr>
            <a:r>
              <a:rPr lang="en-US" sz="1400" b="1">
                <a:solidFill>
                  <a:srgbClr val="0070C0"/>
                </a:solidFill>
              </a:rPr>
              <a:t>Plus/minus basis (X)        	</a:t>
            </a:r>
            <a:r>
              <a:rPr lang="en-US" sz="1400"/>
              <a:t>Eigenstates of this basis: </a:t>
            </a:r>
            <a:r>
              <a:rPr lang="en-US" sz="1400">
                <a:sym typeface="Symbol" panose="05050102010706020507" pitchFamily="18" charset="2"/>
              </a:rPr>
              <a:t>+</a:t>
            </a:r>
            <a:r>
              <a:rPr lang="en-US" sz="1400"/>
              <a:t> and </a:t>
            </a:r>
            <a:r>
              <a:rPr lang="en-US" sz="1400">
                <a:sym typeface="Symbol" panose="05050102010706020507" pitchFamily="18" charset="2"/>
              </a:rPr>
              <a:t>-</a:t>
            </a:r>
            <a:r>
              <a:rPr lang="en-US" sz="1400"/>
              <a:t> from an X measurement</a:t>
            </a:r>
          </a:p>
          <a:p>
            <a:pPr lvl="1">
              <a:spcBef>
                <a:spcPts val="0"/>
              </a:spcBef>
            </a:pPr>
            <a:r>
              <a:rPr lang="en-US" sz="1400" b="1">
                <a:solidFill>
                  <a:srgbClr val="0070C0"/>
                </a:solidFill>
              </a:rPr>
              <a:t>Left/right basis* (Y)       </a:t>
            </a:r>
            <a:r>
              <a:rPr lang="en-US" sz="400" b="1">
                <a:solidFill>
                  <a:srgbClr val="0070C0"/>
                </a:solidFill>
              </a:rPr>
              <a:t> </a:t>
            </a:r>
            <a:r>
              <a:rPr lang="en-US" sz="1400" b="1">
                <a:solidFill>
                  <a:srgbClr val="0070C0"/>
                </a:solidFill>
              </a:rPr>
              <a:t> 	</a:t>
            </a:r>
            <a:r>
              <a:rPr lang="en-US" sz="1400"/>
              <a:t>Eigenstates of this basis:</a:t>
            </a:r>
            <a:r>
              <a:rPr lang="en-US" sz="1400" b="1">
                <a:solidFill>
                  <a:srgbClr val="0070C0"/>
                </a:solidFill>
              </a:rPr>
              <a:t> </a:t>
            </a:r>
            <a:r>
              <a:rPr lang="en-US" sz="1400">
                <a:sym typeface="Symbol" panose="05050102010706020507" pitchFamily="18" charset="2"/>
              </a:rPr>
              <a:t>L</a:t>
            </a:r>
            <a:r>
              <a:rPr lang="en-US" sz="1400"/>
              <a:t> and </a:t>
            </a:r>
            <a:r>
              <a:rPr lang="en-US" sz="1400">
                <a:sym typeface="Symbol" panose="05050102010706020507" pitchFamily="18" charset="2"/>
              </a:rPr>
              <a:t>R</a:t>
            </a:r>
            <a:r>
              <a:rPr lang="en-US" sz="1400"/>
              <a:t> from a Y measurement</a:t>
            </a:r>
            <a:endParaRPr lang="en-US"/>
          </a:p>
        </p:txBody>
      </p:sp>
      <p:sp>
        <p:nvSpPr>
          <p:cNvPr id="3" name="Title 2">
            <a:extLst>
              <a:ext uri="{FF2B5EF4-FFF2-40B4-BE49-F238E27FC236}">
                <a16:creationId xmlns:a16="http://schemas.microsoft.com/office/drawing/2014/main" id="{4F8E3204-7FB7-51EF-10D9-90D829F461E8}"/>
              </a:ext>
            </a:extLst>
          </p:cNvPr>
          <p:cNvSpPr>
            <a:spLocks noGrp="1"/>
          </p:cNvSpPr>
          <p:nvPr>
            <p:ph type="title"/>
          </p:nvPr>
        </p:nvSpPr>
        <p:spPr>
          <a:xfrm>
            <a:off x="157302" y="355847"/>
            <a:ext cx="8604958" cy="1054394"/>
          </a:xfrm>
        </p:spPr>
        <p:txBody>
          <a:bodyPr/>
          <a:lstStyle/>
          <a:p>
            <a:pPr>
              <a:spcBef>
                <a:spcPts val="600"/>
              </a:spcBef>
            </a:pPr>
            <a:r>
              <a:rPr lang="en-US"/>
              <a:t>I get measuring in the Z basis </a:t>
            </a:r>
            <a:r>
              <a:rPr lang="en-US" sz="1600"/>
              <a:t>(to get </a:t>
            </a:r>
            <a:r>
              <a:rPr lang="en-US" sz="1600" b="0">
                <a:latin typeface="+mn-lt"/>
              </a:rPr>
              <a:t>a </a:t>
            </a:r>
            <a:r>
              <a:rPr lang="en-US" sz="1600">
                <a:sym typeface="Symbol" panose="05050102010706020507" pitchFamily="18" charset="2"/>
              </a:rPr>
              <a:t></a:t>
            </a:r>
            <a:r>
              <a:rPr lang="en-US" sz="1600"/>
              <a:t>0</a:t>
            </a:r>
            <a:r>
              <a:rPr lang="en-US" sz="1600">
                <a:sym typeface="Symbol" panose="05050102010706020507" pitchFamily="18" charset="2"/>
              </a:rPr>
              <a:t></a:t>
            </a:r>
            <a:r>
              <a:rPr lang="en-US" sz="1600"/>
              <a:t> or </a:t>
            </a:r>
            <a:r>
              <a:rPr lang="en-US" sz="1600">
                <a:sym typeface="Symbol" panose="05050102010706020507" pitchFamily="18" charset="2"/>
              </a:rPr>
              <a:t>1)</a:t>
            </a:r>
            <a:r>
              <a:rPr lang="en-US" sz="2800">
                <a:sym typeface="Symbol" panose="05050102010706020507" pitchFamily="18" charset="2"/>
              </a:rPr>
              <a:t> </a:t>
            </a:r>
            <a:r>
              <a:rPr lang="en-US" sz="3600">
                <a:sym typeface="Symbol" panose="05050102010706020507" pitchFamily="18" charset="2"/>
              </a:rPr>
              <a:t>but why measure in X or Y?</a:t>
            </a:r>
            <a:endParaRPr lang="en-US"/>
          </a:p>
        </p:txBody>
      </p:sp>
      <p:sp>
        <p:nvSpPr>
          <p:cNvPr id="7" name="TextBox 6">
            <a:extLst>
              <a:ext uri="{FF2B5EF4-FFF2-40B4-BE49-F238E27FC236}">
                <a16:creationId xmlns:a16="http://schemas.microsoft.com/office/drawing/2014/main" id="{28330F5D-E0EC-43FE-318A-22DB5ABFBFF4}"/>
              </a:ext>
            </a:extLst>
          </p:cNvPr>
          <p:cNvSpPr txBox="1"/>
          <p:nvPr/>
        </p:nvSpPr>
        <p:spPr>
          <a:xfrm>
            <a:off x="131410" y="2406828"/>
            <a:ext cx="4259900" cy="4339650"/>
          </a:xfrm>
          <a:prstGeom prst="rect">
            <a:avLst/>
          </a:prstGeom>
          <a:solidFill>
            <a:schemeClr val="bg2"/>
          </a:solidFill>
        </p:spPr>
        <p:txBody>
          <a:bodyPr wrap="square">
            <a:spAutoFit/>
          </a:bodyPr>
          <a:lstStyle/>
          <a:p>
            <a:pPr>
              <a:spcBef>
                <a:spcPts val="600"/>
              </a:spcBef>
            </a:pPr>
            <a:r>
              <a:rPr lang="en-US" sz="1600" b="1">
                <a:solidFill>
                  <a:srgbClr val="0070C0"/>
                </a:solidFill>
              </a:rPr>
              <a:t>X-basis measurements</a:t>
            </a:r>
            <a:r>
              <a:rPr lang="en-US" sz="1600">
                <a:solidFill>
                  <a:srgbClr val="0070C0"/>
                </a:solidFill>
              </a:rPr>
              <a:t> </a:t>
            </a:r>
            <a:r>
              <a:rPr lang="en-US" sz="1600"/>
              <a:t>are used when you need to extract information from superpositions or interference patterns, detect certain errors, or perform operations related to entanglement and quantum communication.</a:t>
            </a:r>
          </a:p>
          <a:p>
            <a:pPr>
              <a:spcBef>
                <a:spcPts val="600"/>
              </a:spcBef>
            </a:pPr>
            <a:endParaRPr lang="en-US" sz="400"/>
          </a:p>
          <a:p>
            <a:pPr>
              <a:spcBef>
                <a:spcPts val="600"/>
              </a:spcBef>
            </a:pPr>
            <a:r>
              <a:rPr lang="en-US" sz="1500" b="1"/>
              <a:t>Example</a:t>
            </a:r>
            <a:r>
              <a:rPr lang="en-US" sz="1500"/>
              <a:t>: quantum communication protocols like </a:t>
            </a:r>
            <a:r>
              <a:rPr lang="en-US" sz="1500">
                <a:solidFill>
                  <a:srgbClr val="C00000"/>
                </a:solidFill>
              </a:rPr>
              <a:t>quantum teleportation </a:t>
            </a:r>
            <a:r>
              <a:rPr lang="en-US" sz="1500"/>
              <a:t>that rely on entanglement.</a:t>
            </a:r>
            <a:endParaRPr lang="en-US" sz="1500">
              <a:solidFill>
                <a:srgbClr val="C00000"/>
              </a:solidFill>
            </a:endParaRPr>
          </a:p>
          <a:p>
            <a:pPr>
              <a:spcBef>
                <a:spcPts val="600"/>
              </a:spcBef>
            </a:pPr>
            <a:endParaRPr lang="en-US" sz="100" b="1">
              <a:solidFill>
                <a:srgbClr val="C00000"/>
              </a:solidFill>
            </a:endParaRPr>
          </a:p>
          <a:p>
            <a:pPr marL="285750" indent="-285750">
              <a:spcBef>
                <a:spcPts val="600"/>
              </a:spcBef>
              <a:buFont typeface="Arial" panose="020B0604020202020204" pitchFamily="34" charset="0"/>
              <a:buChar char="•"/>
            </a:pPr>
            <a:r>
              <a:rPr lang="en-US" sz="1400"/>
              <a:t>Transfer of quantum information across long distances without physically sending qubits</a:t>
            </a:r>
          </a:p>
          <a:p>
            <a:pPr marL="285750" indent="-285750">
              <a:spcBef>
                <a:spcPts val="600"/>
              </a:spcBef>
              <a:buFont typeface="Arial" panose="020B0604020202020204" pitchFamily="34" charset="0"/>
              <a:buChar char="•"/>
            </a:pPr>
            <a:r>
              <a:rPr lang="en-US" sz="1400"/>
              <a:t>Secure communication protocols, such as Quantum Key Distribution (QKD), where the security of transmitted keys relies on the principles of quantum mechanics</a:t>
            </a:r>
          </a:p>
          <a:p>
            <a:pPr marL="285750" indent="-285750">
              <a:spcBef>
                <a:spcPts val="600"/>
              </a:spcBef>
              <a:buFont typeface="Arial" panose="020B0604020202020204" pitchFamily="34" charset="0"/>
              <a:buChar char="•"/>
            </a:pPr>
            <a:r>
              <a:rPr lang="en-US" sz="1400"/>
              <a:t>Distributed quantum computing, where qubits are teleported between different quantum processors or nodes to perform computations in parallel</a:t>
            </a:r>
          </a:p>
        </p:txBody>
      </p:sp>
      <p:sp>
        <p:nvSpPr>
          <p:cNvPr id="8" name="TextBox 7">
            <a:extLst>
              <a:ext uri="{FF2B5EF4-FFF2-40B4-BE49-F238E27FC236}">
                <a16:creationId xmlns:a16="http://schemas.microsoft.com/office/drawing/2014/main" id="{CBC4E448-A56C-A8C0-3F85-207E395EF4D1}"/>
              </a:ext>
            </a:extLst>
          </p:cNvPr>
          <p:cNvSpPr txBox="1"/>
          <p:nvPr/>
        </p:nvSpPr>
        <p:spPr>
          <a:xfrm>
            <a:off x="4839383" y="2406828"/>
            <a:ext cx="4259900" cy="4693593"/>
          </a:xfrm>
          <a:prstGeom prst="rect">
            <a:avLst/>
          </a:prstGeom>
          <a:noFill/>
        </p:spPr>
        <p:txBody>
          <a:bodyPr wrap="square">
            <a:spAutoFit/>
          </a:bodyPr>
          <a:lstStyle/>
          <a:p>
            <a:pPr>
              <a:spcBef>
                <a:spcPts val="600"/>
              </a:spcBef>
            </a:pPr>
            <a:r>
              <a:rPr lang="en-US" sz="1600" b="1">
                <a:solidFill>
                  <a:srgbClr val="0070C0"/>
                </a:solidFill>
              </a:rPr>
              <a:t>Y-basis measurements</a:t>
            </a:r>
            <a:r>
              <a:rPr lang="en-US" sz="1600">
                <a:solidFill>
                  <a:srgbClr val="0070C0"/>
                </a:solidFill>
              </a:rPr>
              <a:t> </a:t>
            </a:r>
            <a:r>
              <a:rPr lang="en-US" sz="1600"/>
              <a:t>are necessary when detecting phase relationships that involve imaginary numbers or combined errors, and are useful in tasks like quantum error correction.</a:t>
            </a:r>
            <a:endParaRPr lang="en-US" sz="1800"/>
          </a:p>
          <a:p>
            <a:pPr>
              <a:spcBef>
                <a:spcPts val="600"/>
              </a:spcBef>
            </a:pPr>
            <a:endParaRPr lang="en-US" sz="400"/>
          </a:p>
          <a:p>
            <a:pPr>
              <a:spcBef>
                <a:spcPts val="600"/>
              </a:spcBef>
            </a:pPr>
            <a:r>
              <a:rPr lang="en-US" sz="1500" b="1"/>
              <a:t>Example</a:t>
            </a:r>
            <a:r>
              <a:rPr lang="en-US" sz="1500"/>
              <a:t>: </a:t>
            </a:r>
            <a:r>
              <a:rPr lang="en-US" sz="1500">
                <a:solidFill>
                  <a:srgbClr val="C00000"/>
                </a:solidFill>
              </a:rPr>
              <a:t>Shor code </a:t>
            </a:r>
            <a:r>
              <a:rPr lang="en-US" sz="1500"/>
              <a:t>to correct errors due to noise and qubit interference.</a:t>
            </a:r>
            <a:endParaRPr lang="en-US" sz="2000">
              <a:solidFill>
                <a:srgbClr val="C00000"/>
              </a:solidFill>
            </a:endParaRPr>
          </a:p>
          <a:p>
            <a:pPr>
              <a:spcBef>
                <a:spcPts val="600"/>
              </a:spcBef>
            </a:pPr>
            <a:endParaRPr lang="en-US" sz="300" b="1">
              <a:solidFill>
                <a:srgbClr val="C00000"/>
              </a:solidFill>
            </a:endParaRPr>
          </a:p>
          <a:p>
            <a:pPr marL="285750" indent="-285750">
              <a:spcBef>
                <a:spcPts val="600"/>
              </a:spcBef>
              <a:buFont typeface="Arial" panose="020B0604020202020204" pitchFamily="34" charset="0"/>
              <a:buChar char="•"/>
            </a:pPr>
            <a:r>
              <a:rPr lang="en-US" sz="1400"/>
              <a:t>The two most common qubit errors are the</a:t>
            </a:r>
            <a:r>
              <a:rPr lang="en-US" sz="1400" b="1"/>
              <a:t> </a:t>
            </a:r>
            <a:r>
              <a:rPr lang="en-US" sz="1400" b="1">
                <a:solidFill>
                  <a:schemeClr val="accent6">
                    <a:lumMod val="10000"/>
                  </a:schemeClr>
                </a:solidFill>
              </a:rPr>
              <a:t>bit-flip</a:t>
            </a:r>
            <a:r>
              <a:rPr lang="en-US" sz="1400" b="1"/>
              <a:t> </a:t>
            </a:r>
            <a:r>
              <a:rPr lang="en-US" sz="1400"/>
              <a:t>∣0⟩ to ∣1⟩ or vice versa, and the </a:t>
            </a:r>
            <a:r>
              <a:rPr lang="en-US" sz="1400" b="1">
                <a:solidFill>
                  <a:schemeClr val="accent6">
                    <a:lumMod val="10000"/>
                  </a:schemeClr>
                </a:solidFill>
              </a:rPr>
              <a:t>phase-flip</a:t>
            </a:r>
            <a:r>
              <a:rPr lang="en-US" sz="1400"/>
              <a:t> ∣+⟩ to ∣-⟩ or vice versa.</a:t>
            </a:r>
          </a:p>
          <a:p>
            <a:pPr marL="285750" indent="-285750">
              <a:spcBef>
                <a:spcPts val="600"/>
              </a:spcBef>
              <a:buFont typeface="Arial" panose="020B0604020202020204" pitchFamily="34" charset="0"/>
              <a:buChar char="•"/>
            </a:pPr>
            <a:r>
              <a:rPr lang="en-US" sz="1400"/>
              <a:t>Each qubit is encoded into three qubits to protect against bit-flips.  Each of those qubits is further encoded into three qubits to protect against phase-flips.</a:t>
            </a:r>
          </a:p>
          <a:p>
            <a:pPr marL="285750" indent="-285750">
              <a:spcBef>
                <a:spcPts val="600"/>
              </a:spcBef>
              <a:buFont typeface="Arial" panose="020B0604020202020204" pitchFamily="34" charset="0"/>
              <a:buChar char="•"/>
            </a:pPr>
            <a:r>
              <a:rPr lang="en-US" sz="1400"/>
              <a:t>If these "three-somes" agree, no error.  Otherwise the two that agree will correct the outlier qubit.</a:t>
            </a:r>
          </a:p>
          <a:p>
            <a:pPr>
              <a:spcBef>
                <a:spcPts val="600"/>
              </a:spcBef>
            </a:pPr>
            <a:endParaRPr lang="en-US" sz="1600"/>
          </a:p>
        </p:txBody>
      </p:sp>
    </p:spTree>
    <p:extLst>
      <p:ext uri="{BB962C8B-B14F-4D97-AF65-F5344CB8AC3E}">
        <p14:creationId xmlns:p14="http://schemas.microsoft.com/office/powerpoint/2010/main" val="4045796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9F0E9-C255-BB23-CD37-1DD09117E1E5}"/>
              </a:ext>
            </a:extLst>
          </p:cNvPr>
          <p:cNvSpPr>
            <a:spLocks noGrp="1"/>
          </p:cNvSpPr>
          <p:nvPr>
            <p:ph idx="1"/>
          </p:nvPr>
        </p:nvSpPr>
        <p:spPr>
          <a:xfrm>
            <a:off x="-43804" y="1719070"/>
            <a:ext cx="9242558" cy="4987927"/>
          </a:xfrm>
        </p:spPr>
        <p:txBody>
          <a:bodyPr/>
          <a:lstStyle/>
          <a:p>
            <a:r>
              <a:rPr lang="en-US"/>
              <a:t>The qubits come into play in the following manner:</a:t>
            </a:r>
          </a:p>
          <a:p>
            <a:pPr lvl="1"/>
            <a:r>
              <a:rPr lang="en-US"/>
              <a:t>Once the initial state is provided and until the output is ready, the transformations being performed inside a quantum computer are all performed on the qubits.</a:t>
            </a:r>
          </a:p>
          <a:p>
            <a:pPr lvl="1"/>
            <a:r>
              <a:rPr lang="en-US"/>
              <a:t>The process of quantum computing cannot be observed, as it will destroy the process (as the qubits will collapse into a base state and no longer be probabilistic.)</a:t>
            </a:r>
          </a:p>
          <a:p>
            <a:pPr lvl="1"/>
            <a:r>
              <a:rPr lang="en-US"/>
              <a:t>Imagine an algorithm that requires several qubits:</a:t>
            </a:r>
          </a:p>
          <a:p>
            <a:pPr lvl="2"/>
            <a:r>
              <a:rPr lang="en-US"/>
              <a:t>The quantum computer will simultaneously update all the qubits – sometimes this is called </a:t>
            </a:r>
            <a:r>
              <a:rPr lang="en-US" b="1">
                <a:solidFill>
                  <a:srgbClr val="89ABCD"/>
                </a:solidFill>
              </a:rPr>
              <a:t>quantum parallelism</a:t>
            </a:r>
            <a:r>
              <a:rPr lang="en-US"/>
              <a:t>.</a:t>
            </a:r>
          </a:p>
          <a:p>
            <a:pPr lvl="2"/>
            <a:r>
              <a:rPr lang="en-US"/>
              <a:t>During the entire computational process, all the qubits are in an indeterminate state.</a:t>
            </a:r>
          </a:p>
          <a:p>
            <a:pPr lvl="2"/>
            <a:r>
              <a:rPr lang="en-US"/>
              <a:t>Once the computation has been completed, the output string is also in an indeterminate state.</a:t>
            </a:r>
          </a:p>
          <a:p>
            <a:pPr lvl="2"/>
            <a:r>
              <a:rPr lang="en-US"/>
              <a:t>BUT, the process of measurement (getting the output of the algorithm) </a:t>
            </a:r>
            <a:r>
              <a:rPr lang="en-US" b="1">
                <a:solidFill>
                  <a:srgbClr val="89ABCD"/>
                </a:solidFill>
              </a:rPr>
              <a:t>collapses</a:t>
            </a:r>
            <a:r>
              <a:rPr lang="en-US"/>
              <a:t> the indeterminate state (with a certain probability) to specify the determinate output string which has a likelihood of occurrence.</a:t>
            </a:r>
          </a:p>
        </p:txBody>
      </p:sp>
      <p:sp>
        <p:nvSpPr>
          <p:cNvPr id="3" name="Title 2">
            <a:extLst>
              <a:ext uri="{FF2B5EF4-FFF2-40B4-BE49-F238E27FC236}">
                <a16:creationId xmlns:a16="http://schemas.microsoft.com/office/drawing/2014/main" id="{31902F5E-1568-93F7-8C14-355228CD6FAA}"/>
              </a:ext>
            </a:extLst>
          </p:cNvPr>
          <p:cNvSpPr>
            <a:spLocks noGrp="1"/>
          </p:cNvSpPr>
          <p:nvPr>
            <p:ph type="title"/>
          </p:nvPr>
        </p:nvSpPr>
        <p:spPr/>
        <p:txBody>
          <a:bodyPr/>
          <a:lstStyle/>
          <a:p>
            <a:r>
              <a:rPr lang="en-US"/>
              <a:t>The lifecycle of a qubit</a:t>
            </a:r>
          </a:p>
        </p:txBody>
      </p:sp>
    </p:spTree>
    <p:extLst>
      <p:ext uri="{BB962C8B-B14F-4D97-AF65-F5344CB8AC3E}">
        <p14:creationId xmlns:p14="http://schemas.microsoft.com/office/powerpoint/2010/main" val="2103077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B0E0D5-3567-1E45-5752-6C43B480AAA8}"/>
              </a:ext>
            </a:extLst>
          </p:cNvPr>
          <p:cNvSpPr>
            <a:spLocks noGrp="1"/>
          </p:cNvSpPr>
          <p:nvPr>
            <p:ph idx="1"/>
          </p:nvPr>
        </p:nvSpPr>
        <p:spPr>
          <a:xfrm>
            <a:off x="380999" y="1719070"/>
            <a:ext cx="8407893" cy="4987927"/>
          </a:xfrm>
        </p:spPr>
        <p:txBody>
          <a:bodyPr/>
          <a:lstStyle/>
          <a:p>
            <a:r>
              <a:rPr lang="en-US"/>
              <a:t>A 30-qubit-quantum computer would equal the processing power of a conventional computer that could run teraflops (trillions of floating-point operations per second). </a:t>
            </a:r>
          </a:p>
          <a:p>
            <a:r>
              <a:rPr lang="en-US"/>
              <a:t>Todays typical desktop computers run at speeds measured in gigaflops (billions of floating-point operations).</a:t>
            </a:r>
          </a:p>
        </p:txBody>
      </p:sp>
      <p:sp>
        <p:nvSpPr>
          <p:cNvPr id="4" name="Title 3">
            <a:extLst>
              <a:ext uri="{FF2B5EF4-FFF2-40B4-BE49-F238E27FC236}">
                <a16:creationId xmlns:a16="http://schemas.microsoft.com/office/drawing/2014/main" id="{2A6DE537-1865-91A8-7F1C-682400F1A86C}"/>
              </a:ext>
            </a:extLst>
          </p:cNvPr>
          <p:cNvSpPr>
            <a:spLocks noGrp="1"/>
          </p:cNvSpPr>
          <p:nvPr>
            <p:ph type="title"/>
          </p:nvPr>
        </p:nvSpPr>
        <p:spPr>
          <a:xfrm>
            <a:off x="381000" y="355847"/>
            <a:ext cx="8381260" cy="1054394"/>
          </a:xfrm>
        </p:spPr>
        <p:txBody>
          <a:bodyPr/>
          <a:lstStyle/>
          <a:p>
            <a:r>
              <a:rPr lang="en-US"/>
              <a:t>Why are quantum computers powerful</a:t>
            </a:r>
          </a:p>
        </p:txBody>
      </p:sp>
    </p:spTree>
    <p:extLst>
      <p:ext uri="{BB962C8B-B14F-4D97-AF65-F5344CB8AC3E}">
        <p14:creationId xmlns:p14="http://schemas.microsoft.com/office/powerpoint/2010/main" val="820117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EEE863-03D0-294E-A920-BBE803D535F8}"/>
              </a:ext>
            </a:extLst>
          </p:cNvPr>
          <p:cNvSpPr>
            <a:spLocks noGrp="1"/>
          </p:cNvSpPr>
          <p:nvPr>
            <p:ph idx="1"/>
          </p:nvPr>
        </p:nvSpPr>
        <p:spPr/>
        <p:txBody>
          <a:bodyPr/>
          <a:lstStyle/>
          <a:p>
            <a:r>
              <a:rPr lang="en-US"/>
              <a:t>For a few algorithms, a quantum computer is much faster than a classical computer – in some cases exponentially faster – since all the possible states of many qubits are being updated simultaneously in the process of quantum computation.</a:t>
            </a:r>
          </a:p>
          <a:p>
            <a:r>
              <a:rPr lang="en-US"/>
              <a:t>This provides a completely new and different paradigm for computer science.</a:t>
            </a:r>
          </a:p>
          <a:p>
            <a:endParaRPr lang="en-US"/>
          </a:p>
        </p:txBody>
      </p:sp>
      <p:sp>
        <p:nvSpPr>
          <p:cNvPr id="3" name="Title 2">
            <a:extLst>
              <a:ext uri="{FF2B5EF4-FFF2-40B4-BE49-F238E27FC236}">
                <a16:creationId xmlns:a16="http://schemas.microsoft.com/office/drawing/2014/main" id="{FB8676E8-165A-CF2A-E030-95A1806F5F32}"/>
              </a:ext>
            </a:extLst>
          </p:cNvPr>
          <p:cNvSpPr>
            <a:spLocks noGrp="1"/>
          </p:cNvSpPr>
          <p:nvPr>
            <p:ph type="title"/>
          </p:nvPr>
        </p:nvSpPr>
        <p:spPr/>
        <p:txBody>
          <a:bodyPr/>
          <a:lstStyle/>
          <a:p>
            <a:r>
              <a:rPr lang="en-US"/>
              <a:t>So what does all this mean?</a:t>
            </a:r>
          </a:p>
        </p:txBody>
      </p:sp>
      <p:pic>
        <p:nvPicPr>
          <p:cNvPr id="2050" name="Picture 2" descr="Quantum twist on Monte Carlo algorithm promises useful speed boost | New  Scientist">
            <a:extLst>
              <a:ext uri="{FF2B5EF4-FFF2-40B4-BE49-F238E27FC236}">
                <a16:creationId xmlns:a16="http://schemas.microsoft.com/office/drawing/2014/main" id="{85944DE7-BE2F-56C9-12F5-985124517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9" y="4176056"/>
            <a:ext cx="3171432" cy="2110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 of a machine with a diagram&#10;&#10;Description automatically generated">
            <a:extLst>
              <a:ext uri="{FF2B5EF4-FFF2-40B4-BE49-F238E27FC236}">
                <a16:creationId xmlns:a16="http://schemas.microsoft.com/office/drawing/2014/main" id="{D1C4651F-419A-4160-B387-F97E2522F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174" y="3504659"/>
            <a:ext cx="5158825" cy="3056427"/>
          </a:xfrm>
          <a:prstGeom prst="rect">
            <a:avLst/>
          </a:prstGeom>
        </p:spPr>
      </p:pic>
    </p:spTree>
    <p:extLst>
      <p:ext uri="{BB962C8B-B14F-4D97-AF65-F5344CB8AC3E}">
        <p14:creationId xmlns:p14="http://schemas.microsoft.com/office/powerpoint/2010/main" val="3153237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9ED88-5B2A-5F13-19CB-D19095A614CF}"/>
              </a:ext>
            </a:extLst>
          </p:cNvPr>
          <p:cNvSpPr>
            <a:spLocks noGrp="1"/>
          </p:cNvSpPr>
          <p:nvPr>
            <p:ph idx="1"/>
          </p:nvPr>
        </p:nvSpPr>
        <p:spPr/>
        <p:txBody>
          <a:bodyPr/>
          <a:lstStyle/>
          <a:p>
            <a:r>
              <a:rPr lang="en-US"/>
              <a:t>In hardware, several related challenges need to be addressed: </a:t>
            </a:r>
          </a:p>
          <a:p>
            <a:pPr lvl="1"/>
            <a:r>
              <a:rPr lang="en-US" b="1">
                <a:solidFill>
                  <a:srgbClr val="280EEC"/>
                </a:solidFill>
              </a:rPr>
              <a:t>Better qubits: </a:t>
            </a:r>
            <a:r>
              <a:rPr lang="en-US"/>
              <a:t>Qubits with lower error rates will produce far better results. Qubits and their control machinery need to generate less noise so as not to cause cross-talk (interference among nearby qubits and the environment) and be better isolated from other noise, such as heat and vibration. </a:t>
            </a:r>
          </a:p>
          <a:p>
            <a:pPr lvl="1"/>
            <a:r>
              <a:rPr lang="en-US" b="1">
                <a:solidFill>
                  <a:srgbClr val="280EEC"/>
                </a:solidFill>
              </a:rPr>
              <a:t>More qubits: </a:t>
            </a:r>
            <a:r>
              <a:rPr lang="en-US"/>
              <a:t>Once each qubit behaves better, we can pack them together more densely and in greater numbers. As in classical computing, this development will greatly increase computing power while reducing costs. </a:t>
            </a:r>
          </a:p>
          <a:p>
            <a:pPr lvl="1"/>
            <a:r>
              <a:rPr lang="en-US" b="1">
                <a:solidFill>
                  <a:srgbClr val="280EEC"/>
                </a:solidFill>
              </a:rPr>
              <a:t>Cooling and supercooling</a:t>
            </a:r>
            <a:r>
              <a:rPr lang="en-US"/>
              <a:t>: Superconducting qubits require extremely low temperatures, but lower temperatures are better for error reduction for all kinds of qubits. Therefore, better, cheaper, easier-to-manufacture cooling and supercooling will help the other hardware challenges. </a:t>
            </a:r>
          </a:p>
          <a:p>
            <a:pPr lvl="1"/>
            <a:r>
              <a:rPr lang="en-US" b="1">
                <a:solidFill>
                  <a:srgbClr val="280EEC"/>
                </a:solidFill>
              </a:rPr>
              <a:t>Error correction: </a:t>
            </a:r>
            <a:r>
              <a:rPr lang="en-US"/>
              <a:t>Error correction will require multiple solutions, one of which is to combine several physical qubits into a single, self-correcting logical qubit. Colder temperatures and better control machinery will reduce the error count and ease the burden on error correction. </a:t>
            </a:r>
          </a:p>
        </p:txBody>
      </p:sp>
      <p:sp>
        <p:nvSpPr>
          <p:cNvPr id="3" name="Title 2">
            <a:extLst>
              <a:ext uri="{FF2B5EF4-FFF2-40B4-BE49-F238E27FC236}">
                <a16:creationId xmlns:a16="http://schemas.microsoft.com/office/drawing/2014/main" id="{D322F025-108B-2884-14BE-684E53DE7C72}"/>
              </a:ext>
            </a:extLst>
          </p:cNvPr>
          <p:cNvSpPr>
            <a:spLocks noGrp="1"/>
          </p:cNvSpPr>
          <p:nvPr>
            <p:ph type="title"/>
          </p:nvPr>
        </p:nvSpPr>
        <p:spPr/>
        <p:txBody>
          <a:bodyPr/>
          <a:lstStyle/>
          <a:p>
            <a:r>
              <a:rPr lang="en-US"/>
              <a:t>The Challenges: Hardware</a:t>
            </a:r>
          </a:p>
        </p:txBody>
      </p:sp>
    </p:spTree>
    <p:extLst>
      <p:ext uri="{BB962C8B-B14F-4D97-AF65-F5344CB8AC3E}">
        <p14:creationId xmlns:p14="http://schemas.microsoft.com/office/powerpoint/2010/main" val="2634671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37DFC0-9F55-6680-EDB1-772371DF29B1}"/>
              </a:ext>
            </a:extLst>
          </p:cNvPr>
          <p:cNvSpPr>
            <a:spLocks noGrp="1"/>
          </p:cNvSpPr>
          <p:nvPr>
            <p:ph idx="1"/>
          </p:nvPr>
        </p:nvSpPr>
        <p:spPr/>
        <p:txBody>
          <a:bodyPr/>
          <a:lstStyle/>
          <a:p>
            <a:r>
              <a:rPr lang="en-US"/>
              <a:t>In software, major challenges include the following: </a:t>
            </a:r>
          </a:p>
          <a:p>
            <a:pPr lvl="1"/>
            <a:r>
              <a:rPr lang="en-US" b="1">
                <a:solidFill>
                  <a:srgbClr val="280EEC"/>
                </a:solidFill>
              </a:rPr>
              <a:t>Quantum algorithms</a:t>
            </a:r>
            <a:r>
              <a:rPr lang="en-US"/>
              <a:t>: Many decades of work have gone into optimizing algorithms for mainstream computers, but quantum algorithms are in their early days. Both theoretical advances and optimization in practice are needed. </a:t>
            </a:r>
          </a:p>
          <a:p>
            <a:pPr lvl="1"/>
            <a:r>
              <a:rPr lang="en-US" b="1">
                <a:solidFill>
                  <a:srgbClr val="280EEC"/>
                </a:solidFill>
              </a:rPr>
              <a:t>Error mitigation: </a:t>
            </a:r>
            <a:r>
              <a:rPr lang="en-US"/>
              <a:t>Software can help predict and reduce errors, making today’s quantum computers more useful and reducing the burden on hardware error correction. </a:t>
            </a:r>
          </a:p>
          <a:p>
            <a:r>
              <a:rPr lang="en-US"/>
              <a:t>People power is lacking as well: </a:t>
            </a:r>
          </a:p>
          <a:p>
            <a:pPr lvl="1"/>
            <a:r>
              <a:rPr lang="en-US" b="1">
                <a:solidFill>
                  <a:srgbClr val="280EEC"/>
                </a:solidFill>
              </a:rPr>
              <a:t>Scientists and researchers: </a:t>
            </a:r>
            <a:r>
              <a:rPr lang="en-US"/>
              <a:t>Theoretical work and advanced development are needed to move the field forward, but there are too few qualified people.</a:t>
            </a:r>
          </a:p>
          <a:p>
            <a:pPr lvl="1"/>
            <a:r>
              <a:rPr lang="en-US" b="1">
                <a:solidFill>
                  <a:srgbClr val="280EEC"/>
                </a:solidFill>
              </a:rPr>
              <a:t>Software developers: </a:t>
            </a:r>
            <a:r>
              <a:rPr lang="en-US"/>
              <a:t>Only a small number of software developers know how to use quantum computing systems and contribute to their further development, though this share is slowly increasing.</a:t>
            </a:r>
          </a:p>
          <a:p>
            <a:endParaRPr lang="en-US"/>
          </a:p>
          <a:p>
            <a:endParaRPr lang="en-US"/>
          </a:p>
        </p:txBody>
      </p:sp>
      <p:sp>
        <p:nvSpPr>
          <p:cNvPr id="3" name="Title 2">
            <a:extLst>
              <a:ext uri="{FF2B5EF4-FFF2-40B4-BE49-F238E27FC236}">
                <a16:creationId xmlns:a16="http://schemas.microsoft.com/office/drawing/2014/main" id="{1AA3CF2B-95BB-59D8-F761-1432810AE717}"/>
              </a:ext>
            </a:extLst>
          </p:cNvPr>
          <p:cNvSpPr>
            <a:spLocks noGrp="1"/>
          </p:cNvSpPr>
          <p:nvPr>
            <p:ph type="title"/>
          </p:nvPr>
        </p:nvSpPr>
        <p:spPr/>
        <p:txBody>
          <a:bodyPr/>
          <a:lstStyle/>
          <a:p>
            <a:r>
              <a:rPr lang="en-US"/>
              <a:t>The Challenges: Software and People</a:t>
            </a:r>
          </a:p>
        </p:txBody>
      </p:sp>
    </p:spTree>
    <p:extLst>
      <p:ext uri="{BB962C8B-B14F-4D97-AF65-F5344CB8AC3E}">
        <p14:creationId xmlns:p14="http://schemas.microsoft.com/office/powerpoint/2010/main" val="83323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5FB6A-E1CB-20B0-AC29-2A76B1308AAF}"/>
              </a:ext>
            </a:extLst>
          </p:cNvPr>
          <p:cNvSpPr>
            <a:spLocks noGrp="1"/>
          </p:cNvSpPr>
          <p:nvPr>
            <p:ph idx="1"/>
          </p:nvPr>
        </p:nvSpPr>
        <p:spPr/>
        <p:txBody>
          <a:bodyPr>
            <a:normAutofit/>
          </a:bodyPr>
          <a:lstStyle/>
          <a:p>
            <a:r>
              <a:rPr lang="en-US" sz="1800"/>
              <a:t>Biological Engineering.</a:t>
            </a:r>
          </a:p>
          <a:p>
            <a:pPr lvl="1"/>
            <a:r>
              <a:rPr lang="en-US" sz="1600"/>
              <a:t>Photosynthesis sustains life on Earth by storing solar energy in chemical form and producing organic matter (i.e., food), starting from CO2 and water. </a:t>
            </a:r>
          </a:p>
          <a:p>
            <a:pPr lvl="1"/>
            <a:r>
              <a:rPr lang="en-US" sz="1600"/>
              <a:t>The energy produced by photosynthesis in plants millions of years ago is responsible for the fossil fuels (coal, oil and gas) we use today.</a:t>
            </a:r>
          </a:p>
          <a:p>
            <a:pPr lvl="1"/>
            <a:r>
              <a:rPr lang="en-US" sz="1600"/>
              <a:t>With quantum computing, we will possess the right computing power to run molecular-level simulations and understand the most important process in sustaining life. </a:t>
            </a:r>
          </a:p>
          <a:p>
            <a:pPr lvl="2"/>
            <a:r>
              <a:rPr lang="en-US" sz="1400"/>
              <a:t>Can allow us to capture huge quantities of solar radiation energy in photovoltaic cells</a:t>
            </a:r>
          </a:p>
          <a:p>
            <a:pPr lvl="2"/>
            <a:r>
              <a:rPr lang="en-US" sz="1400"/>
              <a:t>Improve the yield of food plants through tailored biotechnology solutions, a sustainable way of eradicating famine.</a:t>
            </a:r>
          </a:p>
          <a:p>
            <a:r>
              <a:rPr lang="en-US" sz="1800"/>
              <a:t>Financial</a:t>
            </a:r>
          </a:p>
          <a:p>
            <a:pPr lvl="1"/>
            <a:r>
              <a:rPr lang="en-US" sz="1600"/>
              <a:t>Computing speed is a source of competitive advantage in financial markets, and quantum algorithms can increase speed for an important set of financial calculations,</a:t>
            </a:r>
          </a:p>
          <a:p>
            <a:pPr lvl="1"/>
            <a:r>
              <a:rPr lang="en-US" sz="1600"/>
              <a:t>The New York Stock Exchange, for example, generates about 1 terabyte (1012 bytes) of new trading data every day.</a:t>
            </a:r>
          </a:p>
        </p:txBody>
      </p:sp>
      <p:sp>
        <p:nvSpPr>
          <p:cNvPr id="3" name="Title 2">
            <a:extLst>
              <a:ext uri="{FF2B5EF4-FFF2-40B4-BE49-F238E27FC236}">
                <a16:creationId xmlns:a16="http://schemas.microsoft.com/office/drawing/2014/main" id="{2208DC18-DA3F-2542-9C13-C55D004AD74D}"/>
              </a:ext>
            </a:extLst>
          </p:cNvPr>
          <p:cNvSpPr>
            <a:spLocks noGrp="1"/>
          </p:cNvSpPr>
          <p:nvPr>
            <p:ph type="title"/>
          </p:nvPr>
        </p:nvSpPr>
        <p:spPr/>
        <p:txBody>
          <a:bodyPr/>
          <a:lstStyle/>
          <a:p>
            <a:r>
              <a:rPr lang="en-US"/>
              <a:t>Quantum Problems</a:t>
            </a:r>
          </a:p>
        </p:txBody>
      </p:sp>
    </p:spTree>
    <p:extLst>
      <p:ext uri="{BB962C8B-B14F-4D97-AF65-F5344CB8AC3E}">
        <p14:creationId xmlns:p14="http://schemas.microsoft.com/office/powerpoint/2010/main" val="211349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5FB6A-E1CB-20B0-AC29-2A76B1308AAF}"/>
              </a:ext>
            </a:extLst>
          </p:cNvPr>
          <p:cNvSpPr>
            <a:spLocks noGrp="1"/>
          </p:cNvSpPr>
          <p:nvPr>
            <p:ph idx="1"/>
          </p:nvPr>
        </p:nvSpPr>
        <p:spPr/>
        <p:txBody>
          <a:bodyPr>
            <a:normAutofit/>
          </a:bodyPr>
          <a:lstStyle/>
          <a:p>
            <a:r>
              <a:rPr lang="en-US" sz="1800"/>
              <a:t>More rapid machine learning</a:t>
            </a:r>
          </a:p>
          <a:p>
            <a:r>
              <a:rPr lang="en-US" sz="1800"/>
              <a:t>Climate Science and Weather forecasting  </a:t>
            </a:r>
          </a:p>
          <a:p>
            <a:pPr lvl="1"/>
            <a:r>
              <a:rPr lang="en-US" sz="1600"/>
              <a:t>Quantum computing can improve tracking and predictions of meteorological conditions because it can handle, efficiently and rapidly, vast amounts of data containing many variables. This is possible by drawing upon the immense computing power of qubits and by using quantum-like optimization </a:t>
            </a:r>
          </a:p>
          <a:p>
            <a:r>
              <a:rPr lang="en-US" sz="1800"/>
              <a:t>Complex scheduling</a:t>
            </a:r>
          </a:p>
          <a:p>
            <a:r>
              <a:rPr lang="en-US" sz="1800"/>
              <a:t>Logistics operations</a:t>
            </a:r>
          </a:p>
          <a:p>
            <a:pPr lvl="1"/>
            <a:r>
              <a:rPr lang="en-US" sz="1600"/>
              <a:t>Optimizing the routes of thousands of fuel tankers traversing the globe </a:t>
            </a:r>
          </a:p>
          <a:p>
            <a:pPr lvl="1"/>
            <a:r>
              <a:rPr lang="en-US" sz="1600"/>
              <a:t>Helping decide which ICU patients require the most urgent care</a:t>
            </a:r>
          </a:p>
          <a:p>
            <a:r>
              <a:rPr lang="en-US" sz="1800"/>
              <a:t>Supercharged artificial intelligence, with the power to better train algorithms that can finally turn driverless cars and drone taxis into a reality.</a:t>
            </a:r>
          </a:p>
          <a:p>
            <a:endParaRPr lang="en-US" sz="1800"/>
          </a:p>
        </p:txBody>
      </p:sp>
      <p:sp>
        <p:nvSpPr>
          <p:cNvPr id="3" name="Title 2">
            <a:extLst>
              <a:ext uri="{FF2B5EF4-FFF2-40B4-BE49-F238E27FC236}">
                <a16:creationId xmlns:a16="http://schemas.microsoft.com/office/drawing/2014/main" id="{2208DC18-DA3F-2542-9C13-C55D004AD74D}"/>
              </a:ext>
            </a:extLst>
          </p:cNvPr>
          <p:cNvSpPr>
            <a:spLocks noGrp="1"/>
          </p:cNvSpPr>
          <p:nvPr>
            <p:ph type="title"/>
          </p:nvPr>
        </p:nvSpPr>
        <p:spPr/>
        <p:txBody>
          <a:bodyPr/>
          <a:lstStyle/>
          <a:p>
            <a:r>
              <a:rPr lang="en-US"/>
              <a:t>Quantum Problems</a:t>
            </a:r>
          </a:p>
        </p:txBody>
      </p:sp>
    </p:spTree>
    <p:extLst>
      <p:ext uri="{BB962C8B-B14F-4D97-AF65-F5344CB8AC3E}">
        <p14:creationId xmlns:p14="http://schemas.microsoft.com/office/powerpoint/2010/main" val="399342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A94DC-0F24-746A-7578-F3626DEDEFE4}"/>
              </a:ext>
            </a:extLst>
          </p:cNvPr>
          <p:cNvSpPr>
            <a:spLocks noGrp="1"/>
          </p:cNvSpPr>
          <p:nvPr>
            <p:ph idx="1"/>
          </p:nvPr>
        </p:nvSpPr>
        <p:spPr/>
        <p:txBody>
          <a:bodyPr>
            <a:normAutofit/>
          </a:bodyPr>
          <a:lstStyle/>
          <a:p>
            <a:r>
              <a:rPr lang="en-US" sz="1800" dirty="0"/>
              <a:t>The </a:t>
            </a:r>
            <a:r>
              <a:rPr lang="en-US" sz="1800" b="1" dirty="0">
                <a:solidFill>
                  <a:schemeClr val="accent5">
                    <a:lumMod val="75000"/>
                  </a:schemeClr>
                </a:solidFill>
              </a:rPr>
              <a:t>classical</a:t>
            </a:r>
            <a:r>
              <a:rPr lang="en-US" sz="1800" b="1" dirty="0">
                <a:solidFill>
                  <a:schemeClr val="accent5">
                    <a:lumMod val="50000"/>
                  </a:schemeClr>
                </a:solidFill>
              </a:rPr>
              <a:t> </a:t>
            </a:r>
            <a:r>
              <a:rPr lang="en-US" sz="1800" b="1" dirty="0">
                <a:solidFill>
                  <a:schemeClr val="accent5">
                    <a:lumMod val="75000"/>
                  </a:schemeClr>
                </a:solidFill>
              </a:rPr>
              <a:t>computer</a:t>
            </a:r>
            <a:r>
              <a:rPr lang="en-US" sz="1800" b="1" dirty="0">
                <a:solidFill>
                  <a:schemeClr val="accent5">
                    <a:lumMod val="50000"/>
                  </a:schemeClr>
                </a:solidFill>
              </a:rPr>
              <a:t> </a:t>
            </a:r>
            <a:r>
              <a:rPr lang="en-US" sz="1800" dirty="0"/>
              <a:t>is a physical device for carrying out a set of computational instructions encoded into an algorithm.</a:t>
            </a:r>
          </a:p>
          <a:p>
            <a:r>
              <a:rPr lang="en-US" sz="1800" dirty="0"/>
              <a:t>An </a:t>
            </a:r>
            <a:r>
              <a:rPr lang="en-US" sz="1800" b="1" dirty="0">
                <a:solidFill>
                  <a:schemeClr val="accent5">
                    <a:lumMod val="75000"/>
                  </a:schemeClr>
                </a:solidFill>
              </a:rPr>
              <a:t>algorithm</a:t>
            </a:r>
            <a:r>
              <a:rPr lang="en-US" sz="1800" dirty="0"/>
              <a:t> is defined to be a well-defined, finite step of instructions that are carried out systematically in a given number of steps for solving a well defined problem.</a:t>
            </a:r>
          </a:p>
          <a:p>
            <a:r>
              <a:rPr lang="en-US" sz="1800" dirty="0"/>
              <a:t>What is the binary representation of the number 203?</a:t>
            </a:r>
          </a:p>
          <a:p>
            <a:pPr lvl="1"/>
            <a:r>
              <a:rPr lang="en-US" sz="1600" dirty="0"/>
              <a:t>128 + 64 + 8  +  2  + 1</a:t>
            </a:r>
            <a:br>
              <a:rPr lang="en-US" sz="1600" dirty="0"/>
            </a:br>
            <a:r>
              <a:rPr lang="en-US" sz="1600" dirty="0"/>
              <a:t>   2</a:t>
            </a:r>
            <a:r>
              <a:rPr lang="en-US" sz="1600" baseline="30000" dirty="0"/>
              <a:t>7</a:t>
            </a:r>
            <a:r>
              <a:rPr lang="en-US" sz="1600" dirty="0"/>
              <a:t> +  2</a:t>
            </a:r>
            <a:r>
              <a:rPr lang="en-US" sz="1600" baseline="30000" dirty="0"/>
              <a:t>6</a:t>
            </a:r>
            <a:r>
              <a:rPr lang="en-US" sz="1600" dirty="0"/>
              <a:t> + 2</a:t>
            </a:r>
            <a:r>
              <a:rPr lang="en-US" sz="1600" baseline="30000" dirty="0"/>
              <a:t>3</a:t>
            </a:r>
            <a:r>
              <a:rPr lang="en-US" sz="1600" dirty="0"/>
              <a:t> + 2</a:t>
            </a:r>
            <a:r>
              <a:rPr lang="en-US" sz="1600" baseline="30000" dirty="0"/>
              <a:t>1</a:t>
            </a:r>
            <a:r>
              <a:rPr lang="en-US" sz="1600" dirty="0"/>
              <a:t> + 2</a:t>
            </a:r>
            <a:r>
              <a:rPr lang="en-US" sz="1600" baseline="30000" dirty="0"/>
              <a:t>0</a:t>
            </a:r>
          </a:p>
          <a:p>
            <a:r>
              <a:rPr lang="en-US" sz="1800" dirty="0"/>
              <a:t>Let's examine how to add 7 to 1 using binary addition </a:t>
            </a:r>
            <a:r>
              <a:rPr lang="en-US" sz="1800" dirty="0">
                <a:sym typeface="Symbol" panose="05050102010706020507" pitchFamily="18" charset="2"/>
              </a:rPr>
              <a:t></a:t>
            </a:r>
          </a:p>
          <a:p>
            <a:pPr lvl="1"/>
            <a:r>
              <a:rPr lang="en-US" sz="1600" dirty="0">
                <a:sym typeface="Symbol" panose="05050102010706020507" pitchFamily="18" charset="2"/>
              </a:rPr>
              <a:t>111  01 = 1000       Each bit is in the set { 0, 1 }</a:t>
            </a:r>
          </a:p>
          <a:p>
            <a:pPr lvl="1"/>
            <a:r>
              <a:rPr lang="en-US" sz="1600" dirty="0">
                <a:sym typeface="Symbol" panose="05050102010706020507" pitchFamily="18" charset="2"/>
              </a:rPr>
              <a:t>Essentially you carry over the 1</a:t>
            </a:r>
          </a:p>
          <a:p>
            <a:r>
              <a:rPr lang="en-US" sz="1800" dirty="0">
                <a:sym typeface="Symbol" panose="05050102010706020507" pitchFamily="18" charset="2"/>
              </a:rPr>
              <a:t>A </a:t>
            </a:r>
            <a:r>
              <a:rPr lang="en-US" sz="1800" b="1" dirty="0">
                <a:solidFill>
                  <a:schemeClr val="accent5">
                    <a:lumMod val="75000"/>
                  </a:schemeClr>
                </a:solidFill>
                <a:sym typeface="Symbol" panose="05050102010706020507" pitchFamily="18" charset="2"/>
              </a:rPr>
              <a:t>computer</a:t>
            </a:r>
            <a:r>
              <a:rPr lang="en-US" sz="1800" dirty="0">
                <a:sym typeface="Symbol" panose="05050102010706020507" pitchFamily="18" charset="2"/>
              </a:rPr>
              <a:t> is a physical device that transforms an input string of </a:t>
            </a:r>
            <a:br>
              <a:rPr lang="en-US" sz="1800" dirty="0">
                <a:sym typeface="Symbol" panose="05050102010706020507" pitchFamily="18" charset="2"/>
              </a:rPr>
            </a:br>
            <a:r>
              <a:rPr lang="en-US" sz="1800" dirty="0">
                <a:sym typeface="Symbol" panose="05050102010706020507" pitchFamily="18" charset="2"/>
              </a:rPr>
              <a:t>length </a:t>
            </a:r>
            <a:r>
              <a:rPr lang="en-US" sz="1800" i="1" dirty="0">
                <a:sym typeface="Symbol" panose="05050102010706020507" pitchFamily="18" charset="2"/>
              </a:rPr>
              <a:t>m</a:t>
            </a:r>
            <a:r>
              <a:rPr lang="en-US" sz="1800" dirty="0">
                <a:sym typeface="Symbol" panose="05050102010706020507" pitchFamily="18" charset="2"/>
              </a:rPr>
              <a:t> to an output string of length </a:t>
            </a:r>
            <a:r>
              <a:rPr lang="en-US" sz="1800" i="1" dirty="0">
                <a:sym typeface="Symbol" panose="05050102010706020507" pitchFamily="18" charset="2"/>
              </a:rPr>
              <a:t>n</a:t>
            </a:r>
            <a:r>
              <a:rPr lang="en-US" sz="1800" dirty="0">
                <a:sym typeface="Symbol" panose="05050102010706020507" pitchFamily="18" charset="2"/>
              </a:rPr>
              <a:t> using an algorithm.</a:t>
            </a:r>
          </a:p>
          <a:p>
            <a:r>
              <a:rPr lang="en-US" sz="1800" dirty="0">
                <a:sym typeface="Symbol" panose="05050102010706020507" pitchFamily="18" charset="2"/>
              </a:rPr>
              <a:t>Classical computers rely on these strings being determinate.  That is, the input string is fixed to a single value and the output string is fixed to a single value.</a:t>
            </a:r>
            <a:endParaRPr lang="en-US" sz="1800" dirty="0"/>
          </a:p>
          <a:p>
            <a:endParaRPr lang="en-US" sz="1800" dirty="0"/>
          </a:p>
        </p:txBody>
      </p:sp>
      <p:sp>
        <p:nvSpPr>
          <p:cNvPr id="3" name="Title 2">
            <a:extLst>
              <a:ext uri="{FF2B5EF4-FFF2-40B4-BE49-F238E27FC236}">
                <a16:creationId xmlns:a16="http://schemas.microsoft.com/office/drawing/2014/main" id="{7ED150FE-6DC5-9DC0-0545-8768CBA9B4C6}"/>
              </a:ext>
            </a:extLst>
          </p:cNvPr>
          <p:cNvSpPr>
            <a:spLocks noGrp="1"/>
          </p:cNvSpPr>
          <p:nvPr>
            <p:ph type="title"/>
          </p:nvPr>
        </p:nvSpPr>
        <p:spPr/>
        <p:txBody>
          <a:bodyPr/>
          <a:lstStyle/>
          <a:p>
            <a:r>
              <a:rPr lang="en-US"/>
              <a:t>The Classical Computer</a:t>
            </a:r>
          </a:p>
        </p:txBody>
      </p:sp>
      <p:grpSp>
        <p:nvGrpSpPr>
          <p:cNvPr id="12" name="Group 11">
            <a:extLst>
              <a:ext uri="{FF2B5EF4-FFF2-40B4-BE49-F238E27FC236}">
                <a16:creationId xmlns:a16="http://schemas.microsoft.com/office/drawing/2014/main" id="{55645529-E3B3-9C76-7AA5-9C59186D47D8}"/>
              </a:ext>
            </a:extLst>
          </p:cNvPr>
          <p:cNvGrpSpPr/>
          <p:nvPr/>
        </p:nvGrpSpPr>
        <p:grpSpPr>
          <a:xfrm>
            <a:off x="4090066" y="3802198"/>
            <a:ext cx="2441150" cy="365760"/>
            <a:chOff x="1934095" y="4605252"/>
            <a:chExt cx="2441150" cy="365760"/>
          </a:xfrm>
        </p:grpSpPr>
        <p:sp>
          <p:nvSpPr>
            <p:cNvPr id="4" name="Rectangle 3">
              <a:extLst>
                <a:ext uri="{FF2B5EF4-FFF2-40B4-BE49-F238E27FC236}">
                  <a16:creationId xmlns:a16="http://schemas.microsoft.com/office/drawing/2014/main" id="{A3B9BC56-B774-DCA6-ADA0-13D092EF7480}"/>
                </a:ext>
              </a:extLst>
            </p:cNvPr>
            <p:cNvSpPr/>
            <p:nvPr/>
          </p:nvSpPr>
          <p:spPr>
            <a:xfrm>
              <a:off x="1934095" y="4605252"/>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5" name="Rectangle 4">
              <a:extLst>
                <a:ext uri="{FF2B5EF4-FFF2-40B4-BE49-F238E27FC236}">
                  <a16:creationId xmlns:a16="http://schemas.microsoft.com/office/drawing/2014/main" id="{F1BDD768-DAF7-16E6-4BFD-B22C9271E03C}"/>
                </a:ext>
              </a:extLst>
            </p:cNvPr>
            <p:cNvSpPr/>
            <p:nvPr/>
          </p:nvSpPr>
          <p:spPr>
            <a:xfrm>
              <a:off x="2241663" y="4605252"/>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 name="Rectangle 5">
              <a:extLst>
                <a:ext uri="{FF2B5EF4-FFF2-40B4-BE49-F238E27FC236}">
                  <a16:creationId xmlns:a16="http://schemas.microsoft.com/office/drawing/2014/main" id="{8657BD1F-5D8F-2B01-C3D8-5CCF21AB8360}"/>
                </a:ext>
              </a:extLst>
            </p:cNvPr>
            <p:cNvSpPr/>
            <p:nvPr/>
          </p:nvSpPr>
          <p:spPr>
            <a:xfrm>
              <a:off x="2549231" y="4605252"/>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7" name="Rectangle 6">
              <a:extLst>
                <a:ext uri="{FF2B5EF4-FFF2-40B4-BE49-F238E27FC236}">
                  <a16:creationId xmlns:a16="http://schemas.microsoft.com/office/drawing/2014/main" id="{EC236937-672E-E266-D71D-010D169F8F80}"/>
                </a:ext>
              </a:extLst>
            </p:cNvPr>
            <p:cNvSpPr/>
            <p:nvPr/>
          </p:nvSpPr>
          <p:spPr>
            <a:xfrm>
              <a:off x="2856799" y="4605252"/>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8" name="Rectangle 7">
              <a:extLst>
                <a:ext uri="{FF2B5EF4-FFF2-40B4-BE49-F238E27FC236}">
                  <a16:creationId xmlns:a16="http://schemas.microsoft.com/office/drawing/2014/main" id="{156789A8-F49F-2EBC-5F16-7E7E545A1DF9}"/>
                </a:ext>
              </a:extLst>
            </p:cNvPr>
            <p:cNvSpPr/>
            <p:nvPr/>
          </p:nvSpPr>
          <p:spPr>
            <a:xfrm>
              <a:off x="3164367" y="4605252"/>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9" name="Rectangle 8">
              <a:extLst>
                <a:ext uri="{FF2B5EF4-FFF2-40B4-BE49-F238E27FC236}">
                  <a16:creationId xmlns:a16="http://schemas.microsoft.com/office/drawing/2014/main" id="{B44BDBDF-5E7E-9D5A-718D-E41C71B636AF}"/>
                </a:ext>
              </a:extLst>
            </p:cNvPr>
            <p:cNvSpPr/>
            <p:nvPr/>
          </p:nvSpPr>
          <p:spPr>
            <a:xfrm>
              <a:off x="3471935" y="4605252"/>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a:t>
              </a:r>
            </a:p>
          </p:txBody>
        </p:sp>
        <p:sp>
          <p:nvSpPr>
            <p:cNvPr id="10" name="Rectangle 9">
              <a:extLst>
                <a:ext uri="{FF2B5EF4-FFF2-40B4-BE49-F238E27FC236}">
                  <a16:creationId xmlns:a16="http://schemas.microsoft.com/office/drawing/2014/main" id="{B104127A-85CB-10FE-486B-B583D398C3F4}"/>
                </a:ext>
              </a:extLst>
            </p:cNvPr>
            <p:cNvSpPr/>
            <p:nvPr/>
          </p:nvSpPr>
          <p:spPr>
            <a:xfrm>
              <a:off x="3779503" y="4605252"/>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1" name="Rectangle 10">
              <a:extLst>
                <a:ext uri="{FF2B5EF4-FFF2-40B4-BE49-F238E27FC236}">
                  <a16:creationId xmlns:a16="http://schemas.microsoft.com/office/drawing/2014/main" id="{7B61DC96-70A3-B3DB-9D16-7FE18EA0D8FE}"/>
                </a:ext>
              </a:extLst>
            </p:cNvPr>
            <p:cNvSpPr/>
            <p:nvPr/>
          </p:nvSpPr>
          <p:spPr>
            <a:xfrm>
              <a:off x="4087071" y="4605252"/>
              <a:ext cx="288174" cy="3657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grpSp>
    </p:spTree>
    <p:extLst>
      <p:ext uri="{BB962C8B-B14F-4D97-AF65-F5344CB8AC3E}">
        <p14:creationId xmlns:p14="http://schemas.microsoft.com/office/powerpoint/2010/main" val="310839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399BB0-0205-777B-BAD9-B336403020FA}"/>
              </a:ext>
            </a:extLst>
          </p:cNvPr>
          <p:cNvSpPr>
            <a:spLocks noGrp="1"/>
          </p:cNvSpPr>
          <p:nvPr>
            <p:ph idx="1"/>
          </p:nvPr>
        </p:nvSpPr>
        <p:spPr/>
        <p:txBody>
          <a:bodyPr/>
          <a:lstStyle/>
          <a:p>
            <a:r>
              <a:rPr lang="en-US" dirty="0"/>
              <a:t>In quantum mechanics, bra–</a:t>
            </a:r>
            <a:r>
              <a:rPr lang="en-US" dirty="0" err="1"/>
              <a:t>ket</a:t>
            </a:r>
            <a:r>
              <a:rPr lang="en-US" dirty="0"/>
              <a:t> notation is used ubiquitously to denote quantum states. The notation uses angle brackets, to construct "</a:t>
            </a:r>
            <a:r>
              <a:rPr lang="en-US" dirty="0">
                <a:solidFill>
                  <a:srgbClr val="0070C0"/>
                </a:solidFill>
              </a:rPr>
              <a:t>bras</a:t>
            </a:r>
            <a:r>
              <a:rPr lang="en-US" dirty="0"/>
              <a:t>" and "</a:t>
            </a:r>
            <a:r>
              <a:rPr lang="en-US" err="1">
                <a:solidFill>
                  <a:srgbClr val="0070C0"/>
                </a:solidFill>
              </a:rPr>
              <a:t>kets</a:t>
            </a:r>
            <a:r>
              <a:rPr lang="en-US"/>
              <a:t>".  A bra is of the form      and is identified as a row vector.</a:t>
            </a:r>
            <a:endParaRPr lang="en-US" dirty="0"/>
          </a:p>
          <a:p>
            <a:r>
              <a:rPr lang="en-US" dirty="0"/>
              <a:t>A </a:t>
            </a:r>
            <a:r>
              <a:rPr lang="en-US" dirty="0" err="1"/>
              <a:t>ket</a:t>
            </a:r>
            <a:r>
              <a:rPr lang="en-US" dirty="0"/>
              <a:t> is of the form </a:t>
            </a:r>
            <a:r>
              <a:rPr lang="en-US" dirty="0">
                <a:sym typeface="Symbol" panose="05050102010706020507" pitchFamily="18" charset="2"/>
              </a:rPr>
              <a:t></a:t>
            </a:r>
            <a:r>
              <a:rPr lang="en-US" dirty="0"/>
              <a:t>v</a:t>
            </a:r>
            <a:r>
              <a:rPr lang="en-US" dirty="0">
                <a:sym typeface="Symbol" panose="05050102010706020507" pitchFamily="18" charset="2"/>
              </a:rPr>
              <a:t> denoting a vector v in a vector space and represents the state of a quantum system.</a:t>
            </a:r>
          </a:p>
          <a:p>
            <a:r>
              <a:rPr lang="en-US" dirty="0"/>
              <a:t>A </a:t>
            </a:r>
            <a:r>
              <a:rPr lang="en-US" dirty="0" err="1"/>
              <a:t>ket</a:t>
            </a:r>
            <a:r>
              <a:rPr lang="en-US" dirty="0"/>
              <a:t> can be identified with a column vector</a:t>
            </a:r>
          </a:p>
          <a:p>
            <a:r>
              <a:rPr lang="en-US" dirty="0"/>
              <a:t>The two possible states {0, 1} of the classical bit (now referred to as </a:t>
            </a:r>
            <a:r>
              <a:rPr lang="en-US" dirty="0" err="1"/>
              <a:t>Cbit</a:t>
            </a:r>
            <a:r>
              <a:rPr lang="en-US" dirty="0"/>
              <a:t>) are as follows:</a:t>
            </a:r>
          </a:p>
          <a:p>
            <a:endParaRPr lang="en-US" dirty="0"/>
          </a:p>
          <a:p>
            <a:endParaRPr lang="en-US" dirty="0"/>
          </a:p>
          <a:p>
            <a:endParaRPr lang="en-US" dirty="0"/>
          </a:p>
          <a:p>
            <a:r>
              <a:rPr lang="en-US" dirty="0"/>
              <a:t>This </a:t>
            </a:r>
            <a:r>
              <a:rPr lang="en-US" dirty="0" err="1"/>
              <a:t>treates</a:t>
            </a:r>
            <a:r>
              <a:rPr lang="en-US" dirty="0"/>
              <a:t> the state of a bit as a vector, and uses the Dirac bra-</a:t>
            </a:r>
            <a:r>
              <a:rPr lang="en-US" dirty="0" err="1"/>
              <a:t>ket</a:t>
            </a:r>
            <a:r>
              <a:rPr lang="en-US" dirty="0"/>
              <a:t> notation.  So we would read the first representation as ket-0.</a:t>
            </a:r>
          </a:p>
          <a:p>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E37DD238-FD27-3E09-C90D-5D42BF9CBF3D}"/>
              </a:ext>
            </a:extLst>
          </p:cNvPr>
          <p:cNvSpPr>
            <a:spLocks noGrp="1"/>
          </p:cNvSpPr>
          <p:nvPr>
            <p:ph type="title"/>
          </p:nvPr>
        </p:nvSpPr>
        <p:spPr/>
        <p:txBody>
          <a:bodyPr/>
          <a:lstStyle/>
          <a:p>
            <a:r>
              <a:rPr lang="en-US"/>
              <a:t>Cbit</a:t>
            </a:r>
          </a:p>
        </p:txBody>
      </p:sp>
      <p:grpSp>
        <p:nvGrpSpPr>
          <p:cNvPr id="17" name="Group 16">
            <a:extLst>
              <a:ext uri="{FF2B5EF4-FFF2-40B4-BE49-F238E27FC236}">
                <a16:creationId xmlns:a16="http://schemas.microsoft.com/office/drawing/2014/main" id="{0FFE90C7-3741-ED05-8C01-A7CBCEFE4CCF}"/>
              </a:ext>
            </a:extLst>
          </p:cNvPr>
          <p:cNvGrpSpPr/>
          <p:nvPr/>
        </p:nvGrpSpPr>
        <p:grpSpPr>
          <a:xfrm>
            <a:off x="819542" y="4573429"/>
            <a:ext cx="3397350" cy="1241331"/>
            <a:chOff x="2249977" y="5426872"/>
            <a:chExt cx="3397350" cy="1241331"/>
          </a:xfrm>
        </p:grpSpPr>
        <p:pic>
          <p:nvPicPr>
            <p:cNvPr id="7" name="Picture 6">
              <a:extLst>
                <a:ext uri="{FF2B5EF4-FFF2-40B4-BE49-F238E27FC236}">
                  <a16:creationId xmlns:a16="http://schemas.microsoft.com/office/drawing/2014/main" id="{803B55A6-FA89-A7E7-1958-9C54515E62A6}"/>
                </a:ext>
              </a:extLst>
            </p:cNvPr>
            <p:cNvPicPr>
              <a:picLocks noChangeAspect="1"/>
            </p:cNvPicPr>
            <p:nvPr/>
          </p:nvPicPr>
          <p:blipFill>
            <a:blip r:embed="rId2"/>
            <a:stretch>
              <a:fillRect/>
            </a:stretch>
          </p:blipFill>
          <p:spPr>
            <a:xfrm>
              <a:off x="2249977" y="5465666"/>
              <a:ext cx="1447454" cy="1044156"/>
            </a:xfrm>
            <a:prstGeom prst="rect">
              <a:avLst/>
            </a:prstGeom>
          </p:spPr>
        </p:pic>
        <p:pic>
          <p:nvPicPr>
            <p:cNvPr id="9" name="Picture 8">
              <a:extLst>
                <a:ext uri="{FF2B5EF4-FFF2-40B4-BE49-F238E27FC236}">
                  <a16:creationId xmlns:a16="http://schemas.microsoft.com/office/drawing/2014/main" id="{E6378A4F-19F6-1A3F-403F-30775BE12DC2}"/>
                </a:ext>
              </a:extLst>
            </p:cNvPr>
            <p:cNvPicPr>
              <a:picLocks noChangeAspect="1"/>
            </p:cNvPicPr>
            <p:nvPr/>
          </p:nvPicPr>
          <p:blipFill>
            <a:blip r:embed="rId3"/>
            <a:stretch>
              <a:fillRect/>
            </a:stretch>
          </p:blipFill>
          <p:spPr>
            <a:xfrm>
              <a:off x="4070946" y="5426872"/>
              <a:ext cx="1576381" cy="1241331"/>
            </a:xfrm>
            <a:prstGeom prst="rect">
              <a:avLst/>
            </a:prstGeom>
          </p:spPr>
        </p:pic>
      </p:grpSp>
      <p:sp>
        <p:nvSpPr>
          <p:cNvPr id="19" name="TextBox 18">
            <a:extLst>
              <a:ext uri="{FF2B5EF4-FFF2-40B4-BE49-F238E27FC236}">
                <a16:creationId xmlns:a16="http://schemas.microsoft.com/office/drawing/2014/main" id="{D841F39C-68C4-56B7-FCCC-C37553FB7CD0}"/>
              </a:ext>
            </a:extLst>
          </p:cNvPr>
          <p:cNvSpPr txBox="1"/>
          <p:nvPr/>
        </p:nvSpPr>
        <p:spPr>
          <a:xfrm>
            <a:off x="4419605" y="4654058"/>
            <a:ext cx="4572000" cy="1015663"/>
          </a:xfrm>
          <a:prstGeom prst="rect">
            <a:avLst/>
          </a:prstGeom>
          <a:noFill/>
        </p:spPr>
        <p:txBody>
          <a:bodyPr wrap="square">
            <a:spAutoFit/>
          </a:bodyPr>
          <a:lstStyle/>
          <a:p>
            <a:r>
              <a:rPr lang="en-US" sz="2000"/>
              <a:t>Note that the value in the bottom row represents the value of the bit in its designated state.</a:t>
            </a:r>
          </a:p>
        </p:txBody>
      </p:sp>
      <p:pic>
        <p:nvPicPr>
          <p:cNvPr id="11" name="Picture 10">
            <a:extLst>
              <a:ext uri="{FF2B5EF4-FFF2-40B4-BE49-F238E27FC236}">
                <a16:creationId xmlns:a16="http://schemas.microsoft.com/office/drawing/2014/main" id="{90F0B37C-3EEE-2C09-EE57-22BF01D3C629}"/>
              </a:ext>
            </a:extLst>
          </p:cNvPr>
          <p:cNvPicPr>
            <a:picLocks noChangeAspect="1"/>
          </p:cNvPicPr>
          <p:nvPr/>
        </p:nvPicPr>
        <p:blipFill>
          <a:blip r:embed="rId4"/>
          <a:stretch>
            <a:fillRect/>
          </a:stretch>
        </p:blipFill>
        <p:spPr>
          <a:xfrm>
            <a:off x="4168609" y="2338192"/>
            <a:ext cx="334023" cy="380786"/>
          </a:xfrm>
          <a:prstGeom prst="rect">
            <a:avLst/>
          </a:prstGeom>
        </p:spPr>
      </p:pic>
    </p:spTree>
    <p:extLst>
      <p:ext uri="{BB962C8B-B14F-4D97-AF65-F5344CB8AC3E}">
        <p14:creationId xmlns:p14="http://schemas.microsoft.com/office/powerpoint/2010/main" val="404737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D63323F-9384-AA3B-0F6C-32A14867AED4}"/>
              </a:ext>
            </a:extLst>
          </p:cNvPr>
          <p:cNvSpPr>
            <a:spLocks noGrp="1"/>
          </p:cNvSpPr>
          <p:nvPr>
            <p:ph idx="1"/>
          </p:nvPr>
        </p:nvSpPr>
        <p:spPr/>
        <p:txBody>
          <a:bodyPr/>
          <a:lstStyle/>
          <a:p>
            <a:r>
              <a:rPr lang="en-US"/>
              <a:t>A classical bit has two possible states,</a:t>
            </a:r>
            <a:br>
              <a:rPr lang="en-US"/>
            </a:br>
            <a:r>
              <a:rPr lang="en-US"/>
              <a:t>as we have seen.  These states are</a:t>
            </a:r>
            <a:br>
              <a:rPr lang="en-US"/>
            </a:br>
            <a:r>
              <a:rPr lang="en-US"/>
              <a:t>represented by the </a:t>
            </a:r>
            <a:r>
              <a:rPr lang="en-US" b="1">
                <a:solidFill>
                  <a:srgbClr val="89ABCD"/>
                </a:solidFill>
              </a:rPr>
              <a:t>basis vectors</a:t>
            </a:r>
            <a:r>
              <a:rPr lang="en-US"/>
              <a:t>.</a:t>
            </a:r>
          </a:p>
          <a:p>
            <a:r>
              <a:rPr lang="en-US"/>
              <a:t>Vectors have an origin (the tail of the vector) and a final end (the head of the vector).  This is why the state of 0 is a vector that looks like this:</a:t>
            </a:r>
          </a:p>
          <a:p>
            <a:pPr marL="45720" indent="0">
              <a:buNone/>
            </a:pPr>
            <a:endParaRPr lang="en-US"/>
          </a:p>
          <a:p>
            <a:r>
              <a:rPr lang="en-US"/>
              <a:t>Basis vectors are a set of vectors that span the entire vector space</a:t>
            </a:r>
            <a:r>
              <a:rPr lang="en-US">
                <a:sym typeface="Symbol" panose="05050102010706020507" pitchFamily="18" charset="2"/>
              </a:rPr>
              <a:t>, in this case these column vectors:</a:t>
            </a:r>
            <a:endParaRPr lang="en-US"/>
          </a:p>
        </p:txBody>
      </p:sp>
      <p:sp>
        <p:nvSpPr>
          <p:cNvPr id="5" name="Title 4">
            <a:extLst>
              <a:ext uri="{FF2B5EF4-FFF2-40B4-BE49-F238E27FC236}">
                <a16:creationId xmlns:a16="http://schemas.microsoft.com/office/drawing/2014/main" id="{9DDCD8CF-BC01-333B-F276-038EA47AF35E}"/>
              </a:ext>
            </a:extLst>
          </p:cNvPr>
          <p:cNvSpPr>
            <a:spLocks noGrp="1"/>
          </p:cNvSpPr>
          <p:nvPr>
            <p:ph type="title"/>
          </p:nvPr>
        </p:nvSpPr>
        <p:spPr/>
        <p:txBody>
          <a:bodyPr/>
          <a:lstStyle/>
          <a:p>
            <a:r>
              <a:rPr lang="en-US"/>
              <a:t>Basis Vectors</a:t>
            </a:r>
          </a:p>
        </p:txBody>
      </p:sp>
      <p:grpSp>
        <p:nvGrpSpPr>
          <p:cNvPr id="7" name="Group 6">
            <a:extLst>
              <a:ext uri="{FF2B5EF4-FFF2-40B4-BE49-F238E27FC236}">
                <a16:creationId xmlns:a16="http://schemas.microsoft.com/office/drawing/2014/main" id="{F3EDDB3E-499E-AC41-42C5-2EA08917D7DC}"/>
              </a:ext>
            </a:extLst>
          </p:cNvPr>
          <p:cNvGrpSpPr/>
          <p:nvPr/>
        </p:nvGrpSpPr>
        <p:grpSpPr>
          <a:xfrm>
            <a:off x="5171409" y="1491563"/>
            <a:ext cx="3397350" cy="1241331"/>
            <a:chOff x="2249977" y="5426872"/>
            <a:chExt cx="3397350" cy="1241331"/>
          </a:xfrm>
        </p:grpSpPr>
        <p:pic>
          <p:nvPicPr>
            <p:cNvPr id="8" name="Picture 7">
              <a:extLst>
                <a:ext uri="{FF2B5EF4-FFF2-40B4-BE49-F238E27FC236}">
                  <a16:creationId xmlns:a16="http://schemas.microsoft.com/office/drawing/2014/main" id="{FF8CC858-684D-3C8F-8A8D-E3F7CEFBB0B8}"/>
                </a:ext>
              </a:extLst>
            </p:cNvPr>
            <p:cNvPicPr>
              <a:picLocks noChangeAspect="1"/>
            </p:cNvPicPr>
            <p:nvPr/>
          </p:nvPicPr>
          <p:blipFill>
            <a:blip r:embed="rId2"/>
            <a:stretch>
              <a:fillRect/>
            </a:stretch>
          </p:blipFill>
          <p:spPr>
            <a:xfrm>
              <a:off x="2249977" y="5465666"/>
              <a:ext cx="1447454" cy="1044156"/>
            </a:xfrm>
            <a:prstGeom prst="rect">
              <a:avLst/>
            </a:prstGeom>
          </p:spPr>
        </p:pic>
        <p:pic>
          <p:nvPicPr>
            <p:cNvPr id="9" name="Picture 8">
              <a:extLst>
                <a:ext uri="{FF2B5EF4-FFF2-40B4-BE49-F238E27FC236}">
                  <a16:creationId xmlns:a16="http://schemas.microsoft.com/office/drawing/2014/main" id="{6CA46460-2D09-F326-092B-CFC91A9633FB}"/>
                </a:ext>
              </a:extLst>
            </p:cNvPr>
            <p:cNvPicPr>
              <a:picLocks noChangeAspect="1"/>
            </p:cNvPicPr>
            <p:nvPr/>
          </p:nvPicPr>
          <p:blipFill>
            <a:blip r:embed="rId3"/>
            <a:stretch>
              <a:fillRect/>
            </a:stretch>
          </p:blipFill>
          <p:spPr>
            <a:xfrm>
              <a:off x="4070946" y="5426872"/>
              <a:ext cx="1576381" cy="1241331"/>
            </a:xfrm>
            <a:prstGeom prst="rect">
              <a:avLst/>
            </a:prstGeom>
          </p:spPr>
        </p:pic>
      </p:grpSp>
      <p:cxnSp>
        <p:nvCxnSpPr>
          <p:cNvPr id="11" name="Straight Arrow Connector 10">
            <a:extLst>
              <a:ext uri="{FF2B5EF4-FFF2-40B4-BE49-F238E27FC236}">
                <a16:creationId xmlns:a16="http://schemas.microsoft.com/office/drawing/2014/main" id="{EFFF4A02-0299-DCB1-6CE1-812D2862FFC6}"/>
              </a:ext>
            </a:extLst>
          </p:cNvPr>
          <p:cNvCxnSpPr/>
          <p:nvPr/>
        </p:nvCxnSpPr>
        <p:spPr>
          <a:xfrm flipV="1">
            <a:off x="1350433" y="3602567"/>
            <a:ext cx="1549400" cy="220133"/>
          </a:xfrm>
          <a:prstGeom prst="straightConnector1">
            <a:avLst/>
          </a:prstGeom>
          <a:ln w="38100">
            <a:solidFill>
              <a:schemeClr val="accent5">
                <a:lumMod val="75000"/>
              </a:schemeClr>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4E9A8C-9AE6-53B1-0DA7-9306B5077DD1}"/>
              </a:ext>
            </a:extLst>
          </p:cNvPr>
          <p:cNvSpPr txBox="1"/>
          <p:nvPr/>
        </p:nvSpPr>
        <p:spPr>
          <a:xfrm>
            <a:off x="1031114" y="3712633"/>
            <a:ext cx="319319" cy="323165"/>
          </a:xfrm>
          <a:prstGeom prst="rect">
            <a:avLst/>
          </a:prstGeom>
          <a:noFill/>
        </p:spPr>
        <p:txBody>
          <a:bodyPr wrap="none" rtlCol="0">
            <a:spAutoFit/>
          </a:bodyPr>
          <a:lstStyle/>
          <a:p>
            <a:pPr algn="ctr">
              <a:lnSpc>
                <a:spcPts val="1800"/>
              </a:lnSpc>
            </a:pPr>
            <a:r>
              <a:rPr lang="en-US" sz="1800" b="0">
                <a:solidFill>
                  <a:schemeClr val="accent5">
                    <a:lumMod val="75000"/>
                  </a:schemeClr>
                </a:solidFill>
                <a:latin typeface="+mn-lt"/>
              </a:rPr>
              <a:t>1</a:t>
            </a:r>
            <a:endParaRPr lang="en-US" sz="1800" b="0" dirty="0" err="1">
              <a:solidFill>
                <a:schemeClr val="accent5">
                  <a:lumMod val="75000"/>
                </a:schemeClr>
              </a:solidFill>
              <a:latin typeface="+mn-lt"/>
            </a:endParaRPr>
          </a:p>
        </p:txBody>
      </p:sp>
      <p:sp>
        <p:nvSpPr>
          <p:cNvPr id="13" name="TextBox 12">
            <a:extLst>
              <a:ext uri="{FF2B5EF4-FFF2-40B4-BE49-F238E27FC236}">
                <a16:creationId xmlns:a16="http://schemas.microsoft.com/office/drawing/2014/main" id="{3EA66A7F-6BA5-7BF1-F941-D4EA74FABD10}"/>
              </a:ext>
            </a:extLst>
          </p:cNvPr>
          <p:cNvSpPr txBox="1"/>
          <p:nvPr/>
        </p:nvSpPr>
        <p:spPr>
          <a:xfrm>
            <a:off x="2854473" y="3440984"/>
            <a:ext cx="319319" cy="323165"/>
          </a:xfrm>
          <a:prstGeom prst="rect">
            <a:avLst/>
          </a:prstGeom>
          <a:noFill/>
        </p:spPr>
        <p:txBody>
          <a:bodyPr wrap="none" rtlCol="0">
            <a:spAutoFit/>
          </a:bodyPr>
          <a:lstStyle/>
          <a:p>
            <a:pPr algn="ctr">
              <a:lnSpc>
                <a:spcPts val="1800"/>
              </a:lnSpc>
            </a:pPr>
            <a:r>
              <a:rPr lang="en-US" sz="1800" b="0">
                <a:solidFill>
                  <a:schemeClr val="accent5">
                    <a:lumMod val="75000"/>
                  </a:schemeClr>
                </a:solidFill>
                <a:latin typeface="+mn-lt"/>
              </a:rPr>
              <a:t>0</a:t>
            </a:r>
            <a:endParaRPr lang="en-US" sz="1800" b="0" dirty="0" err="1">
              <a:solidFill>
                <a:schemeClr val="accent5">
                  <a:lumMod val="75000"/>
                </a:schemeClr>
              </a:solidFill>
              <a:latin typeface="+mn-lt"/>
            </a:endParaRPr>
          </a:p>
        </p:txBody>
      </p:sp>
      <p:pic>
        <p:nvPicPr>
          <p:cNvPr id="15" name="Picture 14">
            <a:extLst>
              <a:ext uri="{FF2B5EF4-FFF2-40B4-BE49-F238E27FC236}">
                <a16:creationId xmlns:a16="http://schemas.microsoft.com/office/drawing/2014/main" id="{0EEE73E9-40C2-396C-568C-A6D1A153401A}"/>
              </a:ext>
            </a:extLst>
          </p:cNvPr>
          <p:cNvPicPr>
            <a:picLocks noChangeAspect="1"/>
          </p:cNvPicPr>
          <p:nvPr/>
        </p:nvPicPr>
        <p:blipFill rotWithShape="1">
          <a:blip r:embed="rId2"/>
          <a:srcRect l="68513" t="15168" r="5706" b="7567"/>
          <a:stretch/>
        </p:blipFill>
        <p:spPr>
          <a:xfrm>
            <a:off x="4275029" y="4345197"/>
            <a:ext cx="373172" cy="806770"/>
          </a:xfrm>
          <a:prstGeom prst="rect">
            <a:avLst/>
          </a:prstGeom>
        </p:spPr>
      </p:pic>
      <p:pic>
        <p:nvPicPr>
          <p:cNvPr id="16" name="Picture 15">
            <a:extLst>
              <a:ext uri="{FF2B5EF4-FFF2-40B4-BE49-F238E27FC236}">
                <a16:creationId xmlns:a16="http://schemas.microsoft.com/office/drawing/2014/main" id="{3526535D-3F4C-A2FB-D3B7-0A596986433C}"/>
              </a:ext>
            </a:extLst>
          </p:cNvPr>
          <p:cNvPicPr>
            <a:picLocks noChangeAspect="1"/>
          </p:cNvPicPr>
          <p:nvPr/>
        </p:nvPicPr>
        <p:blipFill rotWithShape="1">
          <a:blip r:embed="rId3"/>
          <a:srcRect l="62910" t="15884" r="8177" b="19123"/>
          <a:stretch/>
        </p:blipFill>
        <p:spPr>
          <a:xfrm>
            <a:off x="4648201" y="4336731"/>
            <a:ext cx="455766" cy="806770"/>
          </a:xfrm>
          <a:prstGeom prst="rect">
            <a:avLst/>
          </a:prstGeom>
        </p:spPr>
      </p:pic>
    </p:spTree>
    <p:extLst>
      <p:ext uri="{BB962C8B-B14F-4D97-AF65-F5344CB8AC3E}">
        <p14:creationId xmlns:p14="http://schemas.microsoft.com/office/powerpoint/2010/main" val="124001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A449E4-5C4D-6BD9-0843-6B23A6F99462}"/>
              </a:ext>
            </a:extLst>
          </p:cNvPr>
          <p:cNvSpPr>
            <a:spLocks noGrp="1"/>
          </p:cNvSpPr>
          <p:nvPr>
            <p:ph idx="1"/>
          </p:nvPr>
        </p:nvSpPr>
        <p:spPr/>
        <p:txBody>
          <a:bodyPr>
            <a:normAutofit/>
          </a:bodyPr>
          <a:lstStyle/>
          <a:p>
            <a:r>
              <a:rPr lang="en-US" sz="1800" dirty="0"/>
              <a:t>The components of a computer are involved with </a:t>
            </a:r>
            <a:br>
              <a:rPr lang="en-US" sz="1800" dirty="0"/>
            </a:br>
            <a:r>
              <a:rPr lang="en-US" sz="1800" dirty="0"/>
              <a:t>data, the means of processing it and control </a:t>
            </a:r>
            <a:br>
              <a:rPr lang="en-US" sz="1800" dirty="0"/>
            </a:br>
            <a:r>
              <a:rPr lang="en-US" sz="1800" dirty="0"/>
              <a:t>mechanisms</a:t>
            </a:r>
          </a:p>
          <a:p>
            <a:r>
              <a:rPr lang="en-US" sz="1800" dirty="0"/>
              <a:t>Computer chips contain modules that contain logic </a:t>
            </a:r>
            <a:br>
              <a:rPr lang="en-US" sz="1800" dirty="0"/>
            </a:br>
            <a:r>
              <a:rPr lang="en-US" sz="1800" dirty="0"/>
              <a:t>gates which contain transistors.  The transistor is a </a:t>
            </a:r>
            <a:br>
              <a:rPr lang="en-US" sz="1800" dirty="0"/>
            </a:br>
            <a:r>
              <a:rPr lang="en-US" sz="1800" dirty="0"/>
              <a:t>semiconductor that regulates current or voltage flow and can be in one of two distinct states – on or off.  The information is made up of bits which can be set to either 0 or 1.</a:t>
            </a:r>
          </a:p>
          <a:p>
            <a:r>
              <a:rPr lang="en-US" sz="1800" dirty="0"/>
              <a:t>Transistors are combined to create logic gates </a:t>
            </a:r>
            <a:br>
              <a:rPr lang="en-US" sz="1800" dirty="0"/>
            </a:br>
            <a:r>
              <a:rPr lang="en-US" sz="1800" dirty="0"/>
              <a:t>which perform a Boolean function performed</a:t>
            </a:r>
            <a:br>
              <a:rPr lang="en-US" sz="1800" dirty="0"/>
            </a:br>
            <a:r>
              <a:rPr lang="en-US" sz="1800" dirty="0"/>
              <a:t>on one or more binary inputs and produce a</a:t>
            </a:r>
            <a:br>
              <a:rPr lang="en-US" sz="1800" dirty="0"/>
            </a:br>
            <a:r>
              <a:rPr lang="en-US" sz="1800" dirty="0"/>
              <a:t>single binary output.</a:t>
            </a:r>
          </a:p>
          <a:p>
            <a:r>
              <a:rPr lang="en-US" sz="1800" dirty="0"/>
              <a:t>A transistor is just an electric switch.</a:t>
            </a:r>
            <a:br>
              <a:rPr lang="en-US" sz="1800" dirty="0"/>
            </a:br>
            <a:r>
              <a:rPr lang="en-US" sz="1800" dirty="0"/>
              <a:t>Electricity is electrons moving from one place to another</a:t>
            </a:r>
            <a:br>
              <a:rPr lang="en-US" sz="1800" dirty="0"/>
            </a:br>
            <a:r>
              <a:rPr lang="en-US" sz="1800" dirty="0"/>
              <a:t>A switch is a passage that can block electrons from moving in one direction</a:t>
            </a:r>
          </a:p>
        </p:txBody>
      </p:sp>
      <p:sp>
        <p:nvSpPr>
          <p:cNvPr id="3" name="Title 2">
            <a:extLst>
              <a:ext uri="{FF2B5EF4-FFF2-40B4-BE49-F238E27FC236}">
                <a16:creationId xmlns:a16="http://schemas.microsoft.com/office/drawing/2014/main" id="{E886C9B8-155D-F766-1A46-468215118BD8}"/>
              </a:ext>
            </a:extLst>
          </p:cNvPr>
          <p:cNvSpPr>
            <a:spLocks noGrp="1"/>
          </p:cNvSpPr>
          <p:nvPr>
            <p:ph type="title"/>
          </p:nvPr>
        </p:nvSpPr>
        <p:spPr/>
        <p:txBody>
          <a:bodyPr/>
          <a:lstStyle/>
          <a:p>
            <a:r>
              <a:rPr lang="en-US" dirty="0"/>
              <a:t>More on Classical Computers</a:t>
            </a:r>
          </a:p>
        </p:txBody>
      </p:sp>
      <p:grpSp>
        <p:nvGrpSpPr>
          <p:cNvPr id="22" name="Group 21">
            <a:extLst>
              <a:ext uri="{FF2B5EF4-FFF2-40B4-BE49-F238E27FC236}">
                <a16:creationId xmlns:a16="http://schemas.microsoft.com/office/drawing/2014/main" id="{7A120731-721D-C522-4AAE-B1F42E281FDA}"/>
              </a:ext>
            </a:extLst>
          </p:cNvPr>
          <p:cNvGrpSpPr/>
          <p:nvPr/>
        </p:nvGrpSpPr>
        <p:grpSpPr>
          <a:xfrm>
            <a:off x="5895473" y="1672389"/>
            <a:ext cx="3080085" cy="1521995"/>
            <a:chOff x="2749215" y="1961147"/>
            <a:chExt cx="3080085" cy="1521995"/>
          </a:xfrm>
        </p:grpSpPr>
        <p:sp>
          <p:nvSpPr>
            <p:cNvPr id="21" name="Rectangle 20">
              <a:extLst>
                <a:ext uri="{FF2B5EF4-FFF2-40B4-BE49-F238E27FC236}">
                  <a16:creationId xmlns:a16="http://schemas.microsoft.com/office/drawing/2014/main" id="{30D8BFCD-06F2-85FD-8FD1-2A4D5BF0CCDF}"/>
                </a:ext>
              </a:extLst>
            </p:cNvPr>
            <p:cNvSpPr/>
            <p:nvPr/>
          </p:nvSpPr>
          <p:spPr>
            <a:xfrm>
              <a:off x="2749215" y="1961147"/>
              <a:ext cx="3080085" cy="152199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cture of the product">
              <a:extLst>
                <a:ext uri="{FF2B5EF4-FFF2-40B4-BE49-F238E27FC236}">
                  <a16:creationId xmlns:a16="http://schemas.microsoft.com/office/drawing/2014/main" id="{84014A1F-95E0-8745-8F34-8476B8F3AF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0301" y="2394580"/>
              <a:ext cx="784432" cy="784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48F8F97-4CC1-2C8F-EEDB-AC62A2D728FB}"/>
                </a:ext>
              </a:extLst>
            </p:cNvPr>
            <p:cNvPicPr>
              <a:picLocks noChangeAspect="1"/>
            </p:cNvPicPr>
            <p:nvPr/>
          </p:nvPicPr>
          <p:blipFill>
            <a:blip r:embed="rId3"/>
            <a:stretch>
              <a:fillRect/>
            </a:stretch>
          </p:blipFill>
          <p:spPr>
            <a:xfrm>
              <a:off x="4725583" y="2345867"/>
              <a:ext cx="845038" cy="784529"/>
            </a:xfrm>
            <a:prstGeom prst="rect">
              <a:avLst/>
            </a:prstGeom>
          </p:spPr>
        </p:pic>
        <p:pic>
          <p:nvPicPr>
            <p:cNvPr id="7" name="Picture 6">
              <a:extLst>
                <a:ext uri="{FF2B5EF4-FFF2-40B4-BE49-F238E27FC236}">
                  <a16:creationId xmlns:a16="http://schemas.microsoft.com/office/drawing/2014/main" id="{C0465340-D80C-A4D1-B7F9-25B4AA9D4D08}"/>
                </a:ext>
              </a:extLst>
            </p:cNvPr>
            <p:cNvPicPr>
              <a:picLocks noChangeAspect="1"/>
            </p:cNvPicPr>
            <p:nvPr/>
          </p:nvPicPr>
          <p:blipFill rotWithShape="1">
            <a:blip r:embed="rId4"/>
            <a:srcRect l="12653" r="1"/>
            <a:stretch/>
          </p:blipFill>
          <p:spPr>
            <a:xfrm>
              <a:off x="2862854" y="2353999"/>
              <a:ext cx="784432" cy="776397"/>
            </a:xfrm>
            <a:prstGeom prst="rect">
              <a:avLst/>
            </a:prstGeom>
          </p:spPr>
        </p:pic>
        <p:sp>
          <p:nvSpPr>
            <p:cNvPr id="8" name="TextBox 7">
              <a:extLst>
                <a:ext uri="{FF2B5EF4-FFF2-40B4-BE49-F238E27FC236}">
                  <a16:creationId xmlns:a16="http://schemas.microsoft.com/office/drawing/2014/main" id="{2B3BCCFD-65DA-7453-2492-112E5E5E99A2}"/>
                </a:ext>
              </a:extLst>
            </p:cNvPr>
            <p:cNvSpPr txBox="1"/>
            <p:nvPr/>
          </p:nvSpPr>
          <p:spPr>
            <a:xfrm>
              <a:off x="4726257" y="2037038"/>
              <a:ext cx="958018" cy="300788"/>
            </a:xfrm>
            <a:prstGeom prst="rect">
              <a:avLst/>
            </a:prstGeom>
            <a:noFill/>
          </p:spPr>
          <p:txBody>
            <a:bodyPr wrap="none" rtlCol="0">
              <a:spAutoFit/>
            </a:bodyPr>
            <a:lstStyle/>
            <a:p>
              <a:pPr algn="ctr">
                <a:lnSpc>
                  <a:spcPts val="1800"/>
                </a:lnSpc>
              </a:pPr>
              <a:r>
                <a:rPr lang="en-US" sz="1200" b="0" dirty="0">
                  <a:solidFill>
                    <a:srgbClr val="007BF6"/>
                  </a:solidFill>
                  <a:latin typeface="+mn-lt"/>
                </a:rPr>
                <a:t>Control Unit</a:t>
              </a:r>
            </a:p>
          </p:txBody>
        </p:sp>
        <p:sp>
          <p:nvSpPr>
            <p:cNvPr id="9" name="TextBox 8">
              <a:extLst>
                <a:ext uri="{FF2B5EF4-FFF2-40B4-BE49-F238E27FC236}">
                  <a16:creationId xmlns:a16="http://schemas.microsoft.com/office/drawing/2014/main" id="{99B5A7D6-C9D2-93CB-4396-F255697BB078}"/>
                </a:ext>
              </a:extLst>
            </p:cNvPr>
            <p:cNvSpPr txBox="1"/>
            <p:nvPr/>
          </p:nvSpPr>
          <p:spPr>
            <a:xfrm>
              <a:off x="3694242" y="2018990"/>
              <a:ext cx="908326" cy="461665"/>
            </a:xfrm>
            <a:prstGeom prst="rect">
              <a:avLst/>
            </a:prstGeom>
            <a:noFill/>
          </p:spPr>
          <p:txBody>
            <a:bodyPr wrap="none" rtlCol="0">
              <a:spAutoFit/>
            </a:bodyPr>
            <a:lstStyle/>
            <a:p>
              <a:pPr algn="ctr"/>
              <a:r>
                <a:rPr lang="en-US" sz="1200" b="0" dirty="0">
                  <a:solidFill>
                    <a:srgbClr val="007BF6"/>
                  </a:solidFill>
                  <a:latin typeface="+mn-lt"/>
                </a:rPr>
                <a:t>Arithmetic-</a:t>
              </a:r>
              <a:br>
                <a:rPr lang="en-US" sz="1200" b="0" dirty="0">
                  <a:solidFill>
                    <a:srgbClr val="007BF6"/>
                  </a:solidFill>
                  <a:latin typeface="+mn-lt"/>
                </a:rPr>
              </a:br>
              <a:r>
                <a:rPr lang="en-US" sz="1200" b="0" dirty="0">
                  <a:solidFill>
                    <a:srgbClr val="007BF6"/>
                  </a:solidFill>
                  <a:latin typeface="+mn-lt"/>
                </a:rPr>
                <a:t>Logic Unit</a:t>
              </a:r>
            </a:p>
          </p:txBody>
        </p:sp>
        <p:sp>
          <p:nvSpPr>
            <p:cNvPr id="10" name="TextBox 9">
              <a:extLst>
                <a:ext uri="{FF2B5EF4-FFF2-40B4-BE49-F238E27FC236}">
                  <a16:creationId xmlns:a16="http://schemas.microsoft.com/office/drawing/2014/main" id="{D5976F74-76EF-CB71-782D-070267DBBD7D}"/>
                </a:ext>
              </a:extLst>
            </p:cNvPr>
            <p:cNvSpPr txBox="1"/>
            <p:nvPr/>
          </p:nvSpPr>
          <p:spPr>
            <a:xfrm>
              <a:off x="2878140" y="2037038"/>
              <a:ext cx="726930" cy="300788"/>
            </a:xfrm>
            <a:prstGeom prst="rect">
              <a:avLst/>
            </a:prstGeom>
            <a:noFill/>
          </p:spPr>
          <p:txBody>
            <a:bodyPr wrap="none" rtlCol="0">
              <a:spAutoFit/>
            </a:bodyPr>
            <a:lstStyle/>
            <a:p>
              <a:pPr algn="ctr">
                <a:lnSpc>
                  <a:spcPts val="1800"/>
                </a:lnSpc>
              </a:pPr>
              <a:r>
                <a:rPr lang="en-US" sz="1200" b="0" dirty="0">
                  <a:solidFill>
                    <a:srgbClr val="007BF6"/>
                  </a:solidFill>
                  <a:latin typeface="+mn-lt"/>
                </a:rPr>
                <a:t>Memory</a:t>
              </a:r>
            </a:p>
          </p:txBody>
        </p:sp>
        <p:cxnSp>
          <p:nvCxnSpPr>
            <p:cNvPr id="12" name="Connector: Elbow 11">
              <a:extLst>
                <a:ext uri="{FF2B5EF4-FFF2-40B4-BE49-F238E27FC236}">
                  <a16:creationId xmlns:a16="http://schemas.microsoft.com/office/drawing/2014/main" id="{F07F4CA1-CBD6-F887-167A-AF091C1DF940}"/>
                </a:ext>
              </a:extLst>
            </p:cNvPr>
            <p:cNvCxnSpPr>
              <a:cxnSpLocks/>
            </p:cNvCxnSpPr>
            <p:nvPr/>
          </p:nvCxnSpPr>
          <p:spPr>
            <a:xfrm rot="10800000" flipV="1">
              <a:off x="4253163" y="2807514"/>
              <a:ext cx="1317458" cy="441011"/>
            </a:xfrm>
            <a:prstGeom prst="bentConnector3">
              <a:avLst>
                <a:gd name="adj1" fmla="val -7534"/>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B42E191D-C378-DD7B-EAB0-7A1A54CF9A9F}"/>
                </a:ext>
              </a:extLst>
            </p:cNvPr>
            <p:cNvCxnSpPr>
              <a:cxnSpLocks/>
            </p:cNvCxnSpPr>
            <p:nvPr/>
          </p:nvCxnSpPr>
          <p:spPr>
            <a:xfrm rot="10800000" flipV="1">
              <a:off x="3336889" y="2655793"/>
              <a:ext cx="2233733" cy="673402"/>
            </a:xfrm>
            <a:prstGeom prst="bentConnector3">
              <a:avLst>
                <a:gd name="adj1" fmla="val -7633"/>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28" name="Picture 4" descr="From Logic Gates to Registers: Exploring the 74HC173">
            <a:extLst>
              <a:ext uri="{FF2B5EF4-FFF2-40B4-BE49-F238E27FC236}">
                <a16:creationId xmlns:a16="http://schemas.microsoft.com/office/drawing/2014/main" id="{A5C3CA08-FDE8-4D83-505C-922737A4B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473" y="4048626"/>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2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12">
      <a:dk1>
        <a:srgbClr val="4B3928"/>
      </a:dk1>
      <a:lt1>
        <a:srgbClr val="FFFFF3"/>
      </a:lt1>
      <a:dk2>
        <a:srgbClr val="4C3319"/>
      </a:dk2>
      <a:lt2>
        <a:srgbClr val="FFFFFF"/>
      </a:lt2>
      <a:accent1>
        <a:srgbClr val="FFC000"/>
      </a:accent1>
      <a:accent2>
        <a:srgbClr val="92D050"/>
      </a:accent2>
      <a:accent3>
        <a:srgbClr val="EBD995"/>
      </a:accent3>
      <a:accent4>
        <a:srgbClr val="644C36"/>
      </a:accent4>
      <a:accent5>
        <a:srgbClr val="CEC4DA"/>
      </a:accent5>
      <a:accent6>
        <a:srgbClr val="F2F2F2"/>
      </a:accent6>
      <a:hlink>
        <a:srgbClr val="1F03EB"/>
      </a:hlink>
      <a:folHlink>
        <a:srgbClr val="A147C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179860</TotalTime>
  <Words>5155</Words>
  <Application>Microsoft Office PowerPoint</Application>
  <PresentationFormat>On-screen Show (4:3)</PresentationFormat>
  <Paragraphs>401</Paragraphs>
  <Slides>35</Slides>
  <Notes>1</Notes>
  <HiddenSlides>4</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-apple-system</vt:lpstr>
      <vt:lpstr>Arial</vt:lpstr>
      <vt:lpstr>Arial Narrow</vt:lpstr>
      <vt:lpstr>Book Antiqua</vt:lpstr>
      <vt:lpstr>Calibri</vt:lpstr>
      <vt:lpstr>Calibri Light</vt:lpstr>
      <vt:lpstr>Cambria Math</vt:lpstr>
      <vt:lpstr>Franklin Gothic Medium</vt:lpstr>
      <vt:lpstr>Goudy Type</vt:lpstr>
      <vt:lpstr>Nimbus Roman No9 L</vt:lpstr>
      <vt:lpstr>Symbol</vt:lpstr>
      <vt:lpstr>Times</vt:lpstr>
      <vt:lpstr>Times New Roman</vt:lpstr>
      <vt:lpstr>Wingdings</vt:lpstr>
      <vt:lpstr>Wingdings 2</vt:lpstr>
      <vt:lpstr>Java Green</vt:lpstr>
      <vt:lpstr>CS 00500 – Graduate Seminar   Lesson 4.5 Quantum Computing   Quantum computers, with their super-powers, can solve complex problems that would take classical computers millennia to crack. </vt:lpstr>
      <vt:lpstr>Why is Quantum Computing So Special?</vt:lpstr>
      <vt:lpstr>Quantum Problems</vt:lpstr>
      <vt:lpstr>Quantum Problems</vt:lpstr>
      <vt:lpstr>Quantum Problems</vt:lpstr>
      <vt:lpstr>The Classical Computer</vt:lpstr>
      <vt:lpstr>Cbit</vt:lpstr>
      <vt:lpstr>Basis Vectors</vt:lpstr>
      <vt:lpstr>More on Classical Computers</vt:lpstr>
      <vt:lpstr>Quantum Tunnelling</vt:lpstr>
      <vt:lpstr>The Critical Angle</vt:lpstr>
      <vt:lpstr>Evanescent Waves</vt:lpstr>
      <vt:lpstr>Probabilistic Quantum Mechanics</vt:lpstr>
      <vt:lpstr>Quantum Tunnelling</vt:lpstr>
      <vt:lpstr>Qubits</vt:lpstr>
      <vt:lpstr>The Quantum Computer</vt:lpstr>
      <vt:lpstr>Qubits</vt:lpstr>
      <vt:lpstr>Superpositioned Qubits</vt:lpstr>
      <vt:lpstr>Classical bits vs Qubits</vt:lpstr>
      <vt:lpstr>Classical bits vs Qubits: Probability Amplitudes</vt:lpstr>
      <vt:lpstr>Myths and Misconceptions</vt:lpstr>
      <vt:lpstr>Another way to look at this  (1)</vt:lpstr>
      <vt:lpstr>Another way to look at this  (2)</vt:lpstr>
      <vt:lpstr>Another way to look at this  (3)</vt:lpstr>
      <vt:lpstr>Another way to look at this  (4)</vt:lpstr>
      <vt:lpstr>Interference Effects Can Help Us Develop Quantum Algorithms</vt:lpstr>
      <vt:lpstr>Visualizing a qubit's superposition</vt:lpstr>
      <vt:lpstr>Basis States</vt:lpstr>
      <vt:lpstr>Envisioning Phase</vt:lpstr>
      <vt:lpstr>I get measuring in the Z basis (to get a 0 or 1) but why measure in X or Y?</vt:lpstr>
      <vt:lpstr>The lifecycle of a qubit</vt:lpstr>
      <vt:lpstr>Why are quantum computers powerful</vt:lpstr>
      <vt:lpstr>So what does all this mean?</vt:lpstr>
      <vt:lpstr>The Challenges: Hardware</vt:lpstr>
      <vt:lpstr>The Challenges: Software and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Myers, Jack F</cp:lastModifiedBy>
  <cp:revision>594</cp:revision>
  <dcterms:created xsi:type="dcterms:W3CDTF">2013-12-20T15:33:26Z</dcterms:created>
  <dcterms:modified xsi:type="dcterms:W3CDTF">2025-07-29T13:18:06Z</dcterms:modified>
</cp:coreProperties>
</file>