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4"/>
  </p:sldMasterIdLst>
  <p:notesMasterIdLst>
    <p:notesMasterId r:id="rId30"/>
  </p:notesMasterIdLst>
  <p:sldIdLst>
    <p:sldId id="288" r:id="rId5"/>
    <p:sldId id="307" r:id="rId6"/>
    <p:sldId id="289" r:id="rId7"/>
    <p:sldId id="291" r:id="rId8"/>
    <p:sldId id="292" r:id="rId9"/>
    <p:sldId id="290" r:id="rId10"/>
    <p:sldId id="293" r:id="rId11"/>
    <p:sldId id="294" r:id="rId12"/>
    <p:sldId id="312" r:id="rId13"/>
    <p:sldId id="295" r:id="rId14"/>
    <p:sldId id="297" r:id="rId15"/>
    <p:sldId id="296" r:id="rId16"/>
    <p:sldId id="309" r:id="rId17"/>
    <p:sldId id="299" r:id="rId18"/>
    <p:sldId id="300" r:id="rId19"/>
    <p:sldId id="301" r:id="rId20"/>
    <p:sldId id="304" r:id="rId21"/>
    <p:sldId id="302" r:id="rId22"/>
    <p:sldId id="303" r:id="rId23"/>
    <p:sldId id="311" r:id="rId24"/>
    <p:sldId id="310" r:id="rId25"/>
    <p:sldId id="298" r:id="rId26"/>
    <p:sldId id="305" r:id="rId27"/>
    <p:sldId id="306" r:id="rId28"/>
    <p:sldId id="308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715A"/>
    <a:srgbClr val="A27B00"/>
    <a:srgbClr val="FAE8CF"/>
    <a:srgbClr val="ECECEC"/>
    <a:srgbClr val="FA98A8"/>
    <a:srgbClr val="FCBDC8"/>
    <a:srgbClr val="476F35"/>
    <a:srgbClr val="663300"/>
    <a:srgbClr val="88C666"/>
    <a:srgbClr val="E2ED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3" d="100"/>
          <a:sy n="83" d="100"/>
        </p:scale>
        <p:origin x="957" y="3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99BAC5-AAC3-41B1-80A3-A98604D7601C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C63B7B-8D39-4D0A-9EEA-56F291D347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626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-3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-3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-3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-3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-3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-3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-3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-3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-32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-32" charset="0"/>
                <a:ea typeface="+mn-ea"/>
                <a:cs typeface="+mn-cs"/>
              </a:rPr>
              <a:t>Objects First with Java</a:t>
            </a:r>
          </a:p>
        </p:txBody>
      </p:sp>
      <p:sp>
        <p:nvSpPr>
          <p:cNvPr id="1536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-3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-3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-3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-3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-3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-3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-3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-3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-32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-32" charset="0"/>
                <a:ea typeface="+mn-ea"/>
                <a:cs typeface="+mn-cs"/>
              </a:rPr>
              <a:t>© David J. Barnes and Michael Kölling</a:t>
            </a:r>
          </a:p>
        </p:txBody>
      </p:sp>
      <p:sp>
        <p:nvSpPr>
          <p:cNvPr id="1536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-32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-32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-32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-32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-3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-3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-3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-3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-32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152B4E-4FD2-45FC-9CDE-05DF5F3AE35C}" type="slidenum">
              <a:rPr kumimoji="0" lang="en-GB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-3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itchFamily="-32" charset="0"/>
              <a:ea typeface="+mn-ea"/>
              <a:cs typeface="+mn-cs"/>
            </a:endParaRPr>
          </a:p>
        </p:txBody>
      </p:sp>
      <p:sp>
        <p:nvSpPr>
          <p:cNvPr id="153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Replace this with your course title and your name/contact details.</a:t>
            </a:r>
          </a:p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11184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63B7B-8D39-4D0A-9EEA-56F291D347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246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63B7B-8D39-4D0A-9EEA-56F291D347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290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9637B-F17E-21A8-9051-92F947797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B81C1C-69CA-85B6-CAE7-110E54D9EC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163D81-F28D-68DE-1450-15C83F07CF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5333C9-FBF8-B555-52F5-C9D62CDDAA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63B7B-8D39-4D0A-9EEA-56F291D347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591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9BB49-A325-C7C1-AD5D-5C47BBFDC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F0A4E5-9BA1-9991-747D-9AEC46BF8E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63B31C-56C2-2FB7-0785-87CB2600AB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F79051-3517-8FDA-1785-862150DA77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63B7B-8D39-4D0A-9EEA-56F291D347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109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42438-3780-8D27-7F0D-D52FC6C93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5FB8C7-A7B2-C681-AA98-7DC037C1C4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5FDF5B-EDF6-04D4-D202-714B39D264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C2D6B9-208E-59CF-68E2-44FD62CEA7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63B7B-8D39-4D0A-9EEA-56F291D347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285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rgbClr val="9343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000" spc="15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3"/>
          <p:cNvSpPr txBox="1">
            <a:spLocks/>
          </p:cNvSpPr>
          <p:nvPr userDrawn="1"/>
        </p:nvSpPr>
        <p:spPr>
          <a:xfrm>
            <a:off x="8234680" y="6631305"/>
            <a:ext cx="582966" cy="2743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900" b="0">
                <a:solidFill>
                  <a:schemeClr val="tx1"/>
                </a:solidFill>
                <a:latin typeface="Arial Narrow" pitchFamily="34" charset="0"/>
              </a:rPr>
              <a:t>Slide </a:t>
            </a:r>
            <a:fld id="{91D1C02B-4EAB-4E15-8698-97615A35039E}" type="slidenum">
              <a:rPr lang="en-US" sz="900" b="0" smtClean="0">
                <a:solidFill>
                  <a:schemeClr val="tx1"/>
                </a:solidFill>
                <a:latin typeface="Arial Narrow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900" b="0">
              <a:solidFill>
                <a:schemeClr val="tx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476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689D6-EDD8-7056-8854-0DA681C4C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A621DC-1880-16BE-08D2-B243760588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1138" y="1689100"/>
            <a:ext cx="4254500" cy="492760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800" spc="0" smtClean="0"/>
            </a:lvl1pPr>
            <a:lvl2pPr>
              <a:defRPr lang="en-US" sz="1600" spc="0" smtClean="0"/>
            </a:lvl2pPr>
            <a:lvl3pPr>
              <a:defRPr lang="en-US" sz="1500" spc="0" smtClean="0"/>
            </a:lvl3pPr>
            <a:lvl4pPr>
              <a:defRPr lang="en-US" spc="0" smtClean="0"/>
            </a:lvl4pPr>
            <a:lvl5pPr>
              <a:defRPr lang="en-US" sz="1400" spc="0"/>
            </a:lvl5pPr>
          </a:lstStyle>
          <a:p>
            <a:pPr lvl="0">
              <a:buClr>
                <a:schemeClr val="accent1">
                  <a:lumMod val="75000"/>
                </a:schemeClr>
              </a:buClr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>
              <a:buClr>
                <a:srgbClr val="934343"/>
              </a:buClr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AA0E4C5-33B3-1314-A761-A1CAF1A123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38675" y="1689100"/>
            <a:ext cx="4294188" cy="492760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800" spc="0" smtClean="0"/>
            </a:lvl1pPr>
            <a:lvl2pPr>
              <a:defRPr lang="en-US" sz="1600" spc="0" smtClean="0"/>
            </a:lvl2pPr>
            <a:lvl3pPr>
              <a:defRPr lang="en-US" sz="1500" spc="0" smtClean="0"/>
            </a:lvl3pPr>
            <a:lvl4pPr>
              <a:defRPr lang="en-US" spc="0" smtClean="0"/>
            </a:lvl4pPr>
            <a:lvl5pPr>
              <a:defRPr lang="en-US" sz="1400" spc="0"/>
            </a:lvl5pPr>
          </a:lstStyle>
          <a:p>
            <a:pPr lvl="0">
              <a:buClr>
                <a:schemeClr val="accent1">
                  <a:lumMod val="75000"/>
                </a:schemeClr>
              </a:buClr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>
              <a:buClr>
                <a:srgbClr val="934343"/>
              </a:buClr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603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3132" y="1719071"/>
            <a:ext cx="4222668" cy="4912233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 spc="0">
                <a:solidFill>
                  <a:schemeClr val="tx1"/>
                </a:solidFill>
              </a:defRPr>
            </a:lvl1pPr>
            <a:lvl2pPr>
              <a:defRPr sz="1600" spc="0">
                <a:solidFill>
                  <a:schemeClr val="tx1"/>
                </a:solidFill>
              </a:defRPr>
            </a:lvl2pPr>
            <a:lvl3pPr>
              <a:buClr>
                <a:srgbClr val="934343"/>
              </a:buClr>
              <a:defRPr sz="1500" spc="0">
                <a:solidFill>
                  <a:schemeClr val="tx1"/>
                </a:solidFill>
              </a:defRPr>
            </a:lvl3pPr>
            <a:lvl4pPr>
              <a:defRPr sz="1400" spc="0">
                <a:solidFill>
                  <a:schemeClr val="tx1"/>
                </a:solidFill>
              </a:defRPr>
            </a:lvl4pPr>
            <a:lvl5pPr>
              <a:defRPr sz="1400" spc="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258294" cy="4912233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800" spc="0" dirty="0"/>
            </a:lvl1pPr>
            <a:lvl2pPr>
              <a:defRPr lang="en-US" sz="1600" spc="0" dirty="0"/>
            </a:lvl2pPr>
            <a:lvl3pPr>
              <a:defRPr lang="en-US" sz="1500" spc="0" dirty="0"/>
            </a:lvl3pPr>
            <a:lvl4pPr>
              <a:defRPr lang="en-US" spc="0" dirty="0"/>
            </a:lvl4pPr>
          </a:lstStyle>
          <a:p>
            <a:pPr lvl="0">
              <a:buClr>
                <a:schemeClr val="accent1">
                  <a:lumMod val="75000"/>
                </a:schemeClr>
              </a:buClr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>
              <a:buClr>
                <a:srgbClr val="934343"/>
              </a:buClr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521" y="6630110"/>
            <a:ext cx="2133600" cy="27432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fld id="{C715CDA6-468B-4914-9119-2CA166CC068C}" type="datetime1">
              <a:rPr lang="en-US" smtClean="0"/>
              <a:pPr/>
              <a:t>7/22/2025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0" y="6629475"/>
            <a:ext cx="3352800" cy="27432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3"/>
          <p:cNvSpPr txBox="1">
            <a:spLocks/>
          </p:cNvSpPr>
          <p:nvPr userDrawn="1"/>
        </p:nvSpPr>
        <p:spPr>
          <a:xfrm>
            <a:off x="8234680" y="6631305"/>
            <a:ext cx="582966" cy="2743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900" b="0">
                <a:solidFill>
                  <a:prstClr val="black"/>
                </a:solidFill>
                <a:latin typeface="Arial Narrow" pitchFamily="34" charset="0"/>
              </a:rPr>
              <a:t>Slide </a:t>
            </a:r>
            <a:fld id="{91D1C02B-4EAB-4E15-8698-97615A35039E}" type="slidenum">
              <a:rPr lang="en-US" sz="900" b="0" smtClean="0">
                <a:solidFill>
                  <a:prstClr val="black"/>
                </a:solidFill>
                <a:latin typeface="Arial Narrow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900" b="0">
              <a:solidFill>
                <a:prstClr val="black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379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5C6EFC-03AF-EF9F-B124-F6FCADA228AA}"/>
              </a:ext>
            </a:extLst>
          </p:cNvPr>
          <p:cNvSpPr/>
          <p:nvPr userDrawn="1"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3132" y="1719071"/>
            <a:ext cx="4222668" cy="4912233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800" spc="0" dirty="0"/>
            </a:lvl1pPr>
            <a:lvl2pPr>
              <a:defRPr lang="en-US" sz="1600" spc="0" dirty="0"/>
            </a:lvl2pPr>
            <a:lvl3pPr>
              <a:defRPr lang="en-US" sz="1500" spc="0" dirty="0"/>
            </a:lvl3pPr>
            <a:lvl4pPr>
              <a:defRPr lang="en-US" spc="0" dirty="0"/>
            </a:lvl4pPr>
          </a:lstStyle>
          <a:p>
            <a:pPr lvl="0">
              <a:buClr>
                <a:schemeClr val="accent1">
                  <a:lumMod val="75000"/>
                </a:schemeClr>
              </a:buClr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>
              <a:buClr>
                <a:srgbClr val="934343"/>
              </a:buClr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258294" cy="4912233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800" spc="0" dirty="0"/>
            </a:lvl1pPr>
            <a:lvl2pPr>
              <a:defRPr lang="en-US" sz="1600" spc="0" dirty="0"/>
            </a:lvl2pPr>
            <a:lvl3pPr>
              <a:defRPr lang="en-US" sz="1500" spc="0" dirty="0"/>
            </a:lvl3pPr>
            <a:lvl4pPr>
              <a:defRPr lang="en-US" spc="0" dirty="0"/>
            </a:lvl4pPr>
          </a:lstStyle>
          <a:p>
            <a:pPr lvl="0">
              <a:buClr>
                <a:schemeClr val="accent1">
                  <a:lumMod val="75000"/>
                </a:schemeClr>
              </a:buClr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>
              <a:buClr>
                <a:srgbClr val="934343"/>
              </a:buClr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521" y="6630110"/>
            <a:ext cx="2133600" cy="27432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fld id="{C715CDA6-468B-4914-9119-2CA166CC068C}" type="datetime1">
              <a:rPr lang="en-US" smtClean="0"/>
              <a:pPr/>
              <a:t>7/22/2025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0" y="6629475"/>
            <a:ext cx="3352800" cy="27432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3"/>
          <p:cNvSpPr txBox="1">
            <a:spLocks/>
          </p:cNvSpPr>
          <p:nvPr userDrawn="1"/>
        </p:nvSpPr>
        <p:spPr>
          <a:xfrm>
            <a:off x="8234680" y="6631305"/>
            <a:ext cx="582966" cy="2743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900" b="0">
                <a:solidFill>
                  <a:prstClr val="black"/>
                </a:solidFill>
                <a:latin typeface="Arial Narrow" pitchFamily="34" charset="0"/>
              </a:rPr>
              <a:t>Slide </a:t>
            </a:r>
            <a:fld id="{91D1C02B-4EAB-4E15-8698-97615A35039E}" type="slidenum">
              <a:rPr lang="en-US" sz="900" b="0" smtClean="0">
                <a:solidFill>
                  <a:prstClr val="black"/>
                </a:solidFill>
                <a:latin typeface="Arial Narrow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900" b="0">
              <a:solidFill>
                <a:prstClr val="black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786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5C6EFC-03AF-EF9F-B124-F6FCADA228AA}"/>
              </a:ext>
            </a:extLst>
          </p:cNvPr>
          <p:cNvSpPr/>
          <p:nvPr userDrawn="1"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rgbClr val="178A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3132" y="1719071"/>
            <a:ext cx="4222668" cy="4912233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800" spc="0" dirty="0"/>
            </a:lvl1pPr>
            <a:lvl2pPr>
              <a:defRPr lang="en-US" sz="1600" spc="0" dirty="0"/>
            </a:lvl2pPr>
            <a:lvl3pPr>
              <a:defRPr lang="en-US" sz="1500" spc="0" dirty="0"/>
            </a:lvl3pPr>
            <a:lvl4pPr>
              <a:defRPr lang="en-US" spc="0" dirty="0"/>
            </a:lvl4pPr>
          </a:lstStyle>
          <a:p>
            <a:pPr lvl="0">
              <a:buClr>
                <a:schemeClr val="accent1">
                  <a:lumMod val="75000"/>
                </a:schemeClr>
              </a:buClr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>
              <a:buClr>
                <a:srgbClr val="934343"/>
              </a:buClr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258294" cy="4912233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800" spc="0" dirty="0"/>
            </a:lvl1pPr>
            <a:lvl2pPr>
              <a:defRPr lang="en-US" sz="1600" spc="0" dirty="0"/>
            </a:lvl2pPr>
            <a:lvl3pPr>
              <a:defRPr lang="en-US" sz="1500" spc="0" dirty="0"/>
            </a:lvl3pPr>
            <a:lvl4pPr>
              <a:defRPr lang="en-US" spc="0" dirty="0"/>
            </a:lvl4pPr>
          </a:lstStyle>
          <a:p>
            <a:pPr lvl="0">
              <a:buClr>
                <a:schemeClr val="accent1">
                  <a:lumMod val="75000"/>
                </a:schemeClr>
              </a:buClr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>
              <a:buClr>
                <a:srgbClr val="934343"/>
              </a:buClr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521" y="6630110"/>
            <a:ext cx="2133600" cy="27432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fld id="{C715CDA6-468B-4914-9119-2CA166CC068C}" type="datetime1">
              <a:rPr lang="en-US" smtClean="0"/>
              <a:pPr/>
              <a:t>7/22/2025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0" y="6629475"/>
            <a:ext cx="3352800" cy="27432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3"/>
          <p:cNvSpPr txBox="1">
            <a:spLocks/>
          </p:cNvSpPr>
          <p:nvPr userDrawn="1"/>
        </p:nvSpPr>
        <p:spPr>
          <a:xfrm>
            <a:off x="8234680" y="6631305"/>
            <a:ext cx="582966" cy="2743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900" b="0">
                <a:solidFill>
                  <a:prstClr val="black"/>
                </a:solidFill>
                <a:latin typeface="Arial Narrow" pitchFamily="34" charset="0"/>
              </a:rPr>
              <a:t>Slide </a:t>
            </a:r>
            <a:fld id="{91D1C02B-4EAB-4E15-8698-97615A35039E}" type="slidenum">
              <a:rPr lang="en-US" sz="900" b="0" smtClean="0">
                <a:solidFill>
                  <a:prstClr val="black"/>
                </a:solidFill>
                <a:latin typeface="Arial Narrow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900" b="0">
              <a:solidFill>
                <a:prstClr val="black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024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9" y="685800"/>
            <a:ext cx="8407893" cy="5440679"/>
          </a:xfrm>
        </p:spPr>
        <p:txBody>
          <a:bodyPr/>
          <a:lstStyle>
            <a:lvl1pPr marL="45720" indent="0">
              <a:spcBef>
                <a:spcPts val="0"/>
              </a:spcBef>
              <a:spcAft>
                <a:spcPts val="0"/>
              </a:spcAft>
              <a:buNone/>
              <a:defRPr b="0" spc="0">
                <a:solidFill>
                  <a:schemeClr val="tx1"/>
                </a:solidFill>
              </a:defRPr>
            </a:lvl1pPr>
            <a:lvl2pPr marL="365760" indent="0">
              <a:spcBef>
                <a:spcPts val="0"/>
              </a:spcBef>
              <a:spcAft>
                <a:spcPts val="0"/>
              </a:spcAft>
              <a:buNone/>
              <a:defRPr b="0" spc="0">
                <a:solidFill>
                  <a:schemeClr val="tx1"/>
                </a:solidFill>
              </a:defRPr>
            </a:lvl2pPr>
            <a:lvl3pPr marL="640080" indent="0">
              <a:spcBef>
                <a:spcPts val="0"/>
              </a:spcBef>
              <a:spcAft>
                <a:spcPts val="0"/>
              </a:spcAft>
              <a:buNone/>
              <a:defRPr b="0" spc="0">
                <a:solidFill>
                  <a:schemeClr val="tx1"/>
                </a:solidFill>
              </a:defRPr>
            </a:lvl3pPr>
            <a:lvl4pPr marL="91440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4pPr>
            <a:lvl5pPr marL="1097280" indent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381000" y="152400"/>
            <a:ext cx="8381260" cy="406153"/>
          </a:xfrm>
        </p:spPr>
        <p:txBody>
          <a:bodyPr/>
          <a:lstStyle>
            <a:lvl1pPr>
              <a:defRPr sz="2000" u="sng" cap="none" spc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8234680" y="6631305"/>
            <a:ext cx="582966" cy="2743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900" b="0">
                <a:solidFill>
                  <a:prstClr val="black"/>
                </a:solidFill>
                <a:latin typeface="Arial Narrow" pitchFamily="34" charset="0"/>
              </a:rPr>
              <a:t>Slide </a:t>
            </a:r>
            <a:fld id="{91D1C02B-4EAB-4E15-8698-97615A35039E}" type="slidenum">
              <a:rPr lang="en-US" sz="900" b="0" smtClean="0">
                <a:solidFill>
                  <a:prstClr val="black"/>
                </a:solidFill>
                <a:latin typeface="Arial Narrow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900" b="0">
              <a:solidFill>
                <a:prstClr val="black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2341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rgbClr val="612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3"/>
          <p:cNvSpPr txBox="1">
            <a:spLocks/>
          </p:cNvSpPr>
          <p:nvPr userDrawn="1"/>
        </p:nvSpPr>
        <p:spPr>
          <a:xfrm>
            <a:off x="8234680" y="6631305"/>
            <a:ext cx="582966" cy="2743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900" b="0">
                <a:solidFill>
                  <a:schemeClr val="tx1"/>
                </a:solidFill>
                <a:latin typeface="Arial Narrow" pitchFamily="34" charset="0"/>
              </a:rPr>
              <a:t>Slide </a:t>
            </a:r>
            <a:fld id="{91D1C02B-4EAB-4E15-8698-97615A35039E}" type="slidenum">
              <a:rPr lang="en-US" sz="900" b="0" smtClean="0">
                <a:solidFill>
                  <a:schemeClr val="tx1"/>
                </a:solidFill>
                <a:latin typeface="Arial Narrow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900" b="0">
              <a:solidFill>
                <a:schemeClr val="tx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7609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3"/>
          <p:cNvSpPr txBox="1">
            <a:spLocks/>
          </p:cNvSpPr>
          <p:nvPr userDrawn="1"/>
        </p:nvSpPr>
        <p:spPr>
          <a:xfrm>
            <a:off x="8234680" y="6631305"/>
            <a:ext cx="582966" cy="2743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900" b="0">
                <a:solidFill>
                  <a:schemeClr val="tx1"/>
                </a:solidFill>
                <a:latin typeface="Arial Narrow" pitchFamily="34" charset="0"/>
              </a:rPr>
              <a:t>Slide </a:t>
            </a:r>
            <a:fld id="{91D1C02B-4EAB-4E15-8698-97615A35039E}" type="slidenum">
              <a:rPr lang="en-US" sz="900" b="0" smtClean="0">
                <a:solidFill>
                  <a:schemeClr val="tx1"/>
                </a:solidFill>
                <a:latin typeface="Arial Narrow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900" b="0">
              <a:solidFill>
                <a:schemeClr val="tx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286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rgbClr val="178A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3"/>
          <p:cNvSpPr txBox="1">
            <a:spLocks/>
          </p:cNvSpPr>
          <p:nvPr userDrawn="1"/>
        </p:nvSpPr>
        <p:spPr>
          <a:xfrm>
            <a:off x="8234680" y="6631305"/>
            <a:ext cx="582966" cy="2743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900" b="0">
                <a:solidFill>
                  <a:schemeClr val="tx1"/>
                </a:solidFill>
                <a:latin typeface="Arial Narrow" pitchFamily="34" charset="0"/>
              </a:rPr>
              <a:t>Slide </a:t>
            </a:r>
            <a:fld id="{91D1C02B-4EAB-4E15-8698-97615A35039E}" type="slidenum">
              <a:rPr lang="en-US" sz="900" b="0" smtClean="0">
                <a:solidFill>
                  <a:schemeClr val="tx1"/>
                </a:solidFill>
                <a:latin typeface="Arial Narrow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900" b="0">
              <a:solidFill>
                <a:schemeClr val="tx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9919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s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90314" y="153923"/>
            <a:ext cx="6705600" cy="6553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8914" y="2892277"/>
            <a:ext cx="6324600" cy="1645920"/>
          </a:xfrm>
        </p:spPr>
        <p:txBody>
          <a:bodyPr/>
          <a:lstStyle>
            <a:lvl1pPr algn="r">
              <a:defRPr sz="4200" spc="1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3"/>
          <p:cNvSpPr txBox="1">
            <a:spLocks/>
          </p:cNvSpPr>
          <p:nvPr userDrawn="1"/>
        </p:nvSpPr>
        <p:spPr>
          <a:xfrm>
            <a:off x="8234680" y="6631305"/>
            <a:ext cx="582966" cy="2743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900" b="0">
                <a:solidFill>
                  <a:schemeClr val="tx1"/>
                </a:solidFill>
                <a:latin typeface="Arial Narrow" pitchFamily="34" charset="0"/>
              </a:rPr>
              <a:t>Slide </a:t>
            </a:r>
            <a:fld id="{91D1C02B-4EAB-4E15-8698-97615A35039E}" type="slidenum">
              <a:rPr lang="en-US" sz="900" b="0" smtClean="0">
                <a:solidFill>
                  <a:schemeClr val="tx1"/>
                </a:solidFill>
                <a:latin typeface="Arial Narrow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900" b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30846" y="153923"/>
            <a:ext cx="1981200" cy="6556248"/>
          </a:xfrm>
          <a:prstGeom prst="rect">
            <a:avLst/>
          </a:prstGeom>
          <a:solidFill>
            <a:srgbClr val="612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283245" y="2893801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11802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ubs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90314" y="153923"/>
            <a:ext cx="6705600" cy="6553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8914" y="2892277"/>
            <a:ext cx="6324600" cy="1645920"/>
          </a:xfrm>
        </p:spPr>
        <p:txBody>
          <a:bodyPr/>
          <a:lstStyle>
            <a:lvl1pPr algn="r">
              <a:defRPr sz="4200" spc="1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3"/>
          <p:cNvSpPr txBox="1">
            <a:spLocks/>
          </p:cNvSpPr>
          <p:nvPr userDrawn="1"/>
        </p:nvSpPr>
        <p:spPr>
          <a:xfrm>
            <a:off x="8234680" y="6631305"/>
            <a:ext cx="582966" cy="2743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900" b="0">
                <a:solidFill>
                  <a:schemeClr val="tx1"/>
                </a:solidFill>
                <a:latin typeface="Arial Narrow" pitchFamily="34" charset="0"/>
              </a:rPr>
              <a:t>Slide </a:t>
            </a:r>
            <a:fld id="{91D1C02B-4EAB-4E15-8698-97615A35039E}" type="slidenum">
              <a:rPr lang="en-US" sz="900" b="0" smtClean="0">
                <a:solidFill>
                  <a:schemeClr val="tx1"/>
                </a:solidFill>
                <a:latin typeface="Arial Narrow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900" b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30846" y="153923"/>
            <a:ext cx="1981200" cy="655624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283245" y="2893801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094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000" spc="15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3"/>
          <p:cNvSpPr txBox="1">
            <a:spLocks/>
          </p:cNvSpPr>
          <p:nvPr userDrawn="1"/>
        </p:nvSpPr>
        <p:spPr>
          <a:xfrm>
            <a:off x="8234680" y="6631305"/>
            <a:ext cx="582966" cy="2743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900" b="0">
                <a:solidFill>
                  <a:schemeClr val="tx1"/>
                </a:solidFill>
                <a:latin typeface="Arial Narrow" pitchFamily="34" charset="0"/>
              </a:rPr>
              <a:t>Slide </a:t>
            </a:r>
            <a:fld id="{91D1C02B-4EAB-4E15-8698-97615A35039E}" type="slidenum">
              <a:rPr lang="en-US" sz="900" b="0" smtClean="0">
                <a:solidFill>
                  <a:schemeClr val="tx1"/>
                </a:solidFill>
                <a:latin typeface="Arial Narrow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900" b="0">
              <a:solidFill>
                <a:schemeClr val="tx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0776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ubs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90314" y="153923"/>
            <a:ext cx="6705600" cy="6553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8914" y="2892277"/>
            <a:ext cx="6324600" cy="1645920"/>
          </a:xfrm>
        </p:spPr>
        <p:txBody>
          <a:bodyPr/>
          <a:lstStyle>
            <a:lvl1pPr algn="r">
              <a:defRPr sz="4200" spc="1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3"/>
          <p:cNvSpPr txBox="1">
            <a:spLocks/>
          </p:cNvSpPr>
          <p:nvPr userDrawn="1"/>
        </p:nvSpPr>
        <p:spPr>
          <a:xfrm>
            <a:off x="8234680" y="6631305"/>
            <a:ext cx="582966" cy="2743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900" b="0">
                <a:solidFill>
                  <a:schemeClr val="tx1"/>
                </a:solidFill>
                <a:latin typeface="Arial Narrow" pitchFamily="34" charset="0"/>
              </a:rPr>
              <a:t>Slide </a:t>
            </a:r>
            <a:fld id="{91D1C02B-4EAB-4E15-8698-97615A35039E}" type="slidenum">
              <a:rPr lang="en-US" sz="900" b="0" smtClean="0">
                <a:solidFill>
                  <a:schemeClr val="tx1"/>
                </a:solidFill>
                <a:latin typeface="Arial Narrow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900" b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30846" y="153923"/>
            <a:ext cx="1981200" cy="6556248"/>
          </a:xfrm>
          <a:prstGeom prst="rect">
            <a:avLst/>
          </a:prstGeom>
          <a:solidFill>
            <a:srgbClr val="178A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283245" y="2893801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77590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 spc="0">
                <a:solidFill>
                  <a:srgbClr val="612D2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4192906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50000"/>
                </a:schemeClr>
              </a:buClr>
              <a:defRPr sz="2000" spc="0"/>
            </a:lvl1pPr>
            <a:lvl2pPr>
              <a:defRPr sz="1800" spc="0"/>
            </a:lvl2pPr>
            <a:lvl3pPr>
              <a:defRPr sz="1600" spc="0"/>
            </a:lvl3pPr>
            <a:lvl4pPr>
              <a:buClr>
                <a:srgbClr val="934343"/>
              </a:buClr>
              <a:defRPr sz="1400" spc="0"/>
            </a:lvl4pPr>
            <a:lvl5pPr>
              <a:defRPr sz="1600" spc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 spc="0">
                <a:solidFill>
                  <a:srgbClr val="612D2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4192906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50000"/>
                </a:schemeClr>
              </a:buClr>
              <a:defRPr sz="2000" spc="0"/>
            </a:lvl1pPr>
            <a:lvl2pPr>
              <a:defRPr sz="1800" spc="0"/>
            </a:lvl2pPr>
            <a:lvl3pPr>
              <a:defRPr sz="1600" spc="0"/>
            </a:lvl3pPr>
            <a:lvl4pPr>
              <a:buClr>
                <a:srgbClr val="934343"/>
              </a:buClr>
              <a:defRPr sz="1400" spc="0"/>
            </a:lvl4pPr>
            <a:lvl5pPr>
              <a:defRPr sz="1600" spc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3"/>
          <p:cNvSpPr txBox="1">
            <a:spLocks/>
          </p:cNvSpPr>
          <p:nvPr userDrawn="1"/>
        </p:nvSpPr>
        <p:spPr>
          <a:xfrm>
            <a:off x="8234680" y="6631305"/>
            <a:ext cx="582966" cy="2743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900" b="0">
                <a:solidFill>
                  <a:schemeClr val="tx1"/>
                </a:solidFill>
                <a:latin typeface="Arial Narrow" pitchFamily="34" charset="0"/>
              </a:rPr>
              <a:t>Slide </a:t>
            </a:r>
            <a:fld id="{91D1C02B-4EAB-4E15-8698-97615A35039E}" type="slidenum">
              <a:rPr lang="en-US" sz="900" b="0" smtClean="0">
                <a:solidFill>
                  <a:schemeClr val="tx1"/>
                </a:solidFill>
                <a:latin typeface="Arial Narrow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900" b="0">
              <a:solidFill>
                <a:schemeClr val="tx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8297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4D2A14-834A-9CBA-732F-DB80C8AC20C4}"/>
              </a:ext>
            </a:extLst>
          </p:cNvPr>
          <p:cNvSpPr/>
          <p:nvPr userDrawn="1"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 spc="0">
                <a:solidFill>
                  <a:srgbClr val="1D9F3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4192906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50000"/>
                </a:schemeClr>
              </a:buClr>
              <a:defRPr sz="2000" spc="0"/>
            </a:lvl1pPr>
            <a:lvl2pPr>
              <a:defRPr sz="1800" spc="0"/>
            </a:lvl2pPr>
            <a:lvl3pPr>
              <a:defRPr sz="1600" spc="0"/>
            </a:lvl3pPr>
            <a:lvl4pPr>
              <a:buClr>
                <a:srgbClr val="934343"/>
              </a:buClr>
              <a:defRPr sz="1400" spc="0"/>
            </a:lvl4pPr>
            <a:lvl5pPr>
              <a:defRPr sz="1600" spc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 spc="0">
                <a:solidFill>
                  <a:srgbClr val="1D9F3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4192906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50000"/>
                </a:schemeClr>
              </a:buClr>
              <a:defRPr sz="2000" spc="0"/>
            </a:lvl1pPr>
            <a:lvl2pPr>
              <a:defRPr sz="1800" spc="0"/>
            </a:lvl2pPr>
            <a:lvl3pPr>
              <a:defRPr sz="1600" spc="0"/>
            </a:lvl3pPr>
            <a:lvl4pPr>
              <a:buClr>
                <a:srgbClr val="934343"/>
              </a:buClr>
              <a:defRPr sz="1400" spc="0"/>
            </a:lvl4pPr>
            <a:lvl5pPr>
              <a:defRPr sz="1600" spc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3"/>
          <p:cNvSpPr txBox="1">
            <a:spLocks/>
          </p:cNvSpPr>
          <p:nvPr userDrawn="1"/>
        </p:nvSpPr>
        <p:spPr>
          <a:xfrm>
            <a:off x="8234680" y="6631305"/>
            <a:ext cx="582966" cy="2743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900" b="0">
                <a:solidFill>
                  <a:schemeClr val="tx1"/>
                </a:solidFill>
                <a:latin typeface="Arial Narrow" pitchFamily="34" charset="0"/>
              </a:rPr>
              <a:t>Slide </a:t>
            </a:r>
            <a:fld id="{91D1C02B-4EAB-4E15-8698-97615A35039E}" type="slidenum">
              <a:rPr lang="en-US" sz="900" b="0" smtClean="0">
                <a:solidFill>
                  <a:schemeClr val="tx1"/>
                </a:solidFill>
                <a:latin typeface="Arial Narrow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900" b="0">
              <a:solidFill>
                <a:schemeClr val="tx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2359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4D2A14-834A-9CBA-732F-DB80C8AC20C4}"/>
              </a:ext>
            </a:extLst>
          </p:cNvPr>
          <p:cNvSpPr/>
          <p:nvPr userDrawn="1"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rgbClr val="178A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 spc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4192906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50000"/>
                </a:schemeClr>
              </a:buClr>
              <a:defRPr sz="2000" spc="0"/>
            </a:lvl1pPr>
            <a:lvl2pPr>
              <a:defRPr sz="1800" spc="0"/>
            </a:lvl2pPr>
            <a:lvl3pPr>
              <a:defRPr sz="1600" spc="0"/>
            </a:lvl3pPr>
            <a:lvl4pPr>
              <a:buClr>
                <a:srgbClr val="934343"/>
              </a:buClr>
              <a:defRPr sz="1400" spc="0"/>
            </a:lvl4pPr>
            <a:lvl5pPr>
              <a:defRPr sz="1600" spc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 spc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4192906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50000"/>
                </a:schemeClr>
              </a:buClr>
              <a:defRPr sz="2000" spc="0"/>
            </a:lvl1pPr>
            <a:lvl2pPr>
              <a:defRPr sz="1800" spc="0"/>
            </a:lvl2pPr>
            <a:lvl3pPr>
              <a:defRPr sz="1600" spc="0"/>
            </a:lvl3pPr>
            <a:lvl4pPr>
              <a:buClr>
                <a:srgbClr val="934343"/>
              </a:buClr>
              <a:defRPr sz="1400" spc="0"/>
            </a:lvl4pPr>
            <a:lvl5pPr>
              <a:defRPr sz="1600" spc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3"/>
          <p:cNvSpPr txBox="1">
            <a:spLocks/>
          </p:cNvSpPr>
          <p:nvPr userDrawn="1"/>
        </p:nvSpPr>
        <p:spPr>
          <a:xfrm>
            <a:off x="8234680" y="6631305"/>
            <a:ext cx="582966" cy="2743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900" b="0">
                <a:solidFill>
                  <a:schemeClr val="tx1"/>
                </a:solidFill>
                <a:latin typeface="Arial Narrow" pitchFamily="34" charset="0"/>
              </a:rPr>
              <a:t>Slide </a:t>
            </a:r>
            <a:fld id="{91D1C02B-4EAB-4E15-8698-97615A35039E}" type="slidenum">
              <a:rPr lang="en-US" sz="900" b="0" smtClean="0">
                <a:solidFill>
                  <a:schemeClr val="tx1"/>
                </a:solidFill>
                <a:latin typeface="Arial Narrow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900" b="0">
              <a:solidFill>
                <a:schemeClr val="tx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5913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3"/>
          <p:cNvSpPr txBox="1">
            <a:spLocks/>
          </p:cNvSpPr>
          <p:nvPr userDrawn="1"/>
        </p:nvSpPr>
        <p:spPr>
          <a:xfrm>
            <a:off x="8234680" y="6631305"/>
            <a:ext cx="582966" cy="2743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900" b="0">
                <a:solidFill>
                  <a:schemeClr val="tx1"/>
                </a:solidFill>
                <a:latin typeface="Arial Narrow" pitchFamily="34" charset="0"/>
              </a:rPr>
              <a:t>Slide </a:t>
            </a:r>
            <a:fld id="{91D1C02B-4EAB-4E15-8698-97615A35039E}" type="slidenum">
              <a:rPr lang="en-US" sz="900" b="0" smtClean="0">
                <a:solidFill>
                  <a:schemeClr val="tx1"/>
                </a:solidFill>
                <a:latin typeface="Arial Narrow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900" b="0">
              <a:solidFill>
                <a:schemeClr val="tx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2199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A7C15F5-50E2-0D76-8D7A-29239AF72F00}"/>
              </a:ext>
            </a:extLst>
          </p:cNvPr>
          <p:cNvSpPr/>
          <p:nvPr userDrawn="1"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3"/>
          <p:cNvSpPr txBox="1">
            <a:spLocks/>
          </p:cNvSpPr>
          <p:nvPr userDrawn="1"/>
        </p:nvSpPr>
        <p:spPr>
          <a:xfrm>
            <a:off x="8234680" y="6631305"/>
            <a:ext cx="582966" cy="2743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900" b="0">
                <a:solidFill>
                  <a:schemeClr val="tx1"/>
                </a:solidFill>
                <a:latin typeface="Arial Narrow" pitchFamily="34" charset="0"/>
              </a:rPr>
              <a:t>Slide </a:t>
            </a:r>
            <a:fld id="{91D1C02B-4EAB-4E15-8698-97615A35039E}" type="slidenum">
              <a:rPr lang="en-US" sz="900" b="0" smtClean="0">
                <a:solidFill>
                  <a:schemeClr val="tx1"/>
                </a:solidFill>
                <a:latin typeface="Arial Narrow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900" b="0">
              <a:solidFill>
                <a:schemeClr val="tx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7369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A7C15F5-50E2-0D76-8D7A-29239AF72F00}"/>
              </a:ext>
            </a:extLst>
          </p:cNvPr>
          <p:cNvSpPr/>
          <p:nvPr userDrawn="1"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rgbClr val="178A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3"/>
          <p:cNvSpPr txBox="1">
            <a:spLocks/>
          </p:cNvSpPr>
          <p:nvPr userDrawn="1"/>
        </p:nvSpPr>
        <p:spPr>
          <a:xfrm>
            <a:off x="8234680" y="6631305"/>
            <a:ext cx="582966" cy="2743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900" b="0">
                <a:solidFill>
                  <a:schemeClr val="tx1"/>
                </a:solidFill>
                <a:latin typeface="Arial Narrow" pitchFamily="34" charset="0"/>
              </a:rPr>
              <a:t>Slide </a:t>
            </a:r>
            <a:fld id="{91D1C02B-4EAB-4E15-8698-97615A35039E}" type="slidenum">
              <a:rPr lang="en-US" sz="900" b="0" smtClean="0">
                <a:solidFill>
                  <a:schemeClr val="tx1"/>
                </a:solidFill>
                <a:latin typeface="Arial Narrow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900" b="0">
              <a:solidFill>
                <a:schemeClr val="tx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760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rgbClr val="178A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000" spc="15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3"/>
          <p:cNvSpPr txBox="1">
            <a:spLocks/>
          </p:cNvSpPr>
          <p:nvPr userDrawn="1"/>
        </p:nvSpPr>
        <p:spPr>
          <a:xfrm>
            <a:off x="8234680" y="6631305"/>
            <a:ext cx="582966" cy="2743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900" b="0">
                <a:solidFill>
                  <a:schemeClr val="tx1"/>
                </a:solidFill>
                <a:latin typeface="Arial Narrow" pitchFamily="34" charset="0"/>
              </a:rPr>
              <a:t>Slide </a:t>
            </a:r>
            <a:fld id="{91D1C02B-4EAB-4E15-8698-97615A35039E}" type="slidenum">
              <a:rPr lang="en-US" sz="900" b="0" smtClean="0">
                <a:solidFill>
                  <a:schemeClr val="tx1"/>
                </a:solidFill>
                <a:latin typeface="Arial Narrow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900" b="0">
              <a:solidFill>
                <a:schemeClr val="tx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243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2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Aft>
                <a:spcPts val="600"/>
              </a:spcAft>
              <a:defRPr sz="2000" spc="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sz="1800" spc="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buClr>
                <a:srgbClr val="934343"/>
              </a:buClr>
              <a:defRPr sz="1600" spc="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buClr>
                <a:srgbClr val="1C1C1C"/>
              </a:buClr>
              <a:defRPr sz="14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8234680" y="6631305"/>
            <a:ext cx="582966" cy="2743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900" b="0">
                <a:solidFill>
                  <a:schemeClr val="tx1"/>
                </a:solidFill>
                <a:latin typeface="Arial Narrow" pitchFamily="34" charset="0"/>
              </a:rPr>
              <a:t>Slide </a:t>
            </a:r>
            <a:fld id="{91D1C02B-4EAB-4E15-8698-97615A35039E}" type="slidenum">
              <a:rPr lang="en-US" sz="900" b="0" smtClean="0">
                <a:solidFill>
                  <a:schemeClr val="tx1"/>
                </a:solidFill>
                <a:latin typeface="Arial Narrow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900" b="0">
              <a:solidFill>
                <a:schemeClr val="tx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816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2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Aft>
                <a:spcPts val="600"/>
              </a:spcAft>
              <a:buClr>
                <a:schemeClr val="tx2"/>
              </a:buClr>
              <a:defRPr sz="2000" spc="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sz="1800" spc="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buClr>
                <a:srgbClr val="934343"/>
              </a:buClr>
              <a:defRPr sz="1600" spc="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buClr>
                <a:srgbClr val="1C1C1C"/>
              </a:buClr>
              <a:defRPr sz="14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E97C7D-EDDA-C62E-4427-EB53DE5D5D03}"/>
              </a:ext>
            </a:extLst>
          </p:cNvPr>
          <p:cNvSpPr/>
          <p:nvPr userDrawn="1"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8234680" y="6631305"/>
            <a:ext cx="582966" cy="2743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900" b="0">
                <a:solidFill>
                  <a:schemeClr val="tx1"/>
                </a:solidFill>
                <a:latin typeface="Arial Narrow" pitchFamily="34" charset="0"/>
              </a:rPr>
              <a:t>Slide </a:t>
            </a:r>
            <a:fld id="{91D1C02B-4EAB-4E15-8698-97615A35039E}" type="slidenum">
              <a:rPr lang="en-US" sz="900" b="0" smtClean="0">
                <a:solidFill>
                  <a:schemeClr val="tx1"/>
                </a:solidFill>
                <a:latin typeface="Arial Narrow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900" b="0">
              <a:solidFill>
                <a:schemeClr val="tx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878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(2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Aft>
                <a:spcPts val="600"/>
              </a:spcAft>
              <a:buClr>
                <a:schemeClr val="tx2"/>
              </a:buClr>
              <a:defRPr sz="2000" spc="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sz="1800" spc="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buClr>
                <a:srgbClr val="934343"/>
              </a:buClr>
              <a:defRPr sz="1600" spc="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buClr>
                <a:srgbClr val="1C1C1C"/>
              </a:buClr>
              <a:defRPr sz="14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E97C7D-EDDA-C62E-4427-EB53DE5D5D03}"/>
              </a:ext>
            </a:extLst>
          </p:cNvPr>
          <p:cNvSpPr/>
          <p:nvPr userDrawn="1"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rgbClr val="178A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8234680" y="6631305"/>
            <a:ext cx="582966" cy="2743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900" b="0">
                <a:solidFill>
                  <a:schemeClr val="tx1"/>
                </a:solidFill>
                <a:latin typeface="Arial Narrow" pitchFamily="34" charset="0"/>
              </a:rPr>
              <a:t>Slide </a:t>
            </a:r>
            <a:fld id="{91D1C02B-4EAB-4E15-8698-97615A35039E}" type="slidenum">
              <a:rPr lang="en-US" sz="900" b="0" smtClean="0">
                <a:solidFill>
                  <a:schemeClr val="tx1"/>
                </a:solidFill>
                <a:latin typeface="Arial Narrow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900" b="0">
              <a:solidFill>
                <a:schemeClr val="tx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558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1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Aft>
                <a:spcPts val="600"/>
              </a:spcAft>
              <a:defRPr sz="2000" spc="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sz="1800" spc="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buClr>
                <a:srgbClr val="934343"/>
              </a:buClr>
              <a:defRPr sz="1600" spc="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buClr>
                <a:srgbClr val="1C1C1C"/>
              </a:buClr>
              <a:defRPr sz="14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8234680" y="6631305"/>
            <a:ext cx="582966" cy="2743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900" b="0">
                <a:solidFill>
                  <a:schemeClr val="tx1"/>
                </a:solidFill>
                <a:latin typeface="Arial Narrow" pitchFamily="34" charset="0"/>
              </a:rPr>
              <a:t>Slide </a:t>
            </a:r>
            <a:fld id="{91D1C02B-4EAB-4E15-8698-97615A35039E}" type="slidenum">
              <a:rPr lang="en-US" sz="900" b="0" smtClean="0">
                <a:solidFill>
                  <a:schemeClr val="tx1"/>
                </a:solidFill>
                <a:latin typeface="Arial Narrow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900" b="0">
              <a:solidFill>
                <a:schemeClr val="tx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964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1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AEBAF0-A641-A199-1534-06E28B0E3BA1}"/>
              </a:ext>
            </a:extLst>
          </p:cNvPr>
          <p:cNvSpPr/>
          <p:nvPr userDrawn="1"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74320" indent="-228600"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"/>
              <a:defRPr sz="2000" spc="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sz="1800" spc="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buClr>
                <a:srgbClr val="934343"/>
              </a:buClr>
              <a:defRPr sz="1600" spc="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buClr>
                <a:srgbClr val="1C1C1C"/>
              </a:buClr>
              <a:defRPr sz="14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8234680" y="6631305"/>
            <a:ext cx="582966" cy="2743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900" b="0">
                <a:solidFill>
                  <a:schemeClr val="tx1"/>
                </a:solidFill>
                <a:latin typeface="Arial Narrow" pitchFamily="34" charset="0"/>
              </a:rPr>
              <a:t>Slide </a:t>
            </a:r>
            <a:fld id="{91D1C02B-4EAB-4E15-8698-97615A35039E}" type="slidenum">
              <a:rPr lang="en-US" sz="900" b="0" smtClean="0">
                <a:solidFill>
                  <a:schemeClr val="tx1"/>
                </a:solidFill>
                <a:latin typeface="Arial Narrow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900" b="0">
              <a:solidFill>
                <a:schemeClr val="tx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436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(1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AEBAF0-A641-A199-1534-06E28B0E3BA1}"/>
              </a:ext>
            </a:extLst>
          </p:cNvPr>
          <p:cNvSpPr/>
          <p:nvPr userDrawn="1"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rgbClr val="178A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74320" indent="-228600"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"/>
              <a:defRPr sz="2000" spc="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sz="1800" spc="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buClr>
                <a:srgbClr val="934343"/>
              </a:buClr>
              <a:defRPr sz="1600" spc="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buClr>
                <a:srgbClr val="1C1C1C"/>
              </a:buClr>
              <a:defRPr sz="14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8234680" y="6631305"/>
            <a:ext cx="582966" cy="2743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900" b="0">
                <a:solidFill>
                  <a:schemeClr val="tx1"/>
                </a:solidFill>
                <a:latin typeface="Arial Narrow" pitchFamily="34" charset="0"/>
              </a:rPr>
              <a:t>Slide </a:t>
            </a:r>
            <a:fld id="{91D1C02B-4EAB-4E15-8698-97615A35039E}" type="slidenum">
              <a:rPr lang="en-US" sz="900" b="0" smtClean="0">
                <a:solidFill>
                  <a:schemeClr val="tx1"/>
                </a:solidFill>
                <a:latin typeface="Arial Narrow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900" b="0">
              <a:solidFill>
                <a:schemeClr val="tx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225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rgbClr val="9343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0"/>
            <a:ext cx="8407893" cy="490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3428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92" r:id="rId2"/>
    <p:sldLayoutId id="2147483700" r:id="rId3"/>
    <p:sldLayoutId id="2147483677" r:id="rId4"/>
    <p:sldLayoutId id="2147483693" r:id="rId5"/>
    <p:sldLayoutId id="2147483701" r:id="rId6"/>
    <p:sldLayoutId id="2147483691" r:id="rId7"/>
    <p:sldLayoutId id="2147483694" r:id="rId8"/>
    <p:sldLayoutId id="2147483702" r:id="rId9"/>
    <p:sldLayoutId id="2147483708" r:id="rId10"/>
    <p:sldLayoutId id="2147483679" r:id="rId11"/>
    <p:sldLayoutId id="2147483695" r:id="rId12"/>
    <p:sldLayoutId id="2147483703" r:id="rId13"/>
    <p:sldLayoutId id="2147483680" r:id="rId14"/>
    <p:sldLayoutId id="2147483681" r:id="rId15"/>
    <p:sldLayoutId id="2147483696" r:id="rId16"/>
    <p:sldLayoutId id="2147483705" r:id="rId17"/>
    <p:sldLayoutId id="2147483689" r:id="rId18"/>
    <p:sldLayoutId id="2147483697" r:id="rId19"/>
    <p:sldLayoutId id="2147483704" r:id="rId20"/>
    <p:sldLayoutId id="2147483682" r:id="rId21"/>
    <p:sldLayoutId id="2147483698" r:id="rId22"/>
    <p:sldLayoutId id="2147483706" r:id="rId23"/>
    <p:sldLayoutId id="2147483683" r:id="rId24"/>
    <p:sldLayoutId id="2147483699" r:id="rId25"/>
    <p:sldLayoutId id="2147483707" r:id="rId2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 cap="none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00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hyperlink" Target="https://www.coursera.org/articles/ai-vs-deep-learning-vs-machine-learning-beginners-guide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1"/>
          <p:cNvSpPr>
            <a:spLocks noGrp="1" noChangeArrowheads="1"/>
          </p:cNvSpPr>
          <p:nvPr>
            <p:ph type="title"/>
          </p:nvPr>
        </p:nvSpPr>
        <p:spPr>
          <a:xfrm>
            <a:off x="317628" y="1491717"/>
            <a:ext cx="6324600" cy="1828800"/>
          </a:xfrm>
        </p:spPr>
        <p:txBody>
          <a:bodyPr/>
          <a:lstStyle/>
          <a:p>
            <a:pPr eaLnBrk="1" hangingPunct="1"/>
            <a:r>
              <a:rPr lang="en-GB" altLang="en-US" sz="3200">
                <a:solidFill>
                  <a:schemeClr val="tx2">
                    <a:lumMod val="20000"/>
                    <a:lumOff val="80000"/>
                  </a:schemeClr>
                </a:solidFill>
              </a:rPr>
              <a:t>CS 00500 – Graduate Seminar</a:t>
            </a:r>
            <a:br>
              <a:rPr lang="en-GB" altLang="en-US"/>
            </a:br>
            <a:br>
              <a:rPr lang="en-GB" altLang="en-US"/>
            </a:br>
            <a:r>
              <a:rPr lang="en-GB" altLang="en-US"/>
              <a:t>Lesson 4.3  </a:t>
            </a:r>
            <a:br>
              <a:rPr lang="en-GB" altLang="en-US"/>
            </a:br>
            <a:r>
              <a:rPr lang="en-GB" altLang="en-US"/>
              <a:t>Machine Learning</a:t>
            </a:r>
            <a:br>
              <a:rPr lang="en-GB" altLang="en-US"/>
            </a:br>
            <a:endParaRPr lang="en-US" altLang="en-US" sz="3600"/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7162799" y="2892277"/>
            <a:ext cx="1600201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sz="19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18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6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None/>
              <a:defRPr sz="1300" kern="1200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F03EB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38E17C46-82F2-E333-855C-109F622752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4460" y="5033651"/>
            <a:ext cx="1981200" cy="1471263"/>
          </a:xfrm>
        </p:spPr>
        <p:txBody>
          <a:bodyPr anchor="b" anchorCtr="0">
            <a:normAutofit fontScale="62500" lnSpcReduction="20000"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endParaRPr lang="en-US">
              <a:latin typeface="Goudy Type" panose="000005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38C7E8-DF31-2439-5803-5F5D291C2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649571"/>
            <a:ext cx="1998389" cy="285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942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4B94E5-E09B-D033-A7B8-9684584073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784" y="1719071"/>
            <a:ext cx="4421449" cy="4912233"/>
          </a:xfrm>
        </p:spPr>
        <p:txBody>
          <a:bodyPr>
            <a:noAutofit/>
          </a:bodyPr>
          <a:lstStyle/>
          <a:p>
            <a:r>
              <a:rPr lang="en-US" sz="1600">
                <a:solidFill>
                  <a:schemeClr val="accent1"/>
                </a:solidFill>
              </a:rPr>
              <a:t>Vectors</a:t>
            </a:r>
          </a:p>
          <a:p>
            <a:pPr lvl="1"/>
            <a:r>
              <a:rPr lang="en-US" sz="1300"/>
              <a:t>Vectors represent data points, features, and weights in ML models.</a:t>
            </a:r>
          </a:p>
          <a:p>
            <a:pPr lvl="1"/>
            <a:r>
              <a:rPr lang="en-US" sz="1300"/>
              <a:t>A house described by [3 bedrooms, 1216 sqft] is a 2D feature vector. In training, we update weight vectors to minimize error.</a:t>
            </a:r>
            <a:br>
              <a:rPr lang="en-US" sz="1300"/>
            </a:br>
            <a:endParaRPr lang="en-US" sz="1300"/>
          </a:p>
          <a:p>
            <a:r>
              <a:rPr lang="en-US" sz="1600">
                <a:solidFill>
                  <a:schemeClr val="accent1"/>
                </a:solidFill>
              </a:rPr>
              <a:t>Matrices</a:t>
            </a:r>
          </a:p>
          <a:p>
            <a:pPr lvl="1"/>
            <a:r>
              <a:rPr lang="en-US" sz="1300"/>
              <a:t>Matrices handle multiple data points and allow for efficient batch computation.</a:t>
            </a:r>
          </a:p>
          <a:p>
            <a:pPr lvl="1"/>
            <a:r>
              <a:rPr lang="en-US" sz="1300"/>
              <a:t>A dataset of 100 houses, each with 2 features, is stored in a 100×2 matrix.  ML libraries use matrix operations to train models efficiently (e.g., in linear regression or neural networks).</a:t>
            </a:r>
            <a:br>
              <a:rPr lang="en-US" sz="1300"/>
            </a:br>
            <a:endParaRPr lang="en-US" sz="1300"/>
          </a:p>
          <a:p>
            <a:r>
              <a:rPr lang="en-US" sz="1600">
                <a:solidFill>
                  <a:schemeClr val="accent1"/>
                </a:solidFill>
              </a:rPr>
              <a:t>Linear Algebra</a:t>
            </a:r>
          </a:p>
          <a:p>
            <a:pPr lvl="1"/>
            <a:r>
              <a:rPr lang="en-US" sz="1300"/>
              <a:t>The language of data and models in ML. Concepts like dot products, projections, and eigenvectors underpin algorithms.</a:t>
            </a:r>
          </a:p>
          <a:p>
            <a:pPr lvl="1"/>
            <a:r>
              <a:rPr lang="en-US" sz="1300" i="1">
                <a:solidFill>
                  <a:schemeClr val="tx1">
                    <a:lumMod val="65000"/>
                    <a:lumOff val="35000"/>
                  </a:schemeClr>
                </a:solidFill>
              </a:rPr>
              <a:t>Example</a:t>
            </a:r>
            <a:r>
              <a:rPr lang="en-US" sz="1300"/>
              <a:t>: Principal Component Analysis (PCA)</a:t>
            </a:r>
            <a:r>
              <a:rPr lang="en-US" sz="1300">
                <a:solidFill>
                  <a:schemeClr val="tx2"/>
                </a:solidFill>
              </a:rPr>
              <a:t>**</a:t>
            </a:r>
            <a:r>
              <a:rPr lang="en-US" sz="1300"/>
              <a:t> uses eigenvectors to reduce dimensionality and find structure in data. </a:t>
            </a:r>
            <a:r>
              <a:rPr lang="en-US" sz="1200" i="1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en-US" sz="140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C126072-0023-B075-08DE-B6A4418AA0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74853" y="1719071"/>
            <a:ext cx="4530470" cy="4912233"/>
          </a:xfrm>
        </p:spPr>
        <p:txBody>
          <a:bodyPr/>
          <a:lstStyle/>
          <a:p>
            <a:r>
              <a:rPr lang="en-US" sz="1600">
                <a:solidFill>
                  <a:schemeClr val="accent1"/>
                </a:solidFill>
              </a:rPr>
              <a:t>Probability and Statistics</a:t>
            </a:r>
          </a:p>
          <a:p>
            <a:pPr lvl="1"/>
            <a:r>
              <a:rPr lang="en-US" sz="1300"/>
              <a:t>They allow ML to reason under uncertainty and build models of the world from incomplete data.</a:t>
            </a:r>
          </a:p>
          <a:p>
            <a:pPr lvl="1"/>
            <a:r>
              <a:rPr lang="en-US" sz="1300" i="1">
                <a:solidFill>
                  <a:schemeClr val="tx1">
                    <a:lumMod val="65000"/>
                    <a:lumOff val="35000"/>
                  </a:schemeClr>
                </a:solidFill>
              </a:rPr>
              <a:t>Example</a:t>
            </a:r>
            <a:r>
              <a:rPr lang="en-US" sz="1300"/>
              <a:t>: Naive Bayes</a:t>
            </a:r>
            <a:r>
              <a:rPr lang="en-US" sz="1300">
                <a:solidFill>
                  <a:schemeClr val="tx2"/>
                </a:solidFill>
              </a:rPr>
              <a:t>**</a:t>
            </a:r>
            <a:r>
              <a:rPr lang="en-US" sz="1300"/>
              <a:t> is based on Bayes’ Theorem, and many ML models (e.g., logistic regression, Bayesian networks) rely on probabilistic reasoning.</a:t>
            </a:r>
            <a:br>
              <a:rPr lang="en-US" sz="1300"/>
            </a:br>
            <a:endParaRPr lang="en-US" sz="1300"/>
          </a:p>
          <a:p>
            <a:r>
              <a:rPr lang="en-US" sz="1600">
                <a:solidFill>
                  <a:schemeClr val="accent1"/>
                </a:solidFill>
              </a:rPr>
              <a:t>Optimization Theory</a:t>
            </a:r>
          </a:p>
          <a:p>
            <a:pPr lvl="1"/>
            <a:r>
              <a:rPr lang="en-US" sz="1300"/>
              <a:t>Every ML algorithm aims to optimize something --  typically a loss function that quantifies prediction error.</a:t>
            </a:r>
          </a:p>
          <a:p>
            <a:pPr lvl="1"/>
            <a:r>
              <a:rPr lang="en-US" sz="1300" i="1">
                <a:solidFill>
                  <a:schemeClr val="tx1">
                    <a:lumMod val="65000"/>
                    <a:lumOff val="35000"/>
                  </a:schemeClr>
                </a:solidFill>
              </a:rPr>
              <a:t>Example</a:t>
            </a:r>
            <a:r>
              <a:rPr lang="en-US" sz="1300"/>
              <a:t>: Training a neural network is a large-scale non-convex optimization problem where we try to find weights that minimize prediction error.</a:t>
            </a:r>
            <a:br>
              <a:rPr lang="en-US" sz="1300"/>
            </a:br>
            <a:endParaRPr lang="en-US" sz="1300"/>
          </a:p>
          <a:p>
            <a:r>
              <a:rPr lang="en-US" sz="1600">
                <a:solidFill>
                  <a:schemeClr val="accent1"/>
                </a:solidFill>
              </a:rPr>
              <a:t>Calculus</a:t>
            </a:r>
          </a:p>
          <a:p>
            <a:pPr lvl="1"/>
            <a:r>
              <a:rPr lang="en-US" sz="1300"/>
              <a:t>Calculus enables optimization by computing how small changes in inputs affect outputs – critical for gradient-based learning</a:t>
            </a:r>
            <a:r>
              <a:rPr lang="en-US" sz="1200"/>
              <a:t>.</a:t>
            </a:r>
            <a:endParaRPr lang="en-US" sz="1400"/>
          </a:p>
          <a:p>
            <a:pPr lvl="1"/>
            <a:r>
              <a:rPr lang="en-US" sz="1300" i="1">
                <a:solidFill>
                  <a:schemeClr val="tx1">
                    <a:lumMod val="65000"/>
                    <a:lumOff val="35000"/>
                  </a:schemeClr>
                </a:solidFill>
              </a:rPr>
              <a:t>Example</a:t>
            </a:r>
            <a:r>
              <a:rPr lang="en-US" sz="1300"/>
              <a:t>: Gradient descent</a:t>
            </a:r>
            <a:r>
              <a:rPr lang="en-US" sz="1300">
                <a:solidFill>
                  <a:schemeClr val="tx2"/>
                </a:solidFill>
              </a:rPr>
              <a:t>**</a:t>
            </a:r>
            <a:r>
              <a:rPr lang="en-US" sz="1300"/>
              <a:t> uses derivatives to minimize a loss function by updating model parameters in the direction of steepest descent.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170B76-15E5-ED85-B19A-84C5E6B41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Math of Machine Learning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384045-5F66-74E0-F4F8-8A3F237F8ADD}"/>
              </a:ext>
            </a:extLst>
          </p:cNvPr>
          <p:cNvSpPr txBox="1"/>
          <p:nvPr/>
        </p:nvSpPr>
        <p:spPr>
          <a:xfrm>
            <a:off x="2286000" y="6622636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US" sz="1200" i="1">
                <a:solidFill>
                  <a:schemeClr val="tx2">
                    <a:lumMod val="75000"/>
                  </a:schemeClr>
                </a:solidFill>
              </a:rPr>
              <a:t>(** explained in further slide)</a:t>
            </a:r>
          </a:p>
        </p:txBody>
      </p:sp>
    </p:spTree>
    <p:extLst>
      <p:ext uri="{BB962C8B-B14F-4D97-AF65-F5344CB8AC3E}">
        <p14:creationId xmlns:p14="http://schemas.microsoft.com/office/powerpoint/2010/main" val="1854724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0" name="Rectangle 8229">
            <a:extLst>
              <a:ext uri="{FF2B5EF4-FFF2-40B4-BE49-F238E27FC236}">
                <a16:creationId xmlns:a16="http://schemas.microsoft.com/office/drawing/2014/main" id="{5CDBAF5E-83BD-79FB-3A13-EBD55143E32F}"/>
              </a:ext>
            </a:extLst>
          </p:cNvPr>
          <p:cNvSpPr/>
          <p:nvPr/>
        </p:nvSpPr>
        <p:spPr>
          <a:xfrm>
            <a:off x="0" y="1509502"/>
            <a:ext cx="9144000" cy="5164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ED2160-77A2-C44A-1BB8-07DF43193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1873" y="1562860"/>
            <a:ext cx="2991906" cy="3162299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1600"/>
              <a:t>A transformation of a vector is a </a:t>
            </a:r>
            <a:r>
              <a:rPr lang="en-US" sz="1600" b="1"/>
              <a:t>rule</a:t>
            </a:r>
            <a:r>
              <a:rPr lang="en-US" sz="1600"/>
              <a:t> or </a:t>
            </a:r>
            <a:r>
              <a:rPr lang="en-US" sz="1600" b="1"/>
              <a:t>operation</a:t>
            </a:r>
            <a:r>
              <a:rPr lang="en-US" sz="1600"/>
              <a:t> that moves or changes vectors.</a:t>
            </a:r>
          </a:p>
          <a:p>
            <a:pPr marL="45720" indent="0">
              <a:spcBef>
                <a:spcPts val="1800"/>
              </a:spcBef>
              <a:buNone/>
            </a:pPr>
            <a:r>
              <a:rPr lang="en-US" sz="1600"/>
              <a:t>A linear transformation (like the ones we care about in Principle Component Analysis, ML, and graphics) can make the following changes to a vector:</a:t>
            </a:r>
          </a:p>
          <a:p>
            <a:pPr lvl="1">
              <a:spcBef>
                <a:spcPts val="0"/>
              </a:spcBef>
            </a:pPr>
            <a:r>
              <a:rPr lang="en-US" sz="1400"/>
              <a:t>Stretch</a:t>
            </a:r>
          </a:p>
          <a:p>
            <a:pPr lvl="1">
              <a:spcBef>
                <a:spcPts val="0"/>
              </a:spcBef>
            </a:pPr>
            <a:r>
              <a:rPr lang="en-US" sz="1400"/>
              <a:t>Shrink</a:t>
            </a:r>
          </a:p>
          <a:p>
            <a:pPr lvl="1">
              <a:spcBef>
                <a:spcPts val="0"/>
              </a:spcBef>
            </a:pPr>
            <a:r>
              <a:rPr lang="en-US" sz="1400"/>
              <a:t>Shear (slanting)</a:t>
            </a:r>
          </a:p>
          <a:p>
            <a:endParaRPr lang="en-US" sz="16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335FF8-0E90-F9A7-E380-8BEFAE492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99203"/>
            <a:ext cx="8381260" cy="1054394"/>
          </a:xfrm>
        </p:spPr>
        <p:txBody>
          <a:bodyPr/>
          <a:lstStyle/>
          <a:p>
            <a:pPr algn="l"/>
            <a:r>
              <a:rPr lang="en-US"/>
              <a:t>Linear Algebra:</a:t>
            </a:r>
            <a:br>
              <a:rPr lang="en-US"/>
            </a:br>
            <a:r>
              <a:rPr lang="en-US"/>
              <a:t>  Eigenvectors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B5AA91B-0F8B-F167-942A-A09E3F1C10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4800988" y="4774810"/>
            <a:ext cx="4257675" cy="189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8884FBA-130F-1AEB-0989-4C375A452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3778" y="1639947"/>
            <a:ext cx="3039138" cy="3062330"/>
          </a:xfrm>
          <a:prstGeom prst="rect">
            <a:avLst/>
          </a:prstGeom>
        </p:spPr>
      </p:pic>
      <p:pic>
        <p:nvPicPr>
          <p:cNvPr id="8192" name="Picture 8191">
            <a:extLst>
              <a:ext uri="{FF2B5EF4-FFF2-40B4-BE49-F238E27FC236}">
                <a16:creationId xmlns:a16="http://schemas.microsoft.com/office/drawing/2014/main" id="{EFF77970-1F50-EEA5-71D7-ECC1D64574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4862" y="1639947"/>
            <a:ext cx="3039138" cy="3062330"/>
          </a:xfrm>
          <a:prstGeom prst="rect">
            <a:avLst/>
          </a:prstGeom>
        </p:spPr>
      </p:pic>
      <p:sp>
        <p:nvSpPr>
          <p:cNvPr id="8194" name="TextBox 8193">
            <a:extLst>
              <a:ext uri="{FF2B5EF4-FFF2-40B4-BE49-F238E27FC236}">
                <a16:creationId xmlns:a16="http://schemas.microsoft.com/office/drawing/2014/main" id="{EA9A5EA5-7198-C169-F239-038D6B903587}"/>
              </a:ext>
            </a:extLst>
          </p:cNvPr>
          <p:cNvSpPr txBox="1"/>
          <p:nvPr/>
        </p:nvSpPr>
        <p:spPr>
          <a:xfrm>
            <a:off x="114687" y="4757832"/>
            <a:ext cx="47192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lang="en-US" sz="1400"/>
              <a:t>Done by applying a matrix to a vector</a:t>
            </a:r>
            <a:r>
              <a:rPr lang="en-US" sz="1300"/>
              <a:t> (matrix-vector product)</a:t>
            </a:r>
          </a:p>
        </p:txBody>
      </p:sp>
      <p:grpSp>
        <p:nvGrpSpPr>
          <p:cNvPr id="8228" name="Group 8227">
            <a:extLst>
              <a:ext uri="{FF2B5EF4-FFF2-40B4-BE49-F238E27FC236}">
                <a16:creationId xmlns:a16="http://schemas.microsoft.com/office/drawing/2014/main" id="{F9DB48DA-261B-A668-715B-CF30C45DBAC9}"/>
              </a:ext>
            </a:extLst>
          </p:cNvPr>
          <p:cNvGrpSpPr/>
          <p:nvPr/>
        </p:nvGrpSpPr>
        <p:grpSpPr>
          <a:xfrm>
            <a:off x="1155191" y="5202094"/>
            <a:ext cx="3517398" cy="595388"/>
            <a:chOff x="1164222" y="6015361"/>
            <a:chExt cx="3517398" cy="595388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DEC529E-85CB-78CA-0683-11C8F64DFEF2}"/>
                </a:ext>
              </a:extLst>
            </p:cNvPr>
            <p:cNvSpPr txBox="1"/>
            <p:nvPr/>
          </p:nvSpPr>
          <p:spPr>
            <a:xfrm>
              <a:off x="2030798" y="6015361"/>
              <a:ext cx="423129" cy="5924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  <a:spcBef>
                  <a:spcPts val="300"/>
                </a:spcBef>
              </a:pPr>
              <a:r>
                <a:rPr lang="en-US" sz="1600" b="0">
                  <a:solidFill>
                    <a:srgbClr val="E18D11"/>
                  </a:solidFill>
                  <a:latin typeface="+mn-lt"/>
                </a:rPr>
                <a:t>0</a:t>
              </a:r>
            </a:p>
            <a:p>
              <a:pPr algn="ctr">
                <a:lnSpc>
                  <a:spcPts val="1800"/>
                </a:lnSpc>
                <a:spcBef>
                  <a:spcPts val="300"/>
                </a:spcBef>
              </a:pPr>
              <a:r>
                <a:rPr lang="en-US" sz="1600">
                  <a:solidFill>
                    <a:srgbClr val="E18D11"/>
                  </a:solidFill>
                </a:rPr>
                <a:t>10</a:t>
              </a:r>
              <a:endParaRPr lang="en-US" sz="1600" b="0" dirty="0" err="1">
                <a:solidFill>
                  <a:srgbClr val="E18D11"/>
                </a:solidFill>
                <a:latin typeface="+mn-lt"/>
              </a:endParaRPr>
            </a:p>
          </p:txBody>
        </p:sp>
        <p:sp>
          <p:nvSpPr>
            <p:cNvPr id="45" name="Left Bracket 44">
              <a:extLst>
                <a:ext uri="{FF2B5EF4-FFF2-40B4-BE49-F238E27FC236}">
                  <a16:creationId xmlns:a16="http://schemas.microsoft.com/office/drawing/2014/main" id="{EB00829D-EC9C-2898-C661-07EB9F941429}"/>
                </a:ext>
              </a:extLst>
            </p:cNvPr>
            <p:cNvSpPr/>
            <p:nvPr/>
          </p:nvSpPr>
          <p:spPr>
            <a:xfrm>
              <a:off x="1190226" y="6041248"/>
              <a:ext cx="91796" cy="537450"/>
            </a:xfrm>
            <a:prstGeom prst="leftBracket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6" name="Left Bracket 45">
              <a:extLst>
                <a:ext uri="{FF2B5EF4-FFF2-40B4-BE49-F238E27FC236}">
                  <a16:creationId xmlns:a16="http://schemas.microsoft.com/office/drawing/2014/main" id="{6672434C-CD2D-9F13-3D25-05893F6840B0}"/>
                </a:ext>
              </a:extLst>
            </p:cNvPr>
            <p:cNvSpPr/>
            <p:nvPr/>
          </p:nvSpPr>
          <p:spPr>
            <a:xfrm rot="10800000">
              <a:off x="1578706" y="6048758"/>
              <a:ext cx="91796" cy="537450"/>
            </a:xfrm>
            <a:prstGeom prst="leftBracket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A35CB7A-6D42-F932-86A0-CD7B8E66C22D}"/>
                </a:ext>
              </a:extLst>
            </p:cNvPr>
            <p:cNvSpPr txBox="1"/>
            <p:nvPr/>
          </p:nvSpPr>
          <p:spPr>
            <a:xfrm>
              <a:off x="1164222" y="6015361"/>
              <a:ext cx="304892" cy="5924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  <a:spcBef>
                  <a:spcPts val="300"/>
                </a:spcBef>
              </a:pPr>
              <a:r>
                <a:rPr lang="en-US" sz="1600" b="0">
                  <a:solidFill>
                    <a:srgbClr val="00B050"/>
                  </a:solidFill>
                  <a:latin typeface="+mn-lt"/>
                </a:rPr>
                <a:t>1</a:t>
              </a:r>
            </a:p>
            <a:p>
              <a:pPr algn="ctr">
                <a:lnSpc>
                  <a:spcPts val="1800"/>
                </a:lnSpc>
                <a:spcBef>
                  <a:spcPts val="300"/>
                </a:spcBef>
              </a:pPr>
              <a:r>
                <a:rPr lang="en-US" sz="1600">
                  <a:solidFill>
                    <a:schemeClr val="accent1"/>
                  </a:solidFill>
                </a:rPr>
                <a:t>0</a:t>
              </a:r>
              <a:endParaRPr lang="en-US" sz="1600" b="0" dirty="0" err="1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4E10C78-5B87-BB37-2271-B5F1EBE21D81}"/>
                </a:ext>
              </a:extLst>
            </p:cNvPr>
            <p:cNvSpPr txBox="1"/>
            <p:nvPr/>
          </p:nvSpPr>
          <p:spPr>
            <a:xfrm>
              <a:off x="1398189" y="6015361"/>
              <a:ext cx="304892" cy="5924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  <a:spcBef>
                  <a:spcPts val="300"/>
                </a:spcBef>
              </a:pPr>
              <a:r>
                <a:rPr lang="en-US" sz="1600" b="0" i="1">
                  <a:solidFill>
                    <a:srgbClr val="00B050"/>
                  </a:solidFill>
                  <a:latin typeface="+mn-lt"/>
                </a:rPr>
                <a:t>k</a:t>
              </a:r>
            </a:p>
            <a:p>
              <a:pPr algn="ctr">
                <a:lnSpc>
                  <a:spcPts val="1800"/>
                </a:lnSpc>
                <a:spcBef>
                  <a:spcPts val="300"/>
                </a:spcBef>
              </a:pPr>
              <a:r>
                <a:rPr lang="en-US" sz="1600">
                  <a:solidFill>
                    <a:schemeClr val="accent1"/>
                  </a:solidFill>
                </a:rPr>
                <a:t>1</a:t>
              </a:r>
              <a:endParaRPr lang="en-US" sz="1600" b="0" dirty="0" err="1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9493FC8-79A6-5DE0-92EA-92E7DE0B5511}"/>
                </a:ext>
              </a:extLst>
            </p:cNvPr>
            <p:cNvSpPr txBox="1"/>
            <p:nvPr/>
          </p:nvSpPr>
          <p:spPr>
            <a:xfrm>
              <a:off x="1737193" y="6122555"/>
              <a:ext cx="22273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0">
                  <a:latin typeface="+mn-lt"/>
                </a:rPr>
                <a:t>x</a:t>
              </a:r>
              <a:endParaRPr lang="en-US" sz="160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9E92783-223B-BFE6-2977-C4E9272BA3D4}"/>
                </a:ext>
              </a:extLst>
            </p:cNvPr>
            <p:cNvSpPr txBox="1"/>
            <p:nvPr/>
          </p:nvSpPr>
          <p:spPr>
            <a:xfrm>
              <a:off x="4004569" y="6118415"/>
              <a:ext cx="22273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/>
                <a:t>=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4BC42EB-9217-6C28-69B7-B023B847B4B6}"/>
                </a:ext>
              </a:extLst>
            </p:cNvPr>
            <p:cNvSpPr txBox="1"/>
            <p:nvPr/>
          </p:nvSpPr>
          <p:spPr>
            <a:xfrm>
              <a:off x="2729879" y="6015361"/>
              <a:ext cx="1286474" cy="592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  <a:spcBef>
                  <a:spcPts val="300"/>
                </a:spcBef>
              </a:pPr>
              <a:r>
                <a:rPr lang="en-US" sz="1600" b="0">
                  <a:solidFill>
                    <a:srgbClr val="00B050"/>
                  </a:solidFill>
                  <a:latin typeface="+mn-lt"/>
                </a:rPr>
                <a:t>1</a:t>
              </a:r>
              <a:r>
                <a:rPr lang="en-US" sz="1600"/>
                <a:t>×</a:t>
              </a:r>
              <a:r>
                <a:rPr lang="en-US" sz="1600" b="0">
                  <a:solidFill>
                    <a:srgbClr val="E18D11"/>
                  </a:solidFill>
                  <a:latin typeface="+mn-lt"/>
                </a:rPr>
                <a:t>0</a:t>
              </a:r>
              <a:r>
                <a:rPr lang="en-US" sz="1600" b="0" i="1">
                  <a:latin typeface="+mn-lt"/>
                </a:rPr>
                <a:t> + </a:t>
              </a:r>
              <a:r>
                <a:rPr lang="en-US" sz="1600" i="1">
                  <a:solidFill>
                    <a:srgbClr val="00B050"/>
                  </a:solidFill>
                </a:rPr>
                <a:t>k</a:t>
              </a:r>
              <a:r>
                <a:rPr lang="en-US" sz="1600" i="1"/>
                <a:t>×</a:t>
              </a:r>
              <a:r>
                <a:rPr lang="en-US" sz="1600" i="1">
                  <a:solidFill>
                    <a:srgbClr val="E18D11"/>
                  </a:solidFill>
                </a:rPr>
                <a:t>1</a:t>
              </a:r>
              <a:r>
                <a:rPr lang="en-US" sz="1600" b="0" i="1">
                  <a:solidFill>
                    <a:srgbClr val="E18D11"/>
                  </a:solidFill>
                  <a:latin typeface="+mn-lt"/>
                </a:rPr>
                <a:t>0</a:t>
              </a:r>
            </a:p>
            <a:p>
              <a:pPr algn="ctr">
                <a:lnSpc>
                  <a:spcPts val="1800"/>
                </a:lnSpc>
                <a:spcBef>
                  <a:spcPts val="300"/>
                </a:spcBef>
              </a:pPr>
              <a:r>
                <a:rPr lang="en-US" sz="1600">
                  <a:solidFill>
                    <a:schemeClr val="accent1"/>
                  </a:solidFill>
                </a:rPr>
                <a:t>0</a:t>
              </a:r>
              <a:r>
                <a:rPr lang="en-US" sz="1600"/>
                <a:t>×</a:t>
              </a:r>
              <a:r>
                <a:rPr lang="en-US" sz="1600">
                  <a:solidFill>
                    <a:srgbClr val="E18D11"/>
                  </a:solidFill>
                </a:rPr>
                <a:t>0</a:t>
              </a:r>
              <a:r>
                <a:rPr lang="en-US" sz="1600" b="0">
                  <a:latin typeface="+mn-lt"/>
                </a:rPr>
                <a:t> + </a:t>
              </a:r>
              <a:r>
                <a:rPr lang="en-US" sz="1600">
                  <a:solidFill>
                    <a:schemeClr val="accent1"/>
                  </a:solidFill>
                </a:rPr>
                <a:t>1</a:t>
              </a:r>
              <a:r>
                <a:rPr lang="en-US" sz="1600"/>
                <a:t>×</a:t>
              </a:r>
              <a:r>
                <a:rPr lang="en-US" sz="1600">
                  <a:solidFill>
                    <a:srgbClr val="E18D11"/>
                  </a:solidFill>
                </a:rPr>
                <a:t>10</a:t>
              </a:r>
              <a:endParaRPr lang="en-US" sz="1600" b="0">
                <a:solidFill>
                  <a:srgbClr val="E18D11"/>
                </a:solidFill>
                <a:latin typeface="+mn-lt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7B12C1E-4308-77A0-34BB-CBE027880FAD}"/>
                </a:ext>
              </a:extLst>
            </p:cNvPr>
            <p:cNvSpPr txBox="1"/>
            <p:nvPr/>
          </p:nvSpPr>
          <p:spPr>
            <a:xfrm>
              <a:off x="2464882" y="6122555"/>
              <a:ext cx="22273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/>
                <a:t>=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05576D6-B78E-135A-26EE-9C4D76AD3345}"/>
                </a:ext>
              </a:extLst>
            </p:cNvPr>
            <p:cNvSpPr txBox="1"/>
            <p:nvPr/>
          </p:nvSpPr>
          <p:spPr>
            <a:xfrm>
              <a:off x="4258491" y="6018279"/>
              <a:ext cx="423129" cy="5924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  <a:spcBef>
                  <a:spcPts val="300"/>
                </a:spcBef>
              </a:pPr>
              <a:r>
                <a:rPr lang="en-US" sz="1600" b="0">
                  <a:solidFill>
                    <a:srgbClr val="FF0000"/>
                  </a:solidFill>
                  <a:latin typeface="+mn-lt"/>
                </a:rPr>
                <a:t>5</a:t>
              </a:r>
            </a:p>
            <a:p>
              <a:pPr algn="ctr">
                <a:lnSpc>
                  <a:spcPts val="1800"/>
                </a:lnSpc>
                <a:spcBef>
                  <a:spcPts val="300"/>
                </a:spcBef>
              </a:pPr>
              <a:r>
                <a:rPr lang="en-US" sz="1600">
                  <a:solidFill>
                    <a:srgbClr val="FF0000"/>
                  </a:solidFill>
                </a:rPr>
                <a:t>10</a:t>
              </a:r>
              <a:endParaRPr lang="en-US" sz="1600" b="0" dirty="0" err="1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8197" name="Left Bracket 8196">
              <a:extLst>
                <a:ext uri="{FF2B5EF4-FFF2-40B4-BE49-F238E27FC236}">
                  <a16:creationId xmlns:a16="http://schemas.microsoft.com/office/drawing/2014/main" id="{28C345B7-FFE7-74DC-3495-19D638E482E8}"/>
                </a:ext>
              </a:extLst>
            </p:cNvPr>
            <p:cNvSpPr/>
            <p:nvPr/>
          </p:nvSpPr>
          <p:spPr>
            <a:xfrm>
              <a:off x="2058499" y="6048758"/>
              <a:ext cx="91796" cy="537450"/>
            </a:xfrm>
            <a:prstGeom prst="leftBracket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198" name="Left Bracket 8197">
              <a:extLst>
                <a:ext uri="{FF2B5EF4-FFF2-40B4-BE49-F238E27FC236}">
                  <a16:creationId xmlns:a16="http://schemas.microsoft.com/office/drawing/2014/main" id="{3122ED62-16B1-6525-349A-9C00EDAF7F9F}"/>
                </a:ext>
              </a:extLst>
            </p:cNvPr>
            <p:cNvSpPr/>
            <p:nvPr/>
          </p:nvSpPr>
          <p:spPr>
            <a:xfrm>
              <a:off x="2769613" y="6056268"/>
              <a:ext cx="91796" cy="537450"/>
            </a:xfrm>
            <a:prstGeom prst="leftBracket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199" name="Left Bracket 8198">
              <a:extLst>
                <a:ext uri="{FF2B5EF4-FFF2-40B4-BE49-F238E27FC236}">
                  <a16:creationId xmlns:a16="http://schemas.microsoft.com/office/drawing/2014/main" id="{5842DCF5-671E-3DD9-B345-3A680D576DD2}"/>
                </a:ext>
              </a:extLst>
            </p:cNvPr>
            <p:cNvSpPr/>
            <p:nvPr/>
          </p:nvSpPr>
          <p:spPr>
            <a:xfrm>
              <a:off x="4295121" y="6063778"/>
              <a:ext cx="91796" cy="537450"/>
            </a:xfrm>
            <a:prstGeom prst="leftBracket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200" name="Left Bracket 8199">
              <a:extLst>
                <a:ext uri="{FF2B5EF4-FFF2-40B4-BE49-F238E27FC236}">
                  <a16:creationId xmlns:a16="http://schemas.microsoft.com/office/drawing/2014/main" id="{794E20CC-B8F9-7A62-0638-F1EE85E26F70}"/>
                </a:ext>
              </a:extLst>
            </p:cNvPr>
            <p:cNvSpPr/>
            <p:nvPr/>
          </p:nvSpPr>
          <p:spPr>
            <a:xfrm rot="10800000">
              <a:off x="2357231" y="6048758"/>
              <a:ext cx="91796" cy="537450"/>
            </a:xfrm>
            <a:prstGeom prst="leftBracket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201" name="Left Bracket 8200">
              <a:extLst>
                <a:ext uri="{FF2B5EF4-FFF2-40B4-BE49-F238E27FC236}">
                  <a16:creationId xmlns:a16="http://schemas.microsoft.com/office/drawing/2014/main" id="{01579806-E6A1-0DAE-2363-08011CDFA313}"/>
                </a:ext>
              </a:extLst>
            </p:cNvPr>
            <p:cNvSpPr/>
            <p:nvPr/>
          </p:nvSpPr>
          <p:spPr>
            <a:xfrm rot="10800000">
              <a:off x="3890341" y="6048758"/>
              <a:ext cx="91796" cy="537450"/>
            </a:xfrm>
            <a:prstGeom prst="leftBracket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203" name="Left Bracket 8202">
              <a:extLst>
                <a:ext uri="{FF2B5EF4-FFF2-40B4-BE49-F238E27FC236}">
                  <a16:creationId xmlns:a16="http://schemas.microsoft.com/office/drawing/2014/main" id="{E1EB42C0-0B02-1C49-ADBD-53CFC54D9489}"/>
                </a:ext>
              </a:extLst>
            </p:cNvPr>
            <p:cNvSpPr/>
            <p:nvPr/>
          </p:nvSpPr>
          <p:spPr>
            <a:xfrm rot="10800000">
              <a:off x="4547927" y="6048758"/>
              <a:ext cx="91796" cy="537450"/>
            </a:xfrm>
            <a:prstGeom prst="leftBracket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sp>
        <p:nvSpPr>
          <p:cNvPr id="8206" name="TextBox 8205">
            <a:extLst>
              <a:ext uri="{FF2B5EF4-FFF2-40B4-BE49-F238E27FC236}">
                <a16:creationId xmlns:a16="http://schemas.microsoft.com/office/drawing/2014/main" id="{A8D72313-A43E-9A65-5035-E43903E6710F}"/>
              </a:ext>
            </a:extLst>
          </p:cNvPr>
          <p:cNvSpPr txBox="1"/>
          <p:nvPr/>
        </p:nvSpPr>
        <p:spPr>
          <a:xfrm>
            <a:off x="1608937" y="3991177"/>
            <a:ext cx="13919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8640" lvl="1" indent="-18288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400"/>
              <a:t>Flip</a:t>
            </a:r>
          </a:p>
          <a:p>
            <a:pPr marL="548640" lvl="1" indent="-18288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400"/>
              <a:t>Rotate</a:t>
            </a:r>
          </a:p>
        </p:txBody>
      </p:sp>
      <p:sp>
        <p:nvSpPr>
          <p:cNvPr id="8223" name="Left Brace 8222">
            <a:extLst>
              <a:ext uri="{FF2B5EF4-FFF2-40B4-BE49-F238E27FC236}">
                <a16:creationId xmlns:a16="http://schemas.microsoft.com/office/drawing/2014/main" id="{334020F4-D7C8-9CB7-5C9A-5A635E78FCA8}"/>
              </a:ext>
            </a:extLst>
          </p:cNvPr>
          <p:cNvSpPr/>
          <p:nvPr/>
        </p:nvSpPr>
        <p:spPr>
          <a:xfrm>
            <a:off x="877383" y="5524501"/>
            <a:ext cx="235426" cy="886838"/>
          </a:xfrm>
          <a:prstGeom prst="leftBrace">
            <a:avLst>
              <a:gd name="adj1" fmla="val 30020"/>
              <a:gd name="adj2" fmla="val 50000"/>
            </a:avLst>
          </a:prstGeom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25" name="TextBox 8224">
            <a:extLst>
              <a:ext uri="{FF2B5EF4-FFF2-40B4-BE49-F238E27FC236}">
                <a16:creationId xmlns:a16="http://schemas.microsoft.com/office/drawing/2014/main" id="{97871CC6-9379-8C3E-1CA1-1C5FB9FFE253}"/>
              </a:ext>
            </a:extLst>
          </p:cNvPr>
          <p:cNvSpPr txBox="1"/>
          <p:nvPr/>
        </p:nvSpPr>
        <p:spPr>
          <a:xfrm>
            <a:off x="65561" y="5648800"/>
            <a:ext cx="990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/>
              <a:t>Horizontal shear matrix</a:t>
            </a:r>
          </a:p>
        </p:txBody>
      </p:sp>
      <p:sp>
        <p:nvSpPr>
          <p:cNvPr id="8207" name="TextBox 8206">
            <a:extLst>
              <a:ext uri="{FF2B5EF4-FFF2-40B4-BE49-F238E27FC236}">
                <a16:creationId xmlns:a16="http://schemas.microsoft.com/office/drawing/2014/main" id="{EEE44650-0121-30FF-2FDC-6A2D7A02F0B0}"/>
              </a:ext>
            </a:extLst>
          </p:cNvPr>
          <p:cNvSpPr txBox="1"/>
          <p:nvPr/>
        </p:nvSpPr>
        <p:spPr>
          <a:xfrm>
            <a:off x="2021767" y="6164411"/>
            <a:ext cx="423129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800"/>
              </a:lnSpc>
              <a:spcBef>
                <a:spcPts val="300"/>
              </a:spcBef>
            </a:pPr>
            <a:r>
              <a:rPr lang="en-US" sz="1600" b="0">
                <a:solidFill>
                  <a:srgbClr val="7030A0"/>
                </a:solidFill>
                <a:latin typeface="+mn-lt"/>
              </a:rPr>
              <a:t>10</a:t>
            </a:r>
          </a:p>
          <a:p>
            <a:pPr algn="ctr">
              <a:lnSpc>
                <a:spcPts val="1800"/>
              </a:lnSpc>
              <a:spcBef>
                <a:spcPts val="300"/>
              </a:spcBef>
            </a:pPr>
            <a:r>
              <a:rPr lang="en-US" sz="1600">
                <a:solidFill>
                  <a:srgbClr val="7030A0"/>
                </a:solidFill>
              </a:rPr>
              <a:t>0</a:t>
            </a:r>
            <a:endParaRPr lang="en-US" sz="1600" b="0" dirty="0" err="1">
              <a:solidFill>
                <a:srgbClr val="7030A0"/>
              </a:solidFill>
              <a:latin typeface="+mn-lt"/>
            </a:endParaRPr>
          </a:p>
        </p:txBody>
      </p:sp>
      <p:sp>
        <p:nvSpPr>
          <p:cNvPr id="8208" name="Left Bracket 8207">
            <a:extLst>
              <a:ext uri="{FF2B5EF4-FFF2-40B4-BE49-F238E27FC236}">
                <a16:creationId xmlns:a16="http://schemas.microsoft.com/office/drawing/2014/main" id="{518DB894-F1CD-45ED-6DD6-E4043A827637}"/>
              </a:ext>
            </a:extLst>
          </p:cNvPr>
          <p:cNvSpPr/>
          <p:nvPr/>
        </p:nvSpPr>
        <p:spPr>
          <a:xfrm>
            <a:off x="1181195" y="6190298"/>
            <a:ext cx="91796" cy="537450"/>
          </a:xfrm>
          <a:prstGeom prst="leftBracket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209" name="Left Bracket 8208">
            <a:extLst>
              <a:ext uri="{FF2B5EF4-FFF2-40B4-BE49-F238E27FC236}">
                <a16:creationId xmlns:a16="http://schemas.microsoft.com/office/drawing/2014/main" id="{610E7387-D6FC-B830-F135-4A07DBF60D66}"/>
              </a:ext>
            </a:extLst>
          </p:cNvPr>
          <p:cNvSpPr/>
          <p:nvPr/>
        </p:nvSpPr>
        <p:spPr>
          <a:xfrm rot="10800000">
            <a:off x="1569675" y="6197808"/>
            <a:ext cx="91796" cy="537450"/>
          </a:xfrm>
          <a:prstGeom prst="leftBracket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210" name="TextBox 8209">
            <a:extLst>
              <a:ext uri="{FF2B5EF4-FFF2-40B4-BE49-F238E27FC236}">
                <a16:creationId xmlns:a16="http://schemas.microsoft.com/office/drawing/2014/main" id="{608865EA-DD12-0CF6-8639-6571E7F97DBE}"/>
              </a:ext>
            </a:extLst>
          </p:cNvPr>
          <p:cNvSpPr txBox="1"/>
          <p:nvPr/>
        </p:nvSpPr>
        <p:spPr>
          <a:xfrm>
            <a:off x="1155191" y="6164411"/>
            <a:ext cx="304892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800"/>
              </a:lnSpc>
              <a:spcBef>
                <a:spcPts val="300"/>
              </a:spcBef>
            </a:pPr>
            <a:r>
              <a:rPr lang="en-US" sz="1600" b="0">
                <a:solidFill>
                  <a:srgbClr val="00B050"/>
                </a:solidFill>
                <a:latin typeface="+mn-lt"/>
              </a:rPr>
              <a:t>1</a:t>
            </a:r>
          </a:p>
          <a:p>
            <a:pPr algn="ctr">
              <a:lnSpc>
                <a:spcPts val="1800"/>
              </a:lnSpc>
              <a:spcBef>
                <a:spcPts val="300"/>
              </a:spcBef>
            </a:pPr>
            <a:r>
              <a:rPr lang="en-US" sz="1600">
                <a:solidFill>
                  <a:schemeClr val="accent1"/>
                </a:solidFill>
              </a:rPr>
              <a:t>0</a:t>
            </a:r>
            <a:endParaRPr lang="en-US" sz="1600" b="0" dirty="0" err="1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8211" name="TextBox 8210">
            <a:extLst>
              <a:ext uri="{FF2B5EF4-FFF2-40B4-BE49-F238E27FC236}">
                <a16:creationId xmlns:a16="http://schemas.microsoft.com/office/drawing/2014/main" id="{2B27D071-6C68-2130-418C-60862B13FE44}"/>
              </a:ext>
            </a:extLst>
          </p:cNvPr>
          <p:cNvSpPr txBox="1"/>
          <p:nvPr/>
        </p:nvSpPr>
        <p:spPr>
          <a:xfrm>
            <a:off x="1389158" y="6164411"/>
            <a:ext cx="304892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800"/>
              </a:lnSpc>
              <a:spcBef>
                <a:spcPts val="300"/>
              </a:spcBef>
            </a:pPr>
            <a:r>
              <a:rPr lang="en-US" sz="1600" b="0" i="1">
                <a:solidFill>
                  <a:srgbClr val="00B050"/>
                </a:solidFill>
                <a:latin typeface="+mn-lt"/>
              </a:rPr>
              <a:t>k</a:t>
            </a:r>
          </a:p>
          <a:p>
            <a:pPr algn="ctr">
              <a:lnSpc>
                <a:spcPts val="1800"/>
              </a:lnSpc>
              <a:spcBef>
                <a:spcPts val="300"/>
              </a:spcBef>
            </a:pPr>
            <a:r>
              <a:rPr lang="en-US" sz="1600">
                <a:solidFill>
                  <a:schemeClr val="accent1"/>
                </a:solidFill>
              </a:rPr>
              <a:t>1</a:t>
            </a:r>
            <a:endParaRPr lang="en-US" sz="1600" b="0" dirty="0" err="1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8212" name="TextBox 8211">
            <a:extLst>
              <a:ext uri="{FF2B5EF4-FFF2-40B4-BE49-F238E27FC236}">
                <a16:creationId xmlns:a16="http://schemas.microsoft.com/office/drawing/2014/main" id="{909AEAE5-32DC-AFC5-7BDE-3B18B2107DF9}"/>
              </a:ext>
            </a:extLst>
          </p:cNvPr>
          <p:cNvSpPr txBox="1"/>
          <p:nvPr/>
        </p:nvSpPr>
        <p:spPr>
          <a:xfrm>
            <a:off x="1728162" y="6271605"/>
            <a:ext cx="2227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>
                <a:latin typeface="+mn-lt"/>
              </a:rPr>
              <a:t>x</a:t>
            </a:r>
            <a:endParaRPr lang="en-US" sz="1600"/>
          </a:p>
        </p:txBody>
      </p:sp>
      <p:sp>
        <p:nvSpPr>
          <p:cNvPr id="8213" name="TextBox 8212">
            <a:extLst>
              <a:ext uri="{FF2B5EF4-FFF2-40B4-BE49-F238E27FC236}">
                <a16:creationId xmlns:a16="http://schemas.microsoft.com/office/drawing/2014/main" id="{0BE3B044-8F8C-B260-956A-7447AB3A78E8}"/>
              </a:ext>
            </a:extLst>
          </p:cNvPr>
          <p:cNvSpPr txBox="1"/>
          <p:nvPr/>
        </p:nvSpPr>
        <p:spPr>
          <a:xfrm>
            <a:off x="3995538" y="6267465"/>
            <a:ext cx="2227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/>
              <a:t>=</a:t>
            </a:r>
          </a:p>
        </p:txBody>
      </p:sp>
      <p:sp>
        <p:nvSpPr>
          <p:cNvPr id="8214" name="TextBox 8213">
            <a:extLst>
              <a:ext uri="{FF2B5EF4-FFF2-40B4-BE49-F238E27FC236}">
                <a16:creationId xmlns:a16="http://schemas.microsoft.com/office/drawing/2014/main" id="{C7AEDEF3-FDA1-B8B6-6766-655E60DD452E}"/>
              </a:ext>
            </a:extLst>
          </p:cNvPr>
          <p:cNvSpPr txBox="1"/>
          <p:nvPr/>
        </p:nvSpPr>
        <p:spPr>
          <a:xfrm>
            <a:off x="2720848" y="6164411"/>
            <a:ext cx="1286474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spcBef>
                <a:spcPts val="300"/>
              </a:spcBef>
            </a:pPr>
            <a:r>
              <a:rPr lang="en-US" sz="1600" b="0">
                <a:solidFill>
                  <a:srgbClr val="00B050"/>
                </a:solidFill>
                <a:latin typeface="+mn-lt"/>
              </a:rPr>
              <a:t>1</a:t>
            </a:r>
            <a:r>
              <a:rPr lang="en-US" sz="1600"/>
              <a:t>×</a:t>
            </a:r>
            <a:r>
              <a:rPr lang="en-US" sz="1600">
                <a:solidFill>
                  <a:srgbClr val="7030A0"/>
                </a:solidFill>
              </a:rPr>
              <a:t>1</a:t>
            </a:r>
            <a:r>
              <a:rPr lang="en-US" sz="1600" b="0">
                <a:solidFill>
                  <a:srgbClr val="7030A0"/>
                </a:solidFill>
                <a:latin typeface="+mn-lt"/>
              </a:rPr>
              <a:t>0</a:t>
            </a:r>
            <a:r>
              <a:rPr lang="en-US" sz="1600" b="0" i="1">
                <a:latin typeface="+mn-lt"/>
              </a:rPr>
              <a:t> + </a:t>
            </a:r>
            <a:r>
              <a:rPr lang="en-US" sz="1600" i="1">
                <a:solidFill>
                  <a:srgbClr val="00B050"/>
                </a:solidFill>
              </a:rPr>
              <a:t>k</a:t>
            </a:r>
            <a:r>
              <a:rPr lang="en-US" sz="1600"/>
              <a:t>×</a:t>
            </a:r>
            <a:r>
              <a:rPr lang="en-US" sz="1600" b="0">
                <a:solidFill>
                  <a:srgbClr val="7030A0"/>
                </a:solidFill>
                <a:latin typeface="+mn-lt"/>
              </a:rPr>
              <a:t>0</a:t>
            </a:r>
          </a:p>
          <a:p>
            <a:pPr algn="ctr">
              <a:lnSpc>
                <a:spcPts val="1800"/>
              </a:lnSpc>
              <a:spcBef>
                <a:spcPts val="300"/>
              </a:spcBef>
            </a:pPr>
            <a:r>
              <a:rPr lang="en-US" sz="1600">
                <a:solidFill>
                  <a:schemeClr val="accent1"/>
                </a:solidFill>
              </a:rPr>
              <a:t>0</a:t>
            </a:r>
            <a:r>
              <a:rPr lang="en-US" sz="1600"/>
              <a:t>×</a:t>
            </a:r>
            <a:r>
              <a:rPr lang="en-US" sz="1600">
                <a:solidFill>
                  <a:srgbClr val="7030A0"/>
                </a:solidFill>
              </a:rPr>
              <a:t>10</a:t>
            </a:r>
            <a:r>
              <a:rPr lang="en-US" sz="1600" b="0">
                <a:latin typeface="+mn-lt"/>
              </a:rPr>
              <a:t> + </a:t>
            </a:r>
            <a:r>
              <a:rPr lang="en-US" sz="1600">
                <a:solidFill>
                  <a:schemeClr val="accent1"/>
                </a:solidFill>
              </a:rPr>
              <a:t>1</a:t>
            </a:r>
            <a:r>
              <a:rPr lang="en-US" sz="1600"/>
              <a:t>×</a:t>
            </a:r>
            <a:r>
              <a:rPr lang="en-US" sz="1600">
                <a:solidFill>
                  <a:srgbClr val="7030A0"/>
                </a:solidFill>
              </a:rPr>
              <a:t>0</a:t>
            </a:r>
            <a:endParaRPr lang="en-US" sz="1600" b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8215" name="TextBox 8214">
            <a:extLst>
              <a:ext uri="{FF2B5EF4-FFF2-40B4-BE49-F238E27FC236}">
                <a16:creationId xmlns:a16="http://schemas.microsoft.com/office/drawing/2014/main" id="{1840D8A3-F9C6-7938-E35F-B194CCD19614}"/>
              </a:ext>
            </a:extLst>
          </p:cNvPr>
          <p:cNvSpPr txBox="1"/>
          <p:nvPr/>
        </p:nvSpPr>
        <p:spPr>
          <a:xfrm>
            <a:off x="2455851" y="6271605"/>
            <a:ext cx="2227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/>
              <a:t>=</a:t>
            </a:r>
          </a:p>
        </p:txBody>
      </p:sp>
      <p:sp>
        <p:nvSpPr>
          <p:cNvPr id="8216" name="TextBox 8215">
            <a:extLst>
              <a:ext uri="{FF2B5EF4-FFF2-40B4-BE49-F238E27FC236}">
                <a16:creationId xmlns:a16="http://schemas.microsoft.com/office/drawing/2014/main" id="{1418B68D-35C1-3241-6D58-F674C46BD2CE}"/>
              </a:ext>
            </a:extLst>
          </p:cNvPr>
          <p:cNvSpPr txBox="1"/>
          <p:nvPr/>
        </p:nvSpPr>
        <p:spPr>
          <a:xfrm>
            <a:off x="4249460" y="6167329"/>
            <a:ext cx="423129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800"/>
              </a:lnSpc>
              <a:spcBef>
                <a:spcPts val="300"/>
              </a:spcBef>
            </a:pPr>
            <a:r>
              <a:rPr lang="en-US" sz="1600" b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10</a:t>
            </a:r>
          </a:p>
          <a:p>
            <a:pPr algn="ctr">
              <a:lnSpc>
                <a:spcPts val="1800"/>
              </a:lnSpc>
              <a:spcBef>
                <a:spcPts val="300"/>
              </a:spcBef>
            </a:pPr>
            <a:r>
              <a:rPr lang="en-US" sz="1600">
                <a:solidFill>
                  <a:schemeClr val="accent3">
                    <a:lumMod val="60000"/>
                    <a:lumOff val="40000"/>
                  </a:schemeClr>
                </a:solidFill>
              </a:rPr>
              <a:t>0</a:t>
            </a:r>
            <a:endParaRPr lang="en-US" sz="1600" b="0" dirty="0" err="1">
              <a:solidFill>
                <a:schemeClr val="accent3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8217" name="Left Bracket 8216">
            <a:extLst>
              <a:ext uri="{FF2B5EF4-FFF2-40B4-BE49-F238E27FC236}">
                <a16:creationId xmlns:a16="http://schemas.microsoft.com/office/drawing/2014/main" id="{891083AB-AECE-DC86-BD53-AC55FDF0ECB7}"/>
              </a:ext>
            </a:extLst>
          </p:cNvPr>
          <p:cNvSpPr/>
          <p:nvPr/>
        </p:nvSpPr>
        <p:spPr>
          <a:xfrm>
            <a:off x="2049468" y="6197808"/>
            <a:ext cx="91796" cy="537450"/>
          </a:xfrm>
          <a:prstGeom prst="leftBracket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218" name="Left Bracket 8217">
            <a:extLst>
              <a:ext uri="{FF2B5EF4-FFF2-40B4-BE49-F238E27FC236}">
                <a16:creationId xmlns:a16="http://schemas.microsoft.com/office/drawing/2014/main" id="{DEB17B58-9070-5A47-8E00-89FCAA4790FE}"/>
              </a:ext>
            </a:extLst>
          </p:cNvPr>
          <p:cNvSpPr/>
          <p:nvPr/>
        </p:nvSpPr>
        <p:spPr>
          <a:xfrm>
            <a:off x="2760582" y="6205318"/>
            <a:ext cx="91796" cy="537450"/>
          </a:xfrm>
          <a:prstGeom prst="leftBracket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219" name="Left Bracket 8218">
            <a:extLst>
              <a:ext uri="{FF2B5EF4-FFF2-40B4-BE49-F238E27FC236}">
                <a16:creationId xmlns:a16="http://schemas.microsoft.com/office/drawing/2014/main" id="{C4217876-2EB8-1020-9EBD-DE3D1DBA22B9}"/>
              </a:ext>
            </a:extLst>
          </p:cNvPr>
          <p:cNvSpPr/>
          <p:nvPr/>
        </p:nvSpPr>
        <p:spPr>
          <a:xfrm>
            <a:off x="4286090" y="6212828"/>
            <a:ext cx="91796" cy="537450"/>
          </a:xfrm>
          <a:prstGeom prst="leftBracket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220" name="Left Bracket 8219">
            <a:extLst>
              <a:ext uri="{FF2B5EF4-FFF2-40B4-BE49-F238E27FC236}">
                <a16:creationId xmlns:a16="http://schemas.microsoft.com/office/drawing/2014/main" id="{7FC404D5-7A6B-9C83-998F-7B61D5A22012}"/>
              </a:ext>
            </a:extLst>
          </p:cNvPr>
          <p:cNvSpPr/>
          <p:nvPr/>
        </p:nvSpPr>
        <p:spPr>
          <a:xfrm rot="10800000">
            <a:off x="2348200" y="6197808"/>
            <a:ext cx="91796" cy="537450"/>
          </a:xfrm>
          <a:prstGeom prst="leftBracket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221" name="Left Bracket 8220">
            <a:extLst>
              <a:ext uri="{FF2B5EF4-FFF2-40B4-BE49-F238E27FC236}">
                <a16:creationId xmlns:a16="http://schemas.microsoft.com/office/drawing/2014/main" id="{B10F629B-412D-A542-4F27-1AF0FC311A41}"/>
              </a:ext>
            </a:extLst>
          </p:cNvPr>
          <p:cNvSpPr/>
          <p:nvPr/>
        </p:nvSpPr>
        <p:spPr>
          <a:xfrm rot="10800000">
            <a:off x="3881310" y="6197808"/>
            <a:ext cx="91796" cy="537450"/>
          </a:xfrm>
          <a:prstGeom prst="leftBracket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222" name="Left Bracket 8221">
            <a:extLst>
              <a:ext uri="{FF2B5EF4-FFF2-40B4-BE49-F238E27FC236}">
                <a16:creationId xmlns:a16="http://schemas.microsoft.com/office/drawing/2014/main" id="{B1A8E911-4056-816C-63CD-5A882631FD57}"/>
              </a:ext>
            </a:extLst>
          </p:cNvPr>
          <p:cNvSpPr/>
          <p:nvPr/>
        </p:nvSpPr>
        <p:spPr>
          <a:xfrm rot="10800000">
            <a:off x="4538896" y="6197808"/>
            <a:ext cx="91796" cy="537450"/>
          </a:xfrm>
          <a:prstGeom prst="leftBracket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226" name="TextBox 8225">
            <a:extLst>
              <a:ext uri="{FF2B5EF4-FFF2-40B4-BE49-F238E27FC236}">
                <a16:creationId xmlns:a16="http://schemas.microsoft.com/office/drawing/2014/main" id="{EFBA1173-699C-C620-9026-0D5EC70DB49E}"/>
              </a:ext>
            </a:extLst>
          </p:cNvPr>
          <p:cNvSpPr txBox="1"/>
          <p:nvPr/>
        </p:nvSpPr>
        <p:spPr>
          <a:xfrm>
            <a:off x="2068520" y="5930239"/>
            <a:ext cx="3573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1">
                <a:solidFill>
                  <a:srgbClr val="7030A0"/>
                </a:solidFill>
              </a:rPr>
              <a:t>v2</a:t>
            </a:r>
          </a:p>
        </p:txBody>
      </p:sp>
      <p:sp>
        <p:nvSpPr>
          <p:cNvPr id="8229" name="TextBox 8228">
            <a:extLst>
              <a:ext uri="{FF2B5EF4-FFF2-40B4-BE49-F238E27FC236}">
                <a16:creationId xmlns:a16="http://schemas.microsoft.com/office/drawing/2014/main" id="{6CD4F32E-8B75-B8E0-DC6C-10C0869A6216}"/>
              </a:ext>
            </a:extLst>
          </p:cNvPr>
          <p:cNvSpPr txBox="1"/>
          <p:nvPr/>
        </p:nvSpPr>
        <p:spPr>
          <a:xfrm>
            <a:off x="4291230" y="5930239"/>
            <a:ext cx="4125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1">
                <a:solidFill>
                  <a:srgbClr val="B36AD4"/>
                </a:solidFill>
              </a:rPr>
              <a:t>v2'</a:t>
            </a:r>
          </a:p>
        </p:txBody>
      </p:sp>
      <p:sp>
        <p:nvSpPr>
          <p:cNvPr id="8231" name="TextBox 8230">
            <a:extLst>
              <a:ext uri="{FF2B5EF4-FFF2-40B4-BE49-F238E27FC236}">
                <a16:creationId xmlns:a16="http://schemas.microsoft.com/office/drawing/2014/main" id="{9E76AA1B-CAC8-2D92-3911-CA2DA923A03B}"/>
              </a:ext>
            </a:extLst>
          </p:cNvPr>
          <p:cNvSpPr txBox="1"/>
          <p:nvPr/>
        </p:nvSpPr>
        <p:spPr>
          <a:xfrm>
            <a:off x="2082806" y="4972554"/>
            <a:ext cx="3573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1">
                <a:solidFill>
                  <a:srgbClr val="E18D11"/>
                </a:solidFill>
              </a:rPr>
              <a:t>v1</a:t>
            </a:r>
          </a:p>
        </p:txBody>
      </p:sp>
      <p:sp>
        <p:nvSpPr>
          <p:cNvPr id="8232" name="TextBox 8231">
            <a:extLst>
              <a:ext uri="{FF2B5EF4-FFF2-40B4-BE49-F238E27FC236}">
                <a16:creationId xmlns:a16="http://schemas.microsoft.com/office/drawing/2014/main" id="{CB19B9B4-C89C-50D1-1B78-9C5181266560}"/>
              </a:ext>
            </a:extLst>
          </p:cNvPr>
          <p:cNvSpPr txBox="1"/>
          <p:nvPr/>
        </p:nvSpPr>
        <p:spPr>
          <a:xfrm>
            <a:off x="4305516" y="4972554"/>
            <a:ext cx="4125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1">
                <a:solidFill>
                  <a:srgbClr val="FF0000"/>
                </a:solidFill>
              </a:rPr>
              <a:t>v1'</a:t>
            </a:r>
          </a:p>
        </p:txBody>
      </p:sp>
      <p:cxnSp>
        <p:nvCxnSpPr>
          <p:cNvPr id="8241" name="Connector: Curved 8240">
            <a:extLst>
              <a:ext uri="{FF2B5EF4-FFF2-40B4-BE49-F238E27FC236}">
                <a16:creationId xmlns:a16="http://schemas.microsoft.com/office/drawing/2014/main" id="{F1139069-DA2E-AF77-C5F4-4D3B1D9C25B9}"/>
              </a:ext>
            </a:extLst>
          </p:cNvPr>
          <p:cNvCxnSpPr>
            <a:cxnSpLocks/>
          </p:cNvCxnSpPr>
          <p:nvPr/>
        </p:nvCxnSpPr>
        <p:spPr>
          <a:xfrm>
            <a:off x="6703694" y="2593420"/>
            <a:ext cx="563432" cy="324354"/>
          </a:xfrm>
          <a:prstGeom prst="curvedConnector2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43" name="TextBox 8242">
            <a:extLst>
              <a:ext uri="{FF2B5EF4-FFF2-40B4-BE49-F238E27FC236}">
                <a16:creationId xmlns:a16="http://schemas.microsoft.com/office/drawing/2014/main" id="{B6F140B4-CF0D-4366-03D5-9B6F25F932D5}"/>
              </a:ext>
            </a:extLst>
          </p:cNvPr>
          <p:cNvSpPr txBox="1"/>
          <p:nvPr/>
        </p:nvSpPr>
        <p:spPr>
          <a:xfrm>
            <a:off x="7407734" y="2451098"/>
            <a:ext cx="9906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>
                <a:solidFill>
                  <a:srgbClr val="FF0000"/>
                </a:solidFill>
              </a:rPr>
              <a:t>length and direction of v1 changed</a:t>
            </a:r>
          </a:p>
        </p:txBody>
      </p:sp>
      <p:sp>
        <p:nvSpPr>
          <p:cNvPr id="8244" name="TextBox 8243">
            <a:extLst>
              <a:ext uri="{FF2B5EF4-FFF2-40B4-BE49-F238E27FC236}">
                <a16:creationId xmlns:a16="http://schemas.microsoft.com/office/drawing/2014/main" id="{0C3D748A-104E-F758-8B7C-1701713C829B}"/>
              </a:ext>
            </a:extLst>
          </p:cNvPr>
          <p:cNvSpPr txBox="1"/>
          <p:nvPr/>
        </p:nvSpPr>
        <p:spPr>
          <a:xfrm>
            <a:off x="6313524" y="2909779"/>
            <a:ext cx="45141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>
                <a:solidFill>
                  <a:srgbClr val="FFC000"/>
                </a:solidFill>
              </a:rPr>
              <a:t>v1</a:t>
            </a:r>
          </a:p>
        </p:txBody>
      </p:sp>
      <p:sp>
        <p:nvSpPr>
          <p:cNvPr id="8245" name="TextBox 8244">
            <a:extLst>
              <a:ext uri="{FF2B5EF4-FFF2-40B4-BE49-F238E27FC236}">
                <a16:creationId xmlns:a16="http://schemas.microsoft.com/office/drawing/2014/main" id="{8F15F792-118B-801E-056C-7CBD08FEF86E}"/>
              </a:ext>
            </a:extLst>
          </p:cNvPr>
          <p:cNvSpPr txBox="1"/>
          <p:nvPr/>
        </p:nvSpPr>
        <p:spPr>
          <a:xfrm>
            <a:off x="7360093" y="4121982"/>
            <a:ext cx="169856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>
                <a:solidFill>
                  <a:srgbClr val="7030A0"/>
                </a:solidFill>
              </a:rPr>
              <a:t>v2 </a:t>
            </a:r>
            <a:r>
              <a:rPr lang="en-US" sz="1000">
                <a:solidFill>
                  <a:srgbClr val="7030A0"/>
                </a:solidFill>
              </a:rPr>
              <a:t> (eigenvector)</a:t>
            </a:r>
          </a:p>
        </p:txBody>
      </p:sp>
      <p:sp>
        <p:nvSpPr>
          <p:cNvPr id="8246" name="TextBox 8245">
            <a:extLst>
              <a:ext uri="{FF2B5EF4-FFF2-40B4-BE49-F238E27FC236}">
                <a16:creationId xmlns:a16="http://schemas.microsoft.com/office/drawing/2014/main" id="{9579FADD-6E79-3472-454E-D0FED45BE6A2}"/>
              </a:ext>
            </a:extLst>
          </p:cNvPr>
          <p:cNvSpPr txBox="1"/>
          <p:nvPr/>
        </p:nvSpPr>
        <p:spPr>
          <a:xfrm>
            <a:off x="118524" y="5008441"/>
            <a:ext cx="9093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>
                <a:solidFill>
                  <a:srgbClr val="00B050"/>
                </a:solidFill>
              </a:rPr>
              <a:t>k</a:t>
            </a:r>
            <a:r>
              <a:rPr lang="en-US" sz="1000">
                <a:solidFill>
                  <a:srgbClr val="00B050"/>
                </a:solidFill>
              </a:rPr>
              <a:t> is the strength of the shear</a:t>
            </a:r>
          </a:p>
        </p:txBody>
      </p:sp>
      <p:cxnSp>
        <p:nvCxnSpPr>
          <p:cNvPr id="8247" name="Connector: Curved 8246">
            <a:extLst>
              <a:ext uri="{FF2B5EF4-FFF2-40B4-BE49-F238E27FC236}">
                <a16:creationId xmlns:a16="http://schemas.microsoft.com/office/drawing/2014/main" id="{956B75AA-F7E2-7309-2925-64D1B1AB9C68}"/>
              </a:ext>
            </a:extLst>
          </p:cNvPr>
          <p:cNvCxnSpPr>
            <a:cxnSpLocks/>
          </p:cNvCxnSpPr>
          <p:nvPr/>
        </p:nvCxnSpPr>
        <p:spPr>
          <a:xfrm>
            <a:off x="849704" y="5148101"/>
            <a:ext cx="645709" cy="131170"/>
          </a:xfrm>
          <a:prstGeom prst="curvedConnector3">
            <a:avLst>
              <a:gd name="adj1" fmla="val 93862"/>
            </a:avLst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56" name="TextBox 8255">
            <a:extLst>
              <a:ext uri="{FF2B5EF4-FFF2-40B4-BE49-F238E27FC236}">
                <a16:creationId xmlns:a16="http://schemas.microsoft.com/office/drawing/2014/main" id="{0DE22314-D1ED-9677-7DC1-63615633A208}"/>
              </a:ext>
            </a:extLst>
          </p:cNvPr>
          <p:cNvSpPr txBox="1"/>
          <p:nvPr/>
        </p:nvSpPr>
        <p:spPr>
          <a:xfrm>
            <a:off x="4218273" y="650977"/>
            <a:ext cx="478003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>
                    <a:lumMod val="95000"/>
                  </a:schemeClr>
                </a:solidFill>
              </a:rPr>
              <a:t>An </a:t>
            </a:r>
            <a:r>
              <a:rPr lang="en-US" sz="1400" b="1">
                <a:solidFill>
                  <a:schemeClr val="bg1">
                    <a:lumMod val="95000"/>
                  </a:schemeClr>
                </a:solidFill>
              </a:rPr>
              <a:t>eigenvector</a:t>
            </a:r>
            <a:r>
              <a:rPr lang="en-US" sz="1400">
                <a:solidFill>
                  <a:schemeClr val="bg1">
                    <a:lumMod val="95000"/>
                  </a:schemeClr>
                </a:solidFill>
              </a:rPr>
              <a:t> is a special kind of vector that </a:t>
            </a:r>
            <a:r>
              <a:rPr lang="en-US" sz="1400" b="1">
                <a:solidFill>
                  <a:schemeClr val="bg1">
                    <a:lumMod val="95000"/>
                  </a:schemeClr>
                </a:solidFill>
              </a:rPr>
              <a:t>doesn't change direction</a:t>
            </a:r>
            <a:r>
              <a:rPr lang="en-US" sz="1400">
                <a:solidFill>
                  <a:schemeClr val="bg1">
                    <a:lumMod val="95000"/>
                  </a:schemeClr>
                </a:solidFill>
              </a:rPr>
              <a:t> when a transformation (like stretching, rotating, or shrinking) is applied to it — it only gets </a:t>
            </a:r>
            <a:r>
              <a:rPr lang="en-US" sz="1400" b="1">
                <a:solidFill>
                  <a:schemeClr val="bg1">
                    <a:lumMod val="95000"/>
                  </a:schemeClr>
                </a:solidFill>
              </a:rPr>
              <a:t>scaled</a:t>
            </a:r>
            <a:r>
              <a:rPr lang="en-US" sz="1400">
                <a:solidFill>
                  <a:schemeClr val="bg1">
                    <a:lumMod val="95000"/>
                  </a:schemeClr>
                </a:solidFill>
              </a:rPr>
              <a:t>.</a:t>
            </a:r>
          </a:p>
        </p:txBody>
      </p:sp>
      <p:sp>
        <p:nvSpPr>
          <p:cNvPr id="8257" name="TextBox 8256">
            <a:extLst>
              <a:ext uri="{FF2B5EF4-FFF2-40B4-BE49-F238E27FC236}">
                <a16:creationId xmlns:a16="http://schemas.microsoft.com/office/drawing/2014/main" id="{84CCE0C8-B2D3-8EC5-E9D6-D28EBB2E65D5}"/>
              </a:ext>
            </a:extLst>
          </p:cNvPr>
          <p:cNvSpPr txBox="1"/>
          <p:nvPr/>
        </p:nvSpPr>
        <p:spPr>
          <a:xfrm>
            <a:off x="6998965" y="3265860"/>
            <a:ext cx="45141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>
                <a:solidFill>
                  <a:srgbClr val="FF0000"/>
                </a:solidFill>
              </a:rPr>
              <a:t>v1'</a:t>
            </a:r>
          </a:p>
        </p:txBody>
      </p:sp>
      <p:sp>
        <p:nvSpPr>
          <p:cNvPr id="8258" name="TextBox 8257">
            <a:extLst>
              <a:ext uri="{FF2B5EF4-FFF2-40B4-BE49-F238E27FC236}">
                <a16:creationId xmlns:a16="http://schemas.microsoft.com/office/drawing/2014/main" id="{7C568F39-8D7B-D081-810A-8B695DD29664}"/>
              </a:ext>
            </a:extLst>
          </p:cNvPr>
          <p:cNvSpPr txBox="1"/>
          <p:nvPr/>
        </p:nvSpPr>
        <p:spPr>
          <a:xfrm>
            <a:off x="3796655" y="2976988"/>
            <a:ext cx="201468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/>
              <a:t>These vectors show a change in x and a change in y.</a:t>
            </a:r>
            <a:br>
              <a:rPr lang="en-US" sz="1100"/>
            </a:br>
            <a:br>
              <a:rPr lang="en-US" sz="1100"/>
            </a:br>
            <a:r>
              <a:rPr lang="en-US" sz="1100"/>
              <a:t>e.g., v1 (0 change in x, </a:t>
            </a:r>
            <a:br>
              <a:rPr lang="en-US" sz="1100"/>
            </a:br>
            <a:r>
              <a:rPr lang="en-US" sz="1100"/>
              <a:t>            10 change in y)</a:t>
            </a:r>
          </a:p>
        </p:txBody>
      </p:sp>
      <p:sp>
        <p:nvSpPr>
          <p:cNvPr id="8259" name="TextBox 8258">
            <a:extLst>
              <a:ext uri="{FF2B5EF4-FFF2-40B4-BE49-F238E27FC236}">
                <a16:creationId xmlns:a16="http://schemas.microsoft.com/office/drawing/2014/main" id="{E9D1DA68-A59A-B805-013E-D8A765ADAFDD}"/>
              </a:ext>
            </a:extLst>
          </p:cNvPr>
          <p:cNvSpPr txBox="1"/>
          <p:nvPr/>
        </p:nvSpPr>
        <p:spPr>
          <a:xfrm>
            <a:off x="3311049" y="2914831"/>
            <a:ext cx="45141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>
                <a:solidFill>
                  <a:srgbClr val="FFC000"/>
                </a:solidFill>
              </a:rPr>
              <a:t>v1</a:t>
            </a:r>
          </a:p>
        </p:txBody>
      </p:sp>
      <p:sp>
        <p:nvSpPr>
          <p:cNvPr id="8260" name="TextBox 8259">
            <a:extLst>
              <a:ext uri="{FF2B5EF4-FFF2-40B4-BE49-F238E27FC236}">
                <a16:creationId xmlns:a16="http://schemas.microsoft.com/office/drawing/2014/main" id="{03AA025C-461D-638D-2F40-A32FFA5B7B22}"/>
              </a:ext>
            </a:extLst>
          </p:cNvPr>
          <p:cNvSpPr txBox="1"/>
          <p:nvPr/>
        </p:nvSpPr>
        <p:spPr>
          <a:xfrm>
            <a:off x="4357618" y="4127034"/>
            <a:ext cx="169856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>
                <a:solidFill>
                  <a:srgbClr val="7030A0"/>
                </a:solidFill>
              </a:rPr>
              <a:t>v2</a:t>
            </a:r>
            <a:endParaRPr lang="en-US" sz="100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322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7FF2E1E-9B8F-F506-6092-374B5F2D5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22302" y="1613921"/>
            <a:ext cx="4314614" cy="825839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n-US" sz="1400" i="1"/>
              <a:t>Imagine squishing a 3D ice cube onto a table. PCA finds the flattest angle to view the cube where you can still see its shape — but now in 2D instead of 3D.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3F6460F-7548-9289-AC84-10B67EFFB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Linear Algebra Example:</a:t>
            </a:r>
            <a:br>
              <a:rPr lang="en-US"/>
            </a:br>
            <a:r>
              <a:rPr lang="en-US"/>
              <a:t>Principle Component Analysis (PCA)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5A1AFDB9-5953-0C5C-2D90-556EF719411F}"/>
              </a:ext>
            </a:extLst>
          </p:cNvPr>
          <p:cNvSpPr txBox="1">
            <a:spLocks/>
          </p:cNvSpPr>
          <p:nvPr/>
        </p:nvSpPr>
        <p:spPr>
          <a:xfrm>
            <a:off x="107084" y="1609767"/>
            <a:ext cx="4464916" cy="49122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Wingdings 2" pitchFamily="18" charset="2"/>
              <a:buChar char=""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rgbClr val="934343"/>
              </a:buClr>
              <a:buFont typeface="Wingdings" pitchFamily="2" charset="2"/>
              <a:buChar char="§"/>
              <a:defRPr sz="15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900"/>
              </a:spcAft>
            </a:pPr>
            <a:r>
              <a:rPr lang="en-US" sz="1600"/>
              <a:t>PCA: way to simplify a dataset that has many features (dimensions), by finding the most important patterns in the data.</a:t>
            </a:r>
          </a:p>
          <a:p>
            <a:pPr>
              <a:spcAft>
                <a:spcPts val="900"/>
              </a:spcAft>
            </a:pPr>
            <a:r>
              <a:rPr lang="en-US" sz="1600"/>
              <a:t>Imagine your data is a cloud of points in a high-dimensional space (like a scatterplot, but in many dimensions).</a:t>
            </a:r>
          </a:p>
          <a:p>
            <a:r>
              <a:rPr lang="en-US" sz="1600"/>
              <a:t>PCA finds new directions (called principal components) that:</a:t>
            </a:r>
          </a:p>
          <a:p>
            <a:pPr lvl="1"/>
            <a:r>
              <a:rPr lang="en-US" sz="1400"/>
              <a:t>Point in the directions where the data </a:t>
            </a:r>
            <a:br>
              <a:rPr lang="en-US" sz="1400"/>
            </a:br>
            <a:r>
              <a:rPr lang="en-US" sz="1400"/>
              <a:t>varies the most.</a:t>
            </a:r>
          </a:p>
          <a:p>
            <a:pPr lvl="1">
              <a:spcAft>
                <a:spcPts val="600"/>
              </a:spcAft>
            </a:pPr>
            <a:r>
              <a:rPr lang="en-US" sz="1400"/>
              <a:t>Are straight lines through the data cloud that best describe the shape of the data.</a:t>
            </a:r>
          </a:p>
          <a:p>
            <a:pPr>
              <a:spcAft>
                <a:spcPts val="900"/>
              </a:spcAft>
            </a:pPr>
            <a:r>
              <a:rPr lang="en-US" sz="1600"/>
              <a:t>These directions are the </a:t>
            </a:r>
            <a:r>
              <a:rPr lang="en-US" sz="1600">
                <a:solidFill>
                  <a:schemeClr val="accent1"/>
                </a:solidFill>
              </a:rPr>
              <a:t>eigenvectors</a:t>
            </a:r>
            <a:r>
              <a:rPr lang="en-US" sz="1600"/>
              <a:t> — think of them as "new axes" that better capture the data’s layout.</a:t>
            </a:r>
          </a:p>
          <a:p>
            <a:r>
              <a:rPr lang="en-US" sz="1600"/>
              <a:t>PCA lets us drop the less important directions, keeping only the top few that capture most of the structure to reduce dimensionality.</a:t>
            </a:r>
          </a:p>
        </p:txBody>
      </p:sp>
      <p:pic>
        <p:nvPicPr>
          <p:cNvPr id="7177" name="Picture 9" descr="Generated image">
            <a:extLst>
              <a:ext uri="{FF2B5EF4-FFF2-40B4-BE49-F238E27FC236}">
                <a16:creationId xmlns:a16="http://schemas.microsoft.com/office/drawing/2014/main" id="{17EAEA2F-893D-1F93-7D72-E2824F81A5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5" b="13466"/>
          <a:stretch>
            <a:fillRect/>
          </a:stretch>
        </p:blipFill>
        <p:spPr bwMode="auto">
          <a:xfrm>
            <a:off x="5387452" y="2445772"/>
            <a:ext cx="1630907" cy="131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742DA57A-4C21-D1EC-47DE-20FA5F264E9C}"/>
              </a:ext>
            </a:extLst>
          </p:cNvPr>
          <p:cNvGrpSpPr/>
          <p:nvPr/>
        </p:nvGrpSpPr>
        <p:grpSpPr>
          <a:xfrm>
            <a:off x="7069468" y="2445772"/>
            <a:ext cx="1601641" cy="1316462"/>
            <a:chOff x="7069468" y="2445772"/>
            <a:chExt cx="1601641" cy="131646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BC9B59F-BA1A-621F-1AC9-2D2749F92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4297" b="13370"/>
            <a:stretch>
              <a:fillRect/>
            </a:stretch>
          </p:blipFill>
          <p:spPr>
            <a:xfrm>
              <a:off x="7069468" y="2445772"/>
              <a:ext cx="1601641" cy="131646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B833850-4068-7167-D273-35AFB1ABD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07450" y="2966683"/>
              <a:ext cx="558795" cy="304985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9A94BDB-7A83-98A6-0C80-3CB0EA9CBC4C}"/>
                </a:ext>
              </a:extLst>
            </p:cNvPr>
            <p:cNvSpPr/>
            <p:nvPr/>
          </p:nvSpPr>
          <p:spPr>
            <a:xfrm>
              <a:off x="8065827" y="3002026"/>
              <a:ext cx="445827" cy="228174"/>
            </a:xfrm>
            <a:prstGeom prst="ellipse">
              <a:avLst/>
            </a:prstGeom>
            <a:solidFill>
              <a:srgbClr val="C3EDFA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88113E8-78F0-6FDE-7C23-CE4952C0D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498" r="7886"/>
            <a:stretch>
              <a:fillRect/>
            </a:stretch>
          </p:blipFill>
          <p:spPr>
            <a:xfrm>
              <a:off x="7838920" y="3565978"/>
              <a:ext cx="759446" cy="190244"/>
            </a:xfrm>
            <a:prstGeom prst="rect">
              <a:avLst/>
            </a:prstGeom>
          </p:spPr>
        </p:pic>
      </p:grpSp>
      <p:sp>
        <p:nvSpPr>
          <p:cNvPr id="28" name="Content Placeholder 1">
            <a:extLst>
              <a:ext uri="{FF2B5EF4-FFF2-40B4-BE49-F238E27FC236}">
                <a16:creationId xmlns:a16="http://schemas.microsoft.com/office/drawing/2014/main" id="{500664EE-D221-B1D6-37F5-199FC24E9205}"/>
              </a:ext>
            </a:extLst>
          </p:cNvPr>
          <p:cNvSpPr txBox="1">
            <a:spLocks/>
          </p:cNvSpPr>
          <p:nvPr/>
        </p:nvSpPr>
        <p:spPr>
          <a:xfrm>
            <a:off x="4722302" y="3949333"/>
            <a:ext cx="4314614" cy="8258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Wingdings 2" pitchFamily="18" charset="2"/>
              <a:buChar char=""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rgbClr val="934343"/>
              </a:buClr>
              <a:buFont typeface="Wingdings" pitchFamily="2" charset="2"/>
              <a:buChar char="§"/>
              <a:defRPr sz="15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 2" pitchFamily="18" charset="2"/>
              <a:buNone/>
            </a:pPr>
            <a:r>
              <a:rPr lang="en-US" sz="1400" i="1"/>
              <a:t>Now let's flatten a point cloud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6FD409E-BCA9-1623-060C-FE67E6E34121}"/>
              </a:ext>
            </a:extLst>
          </p:cNvPr>
          <p:cNvSpPr/>
          <p:nvPr/>
        </p:nvSpPr>
        <p:spPr>
          <a:xfrm>
            <a:off x="7236823" y="5858691"/>
            <a:ext cx="1525437" cy="643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68" name="TextBox 7167">
            <a:extLst>
              <a:ext uri="{FF2B5EF4-FFF2-40B4-BE49-F238E27FC236}">
                <a16:creationId xmlns:a16="http://schemas.microsoft.com/office/drawing/2014/main" id="{9E7ED4A2-EB3B-7B35-4505-BD4F771E2676}"/>
              </a:ext>
            </a:extLst>
          </p:cNvPr>
          <p:cNvSpPr txBox="1"/>
          <p:nvPr/>
        </p:nvSpPr>
        <p:spPr>
          <a:xfrm>
            <a:off x="5835022" y="6242175"/>
            <a:ext cx="1027845" cy="3067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400"/>
              <a:t>b</a:t>
            </a:r>
            <a:r>
              <a:rPr lang="en-US" sz="1400" b="0">
                <a:latin typeface="+mn-lt"/>
              </a:rPr>
              <a:t>est shape</a:t>
            </a:r>
            <a:endParaRPr lang="en-US" sz="1400" b="0" dirty="0" err="1">
              <a:latin typeface="+mn-lt"/>
            </a:endParaRPr>
          </a:p>
        </p:txBody>
      </p:sp>
      <p:sp>
        <p:nvSpPr>
          <p:cNvPr id="7169" name="TextBox 7168">
            <a:extLst>
              <a:ext uri="{FF2B5EF4-FFF2-40B4-BE49-F238E27FC236}">
                <a16:creationId xmlns:a16="http://schemas.microsoft.com/office/drawing/2014/main" id="{1C08E9DE-72C2-55CA-8EC2-5BAF1C10386A}"/>
              </a:ext>
            </a:extLst>
          </p:cNvPr>
          <p:cNvSpPr txBox="1"/>
          <p:nvPr/>
        </p:nvSpPr>
        <p:spPr>
          <a:xfrm>
            <a:off x="7598701" y="5705318"/>
            <a:ext cx="1116972" cy="3067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400"/>
              <a:t>worst</a:t>
            </a:r>
            <a:r>
              <a:rPr lang="en-US" sz="1400" b="0">
                <a:latin typeface="+mn-lt"/>
              </a:rPr>
              <a:t> shape</a:t>
            </a:r>
            <a:endParaRPr lang="en-US" sz="1400" b="0" dirty="0" err="1">
              <a:latin typeface="+mn-lt"/>
            </a:endParaRPr>
          </a:p>
        </p:txBody>
      </p:sp>
      <p:grpSp>
        <p:nvGrpSpPr>
          <p:cNvPr id="7174" name="Group 7173">
            <a:extLst>
              <a:ext uri="{FF2B5EF4-FFF2-40B4-BE49-F238E27FC236}">
                <a16:creationId xmlns:a16="http://schemas.microsoft.com/office/drawing/2014/main" id="{53A8D2ED-3930-7C4E-B679-4D6233959720}"/>
              </a:ext>
            </a:extLst>
          </p:cNvPr>
          <p:cNvGrpSpPr/>
          <p:nvPr/>
        </p:nvGrpSpPr>
        <p:grpSpPr>
          <a:xfrm>
            <a:off x="4722302" y="4339515"/>
            <a:ext cx="4257675" cy="2338317"/>
            <a:chOff x="4839695" y="4437250"/>
            <a:chExt cx="4257675" cy="2338317"/>
          </a:xfrm>
        </p:grpSpPr>
        <p:pic>
          <p:nvPicPr>
            <p:cNvPr id="7170" name="Picture 7" descr="Generated image">
              <a:extLst>
                <a:ext uri="{FF2B5EF4-FFF2-40B4-BE49-F238E27FC236}">
                  <a16:creationId xmlns:a16="http://schemas.microsoft.com/office/drawing/2014/main" id="{B4F8DBDE-8487-8A22-7B35-F871F9689E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138" b="22942"/>
            <a:stretch>
              <a:fillRect/>
            </a:stretch>
          </p:blipFill>
          <p:spPr bwMode="auto">
            <a:xfrm>
              <a:off x="4839695" y="4437250"/>
              <a:ext cx="4257675" cy="2338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1" name="Rectangle 7170">
              <a:extLst>
                <a:ext uri="{FF2B5EF4-FFF2-40B4-BE49-F238E27FC236}">
                  <a16:creationId xmlns:a16="http://schemas.microsoft.com/office/drawing/2014/main" id="{E481FB54-B19A-0AA0-FBC3-4E61D1BFE15F}"/>
                </a:ext>
              </a:extLst>
            </p:cNvPr>
            <p:cNvSpPr/>
            <p:nvPr/>
          </p:nvSpPr>
          <p:spPr>
            <a:xfrm>
              <a:off x="7389223" y="6011091"/>
              <a:ext cx="1525437" cy="6434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2" name="TextBox 7171">
              <a:extLst>
                <a:ext uri="{FF2B5EF4-FFF2-40B4-BE49-F238E27FC236}">
                  <a16:creationId xmlns:a16="http://schemas.microsoft.com/office/drawing/2014/main" id="{B5EC99B3-5545-E852-CE09-57BFF567D3B8}"/>
                </a:ext>
              </a:extLst>
            </p:cNvPr>
            <p:cNvSpPr txBox="1"/>
            <p:nvPr/>
          </p:nvSpPr>
          <p:spPr>
            <a:xfrm>
              <a:off x="5987422" y="6394575"/>
              <a:ext cx="1027845" cy="3067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1400"/>
                <a:t>b</a:t>
              </a:r>
              <a:r>
                <a:rPr lang="en-US" sz="1400" b="0">
                  <a:latin typeface="+mn-lt"/>
                </a:rPr>
                <a:t>est shape</a:t>
              </a:r>
              <a:endParaRPr lang="en-US" sz="1400" b="0" dirty="0" err="1">
                <a:latin typeface="+mn-lt"/>
              </a:endParaRPr>
            </a:p>
          </p:txBody>
        </p:sp>
        <p:sp>
          <p:nvSpPr>
            <p:cNvPr id="7173" name="TextBox 7172">
              <a:extLst>
                <a:ext uri="{FF2B5EF4-FFF2-40B4-BE49-F238E27FC236}">
                  <a16:creationId xmlns:a16="http://schemas.microsoft.com/office/drawing/2014/main" id="{30203B49-556C-FE2D-3E48-A28DAD3290EA}"/>
                </a:ext>
              </a:extLst>
            </p:cNvPr>
            <p:cNvSpPr txBox="1"/>
            <p:nvPr/>
          </p:nvSpPr>
          <p:spPr>
            <a:xfrm>
              <a:off x="7751101" y="5857718"/>
              <a:ext cx="1116972" cy="3067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1400"/>
                <a:t>worst</a:t>
              </a:r>
              <a:r>
                <a:rPr lang="en-US" sz="1400" b="0">
                  <a:latin typeface="+mn-lt"/>
                </a:rPr>
                <a:t> shape</a:t>
              </a:r>
              <a:endParaRPr lang="en-US" sz="1400" b="0" dirty="0" err="1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8294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4881E9E-EB97-8808-A777-60B43F8B9C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9489" y="1726931"/>
            <a:ext cx="4469326" cy="4912233"/>
          </a:xfrm>
        </p:spPr>
        <p:txBody>
          <a:bodyPr/>
          <a:lstStyle/>
          <a:p>
            <a:pPr marL="45720" indent="0">
              <a:spcAft>
                <a:spcPts val="600"/>
              </a:spcAft>
              <a:buNone/>
            </a:pPr>
            <a:r>
              <a:rPr lang="en-US"/>
              <a:t>How PCA Reduces Dimensionality</a:t>
            </a:r>
          </a:p>
          <a:p>
            <a:pPr marL="434340" indent="-342900">
              <a:buFont typeface="+mj-lt"/>
              <a:buAutoNum type="arabicPeriod"/>
            </a:pPr>
            <a:r>
              <a:rPr lang="en-US" sz="1600"/>
              <a:t>Transforms the original features into a new set of orthogonal (uncorrelated) features called principal components.</a:t>
            </a:r>
          </a:p>
          <a:p>
            <a:pPr marL="434340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1600"/>
              <a:t>These principal components are ordered by how much variance they capture from the original data:</a:t>
            </a:r>
          </a:p>
          <a:p>
            <a:pPr lvl="1"/>
            <a:r>
              <a:rPr lang="en-US" sz="1400"/>
              <a:t>The first principal component (PC1) captures the most variance.</a:t>
            </a:r>
          </a:p>
          <a:p>
            <a:pPr lvl="1"/>
            <a:r>
              <a:rPr lang="en-US" sz="1400"/>
              <a:t>The second principal component (PC2) captures the next most variance, and is orthogonal to PC1</a:t>
            </a:r>
          </a:p>
          <a:p>
            <a:pPr lvl="1"/>
            <a:r>
              <a:rPr lang="en-US" sz="1400"/>
              <a:t>The third principal component (PC3) captures the next most variance and is orthogonal to both PC1 and PC2</a:t>
            </a:r>
          </a:p>
          <a:p>
            <a:pPr marL="434340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1600"/>
              <a:t>By keeping only the top </a:t>
            </a:r>
            <a:r>
              <a:rPr lang="en-US" sz="1600" i="1"/>
              <a:t>k</a:t>
            </a:r>
            <a:r>
              <a:rPr lang="en-US" sz="1600"/>
              <a:t> principal components PCA reduces the dataset to </a:t>
            </a:r>
            <a:r>
              <a:rPr lang="en-US" sz="1600" i="1"/>
              <a:t>k </a:t>
            </a:r>
            <a:r>
              <a:rPr lang="en-US" sz="1600"/>
              <a:t>dimensions while retaining most of its variability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DD7712F-913C-4348-7B10-16B341D88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PCA Reduces Dimensionality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C3A1991E-826F-10B1-A7DF-853A53D712C2}"/>
              </a:ext>
            </a:extLst>
          </p:cNvPr>
          <p:cNvSpPr txBox="1">
            <a:spLocks/>
          </p:cNvSpPr>
          <p:nvPr/>
        </p:nvSpPr>
        <p:spPr>
          <a:xfrm>
            <a:off x="4613193" y="4111046"/>
            <a:ext cx="4318457" cy="25931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Wingdings 2" pitchFamily="18" charset="2"/>
              <a:buChar char=""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rgbClr val="934343"/>
              </a:buClr>
              <a:buFont typeface="Wingdings" pitchFamily="2" charset="2"/>
              <a:buChar char="§"/>
              <a:defRPr sz="15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F03EB">
                  <a:lumMod val="75000"/>
                </a:srgbClr>
              </a:buClr>
              <a:buSzTx/>
              <a:buFont typeface="Wingdings 2" pitchFamily="18" charset="2"/>
              <a:buChar char="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Why Reduce Dimensionality?</a:t>
            </a:r>
          </a:p>
          <a:p>
            <a:pPr marL="548640" marR="0" lvl="1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Remove noise or redundant features.</a:t>
            </a:r>
          </a:p>
          <a:p>
            <a:pPr marL="548640" marR="0" lvl="1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Speed up machine learning algorithms 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</a:b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(less data to process).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548640" marR="0" lvl="1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Improve visualization 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</a:b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(e.g., projecting data onto 2D or 3D space).</a:t>
            </a:r>
          </a:p>
          <a:p>
            <a:pPr marL="27432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03EB">
                  <a:lumMod val="75000"/>
                </a:srgbClr>
              </a:buClr>
              <a:buSzTx/>
              <a:buFont typeface="Wingdings 2" pitchFamily="18" charset="2"/>
              <a:buChar char="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As the number of dimensions ↑, 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the volume of the space grows so fast that data points become too sparse to effectively analyze.</a:t>
            </a:r>
          </a:p>
        </p:txBody>
      </p:sp>
      <p:pic>
        <p:nvPicPr>
          <p:cNvPr id="16" name="Picture 7" descr="Generated image">
            <a:extLst>
              <a:ext uri="{FF2B5EF4-FFF2-40B4-BE49-F238E27FC236}">
                <a16:creationId xmlns:a16="http://schemas.microsoft.com/office/drawing/2014/main" id="{B3174EEA-84DD-301F-FF36-6549F67154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8" r="47734" b="22942"/>
          <a:stretch>
            <a:fillRect/>
          </a:stretch>
        </p:blipFill>
        <p:spPr bwMode="auto">
          <a:xfrm>
            <a:off x="4613194" y="1563614"/>
            <a:ext cx="2225306" cy="233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4E5C32E-E929-94A7-3FE8-1F09B3C99499}"/>
              </a:ext>
            </a:extLst>
          </p:cNvPr>
          <p:cNvGrpSpPr/>
          <p:nvPr/>
        </p:nvGrpSpPr>
        <p:grpSpPr>
          <a:xfrm>
            <a:off x="6638803" y="1502780"/>
            <a:ext cx="2443735" cy="2399151"/>
            <a:chOff x="6547790" y="1618912"/>
            <a:chExt cx="2443735" cy="239915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9A8FB16-94C6-E570-4F8F-2A2190372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1659"/>
            <a:stretch>
              <a:fillRect/>
            </a:stretch>
          </p:blipFill>
          <p:spPr>
            <a:xfrm>
              <a:off x="6547790" y="1618912"/>
              <a:ext cx="2443735" cy="2399151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B9B50A8-AFB0-EF53-49EF-F3C52844667B}"/>
                </a:ext>
              </a:extLst>
            </p:cNvPr>
            <p:cNvCxnSpPr/>
            <p:nvPr/>
          </p:nvCxnSpPr>
          <p:spPr>
            <a:xfrm flipH="1">
              <a:off x="6776468" y="3395458"/>
              <a:ext cx="404565" cy="338514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57490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0E6F02-7232-272B-E123-44B8248B9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5341" y="1602061"/>
            <a:ext cx="8987988" cy="4912233"/>
          </a:xfrm>
        </p:spPr>
        <p:txBody>
          <a:bodyPr/>
          <a:lstStyle/>
          <a:p>
            <a:pPr marL="45720" indent="0">
              <a:buNone/>
            </a:pPr>
            <a:r>
              <a:rPr lang="en-US">
                <a:solidFill>
                  <a:schemeClr val="accent1"/>
                </a:solidFill>
              </a:rPr>
              <a:t>Bayes' Theorem</a:t>
            </a:r>
          </a:p>
          <a:p>
            <a:pPr marL="365760" lvl="1" indent="0">
              <a:buNone/>
            </a:pPr>
            <a:r>
              <a:rPr lang="en-US" sz="1800">
                <a:latin typeface="Consolas" panose="020B0609020204030204" pitchFamily="49" charset="0"/>
              </a:rPr>
              <a:t>P(A|B) = _</a:t>
            </a:r>
            <a:r>
              <a:rPr lang="en-US" sz="1800" u="sng">
                <a:latin typeface="Consolas" panose="020B0609020204030204" pitchFamily="49" charset="0"/>
              </a:rPr>
              <a:t>P(B|A) · P(A)_</a:t>
            </a:r>
          </a:p>
          <a:p>
            <a:pPr lvl="1"/>
            <a:endParaRPr lang="en-US" sz="1800" u="sng">
              <a:latin typeface="Consolas" panose="020B0609020204030204" pitchFamily="49" charset="0"/>
            </a:endParaRPr>
          </a:p>
          <a:p>
            <a:pPr marL="91440" indent="0">
              <a:buNone/>
            </a:pPr>
            <a:r>
              <a:rPr lang="en-US" sz="1400"/>
              <a:t>The probability of A given B  = the probability of B given A  times the probability of A  divided by the probability of B.</a:t>
            </a:r>
            <a:br>
              <a:rPr lang="en-US" sz="1600"/>
            </a:br>
            <a:endParaRPr lang="en-US" sz="1600"/>
          </a:p>
          <a:p>
            <a:pPr marL="365760" lvl="1" indent="0">
              <a:buNone/>
            </a:pPr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570EB-89E4-10C5-05AE-7FD9FA1A3D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341" y="2975826"/>
            <a:ext cx="8909982" cy="4912233"/>
          </a:xfrm>
        </p:spPr>
        <p:txBody>
          <a:bodyPr/>
          <a:lstStyle/>
          <a:p>
            <a:pPr marL="45720" indent="0">
              <a:buNone/>
            </a:pPr>
            <a:r>
              <a:rPr lang="en-US">
                <a:solidFill>
                  <a:schemeClr val="accent1"/>
                </a:solidFill>
              </a:rPr>
              <a:t>Email Spam Classifier</a:t>
            </a:r>
          </a:p>
          <a:p>
            <a:pPr marL="320040" lvl="1" indent="0">
              <a:buNone/>
            </a:pPr>
            <a:r>
              <a:rPr lang="en-US" sz="1400" i="1">
                <a:solidFill>
                  <a:schemeClr val="accent3">
                    <a:lumMod val="50000"/>
                  </a:schemeClr>
                </a:solidFill>
              </a:rPr>
              <a:t>Can machine learning predict if an incoming email is spam or not predicated on the email's subject's words?</a:t>
            </a:r>
          </a:p>
          <a:p>
            <a:pPr lvl="1"/>
            <a:r>
              <a:rPr lang="en-US" sz="1400"/>
              <a:t>Classes (A) are "Spam" and "NotSpam"</a:t>
            </a:r>
          </a:p>
          <a:p>
            <a:pPr lvl="1"/>
            <a:r>
              <a:rPr lang="en-US" sz="1400"/>
              <a:t>Features (B) are the words in the email</a:t>
            </a:r>
          </a:p>
          <a:p>
            <a:pPr lvl="1"/>
            <a:endParaRPr lang="en-US" sz="1050"/>
          </a:p>
          <a:p>
            <a:pPr marL="365760" lvl="1" indent="0">
              <a:buNone/>
            </a:pPr>
            <a:r>
              <a:rPr lang="en-US" sz="1300">
                <a:latin typeface="Consolas" panose="020B0609020204030204" pitchFamily="49" charset="0"/>
              </a:rPr>
              <a:t>P(Spam|words) = </a:t>
            </a:r>
            <a:r>
              <a:rPr lang="en-US" sz="1300" u="sng">
                <a:latin typeface="Consolas" panose="020B0609020204030204" pitchFamily="49" charset="0"/>
              </a:rPr>
              <a:t> P(claim|Spam) · P(offer|Spam) · P(meeting|Spam) · P(Spam)_</a:t>
            </a:r>
          </a:p>
          <a:p>
            <a:pPr marL="365760" lvl="1" indent="0">
              <a:buNone/>
            </a:pPr>
            <a:endParaRPr lang="en-US" sz="1300" u="sng">
              <a:latin typeface="Consolas" panose="020B0609020204030204" pitchFamily="49" charset="0"/>
            </a:endParaRPr>
          </a:p>
          <a:p>
            <a:pPr lvl="1"/>
            <a:endParaRPr lang="en-US" sz="1000"/>
          </a:p>
          <a:p>
            <a:pPr marL="365760" lvl="1" indent="0">
              <a:buNone/>
            </a:pPr>
            <a:r>
              <a:rPr lang="en-US" sz="1300">
                <a:latin typeface="Consolas" panose="020B0609020204030204" pitchFamily="49" charset="0"/>
              </a:rPr>
              <a:t>P(NotSpam|words) = </a:t>
            </a:r>
            <a:r>
              <a:rPr lang="en-US" sz="1300" u="sng">
                <a:latin typeface="Consolas" panose="020B0609020204030204" pitchFamily="49" charset="0"/>
              </a:rPr>
              <a:t> P(claim|NotSpam) · P(offer|NotSpam) · P(meeting|NotSpam) · P(NotSpam)_</a:t>
            </a:r>
          </a:p>
          <a:p>
            <a:pPr marL="365760" lvl="1" indent="0">
              <a:buNone/>
            </a:pP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FE0C466-3A0C-A9CB-9DDD-DFE96791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78" y="355847"/>
            <a:ext cx="8779973" cy="1054394"/>
          </a:xfrm>
        </p:spPr>
        <p:txBody>
          <a:bodyPr/>
          <a:lstStyle/>
          <a:p>
            <a:r>
              <a:rPr lang="en-US" sz="2400"/>
              <a:t>Probability &amp; Statistics Example:</a:t>
            </a:r>
            <a:br>
              <a:rPr lang="en-US" sz="2400"/>
            </a:br>
            <a:r>
              <a:rPr lang="en-US" sz="2400"/>
              <a:t>Naïve Bayes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2494E7-05EA-4274-F03F-726564C32035}"/>
              </a:ext>
            </a:extLst>
          </p:cNvPr>
          <p:cNvSpPr txBox="1"/>
          <p:nvPr/>
        </p:nvSpPr>
        <p:spPr>
          <a:xfrm>
            <a:off x="2342335" y="2214007"/>
            <a:ext cx="7388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onsolas" panose="020B0609020204030204" pitchFamily="49" charset="0"/>
              </a:rPr>
              <a:t>P(B)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857C13-9755-8A1D-EA36-D828EA2134E3}"/>
              </a:ext>
            </a:extLst>
          </p:cNvPr>
          <p:cNvSpPr txBox="1"/>
          <p:nvPr/>
        </p:nvSpPr>
        <p:spPr>
          <a:xfrm>
            <a:off x="3968540" y="1673620"/>
            <a:ext cx="2349922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lang="en-US" sz="1400">
                <a:solidFill>
                  <a:schemeClr val="accent3">
                    <a:lumMod val="50000"/>
                  </a:schemeClr>
                </a:solidFill>
              </a:rPr>
              <a:t>for Machine Learning</a:t>
            </a:r>
          </a:p>
          <a:p>
            <a:pPr lvl="1"/>
            <a:r>
              <a:rPr lang="en-US" sz="1400">
                <a:solidFill>
                  <a:schemeClr val="accent3">
                    <a:lumMod val="50000"/>
                  </a:schemeClr>
                </a:solidFill>
              </a:rPr>
              <a:t>A:  the class label</a:t>
            </a:r>
          </a:p>
          <a:p>
            <a:pPr lvl="1"/>
            <a:r>
              <a:rPr lang="en-US" sz="1400">
                <a:solidFill>
                  <a:schemeClr val="accent3">
                    <a:lumMod val="50000"/>
                  </a:schemeClr>
                </a:solidFill>
              </a:rPr>
              <a:t>B:  the input features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1893F4F-55D1-E5A9-446C-A8A6EAFA1B19}"/>
              </a:ext>
            </a:extLst>
          </p:cNvPr>
          <p:cNvGrpSpPr/>
          <p:nvPr/>
        </p:nvGrpSpPr>
        <p:grpSpPr>
          <a:xfrm>
            <a:off x="6525934" y="1673620"/>
            <a:ext cx="2349922" cy="738664"/>
            <a:chOff x="6525934" y="1772686"/>
            <a:chExt cx="2349922" cy="73866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0E8AC6F-D5AB-737A-4923-8712E51AC50E}"/>
                </a:ext>
              </a:extLst>
            </p:cNvPr>
            <p:cNvSpPr/>
            <p:nvPr/>
          </p:nvSpPr>
          <p:spPr>
            <a:xfrm>
              <a:off x="6525934" y="1772686"/>
              <a:ext cx="2349922" cy="7386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A082ED9-EBD9-FAD9-5820-56D66E047E60}"/>
                </a:ext>
              </a:extLst>
            </p:cNvPr>
            <p:cNvSpPr txBox="1"/>
            <p:nvPr/>
          </p:nvSpPr>
          <p:spPr>
            <a:xfrm>
              <a:off x="6525934" y="1818853"/>
              <a:ext cx="2349922" cy="6463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marL="45720" indent="0" algn="ctr">
                <a:buNone/>
              </a:pPr>
              <a:r>
                <a:rPr lang="en-US" sz="1200">
                  <a:solidFill>
                    <a:schemeClr val="accent3">
                      <a:lumMod val="50000"/>
                    </a:schemeClr>
                  </a:solidFill>
                </a:rPr>
                <a:t>"naïve" assumes that all input features are independent for the probability of the class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4D4553D-2D02-9109-6E89-AAD9FDCA89DA}"/>
              </a:ext>
            </a:extLst>
          </p:cNvPr>
          <p:cNvSpPr txBox="1"/>
          <p:nvPr/>
        </p:nvSpPr>
        <p:spPr>
          <a:xfrm>
            <a:off x="4263593" y="4455225"/>
            <a:ext cx="129214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>
                <a:latin typeface="Consolas" panose="020B0609020204030204" pitchFamily="49" charset="0"/>
              </a:rPr>
              <a:t>P(words)</a:t>
            </a:r>
            <a:endParaRPr lang="en-US" sz="13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C6DB63-D013-A037-1F15-3AB8A455E0F9}"/>
              </a:ext>
            </a:extLst>
          </p:cNvPr>
          <p:cNvSpPr txBox="1"/>
          <p:nvPr/>
        </p:nvSpPr>
        <p:spPr>
          <a:xfrm>
            <a:off x="4879697" y="5127663"/>
            <a:ext cx="129214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>
                <a:latin typeface="Consolas" panose="020B0609020204030204" pitchFamily="49" charset="0"/>
              </a:rPr>
              <a:t>P(words)</a:t>
            </a:r>
            <a:endParaRPr lang="en-US" sz="1300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813165A9-18CF-37D2-FEC4-E7E779F502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072531"/>
              </p:ext>
            </p:extLst>
          </p:nvPr>
        </p:nvGraphicFramePr>
        <p:xfrm>
          <a:off x="5742088" y="5570798"/>
          <a:ext cx="3325223" cy="10972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48264">
                  <a:extLst>
                    <a:ext uri="{9D8B030D-6E8A-4147-A177-3AD203B41FA5}">
                      <a16:colId xmlns:a16="http://schemas.microsoft.com/office/drawing/2014/main" val="1252915858"/>
                    </a:ext>
                  </a:extLst>
                </a:gridCol>
                <a:gridCol w="1165544">
                  <a:extLst>
                    <a:ext uri="{9D8B030D-6E8A-4147-A177-3AD203B41FA5}">
                      <a16:colId xmlns:a16="http://schemas.microsoft.com/office/drawing/2014/main" val="3492890599"/>
                    </a:ext>
                  </a:extLst>
                </a:gridCol>
                <a:gridCol w="1411415">
                  <a:extLst>
                    <a:ext uri="{9D8B030D-6E8A-4147-A177-3AD203B41FA5}">
                      <a16:colId xmlns:a16="http://schemas.microsoft.com/office/drawing/2014/main" val="2366358749"/>
                    </a:ext>
                  </a:extLst>
                </a:gridCol>
              </a:tblGrid>
              <a:tr h="234992">
                <a:tc>
                  <a:txBody>
                    <a:bodyPr/>
                    <a:lstStyle/>
                    <a:p>
                      <a:r>
                        <a:rPr lang="en-US" sz="1200"/>
                        <a:t>word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P(word|Spam)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P(word|NotSpam)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0518090"/>
                  </a:ext>
                </a:extLst>
              </a:tr>
              <a:tr h="234992">
                <a:tc>
                  <a:txBody>
                    <a:bodyPr/>
                    <a:lstStyle/>
                    <a:p>
                      <a:r>
                        <a:rPr lang="en-US" sz="1200"/>
                        <a:t>claim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0.05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6861385"/>
                  </a:ext>
                </a:extLst>
              </a:tr>
              <a:tr h="234992">
                <a:tc>
                  <a:txBody>
                    <a:bodyPr/>
                    <a:lstStyle/>
                    <a:p>
                      <a:r>
                        <a:rPr lang="en-US" sz="1200"/>
                        <a:t>offer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0.65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0.20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133161"/>
                  </a:ext>
                </a:extLst>
              </a:tr>
              <a:tr h="234992">
                <a:tc>
                  <a:txBody>
                    <a:bodyPr/>
                    <a:lstStyle/>
                    <a:p>
                      <a:r>
                        <a:rPr lang="en-US" sz="1200"/>
                        <a:t>meeting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0.70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9888942"/>
                  </a:ext>
                </a:extLst>
              </a:tr>
            </a:tbl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C09D8C7E-A910-0C41-4A84-ECB4D9D1FF72}"/>
              </a:ext>
            </a:extLst>
          </p:cNvPr>
          <p:cNvGrpSpPr/>
          <p:nvPr/>
        </p:nvGrpSpPr>
        <p:grpSpPr>
          <a:xfrm>
            <a:off x="117010" y="5709481"/>
            <a:ext cx="3619681" cy="819915"/>
            <a:chOff x="-1651661" y="3310895"/>
            <a:chExt cx="3619681" cy="81991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A817AE-1E82-6B6E-BB84-EB71E52DBBAB}"/>
                </a:ext>
              </a:extLst>
            </p:cNvPr>
            <p:cNvSpPr txBox="1"/>
            <p:nvPr/>
          </p:nvSpPr>
          <p:spPr>
            <a:xfrm>
              <a:off x="-1083664" y="3669145"/>
              <a:ext cx="3051684" cy="4616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marL="45720" indent="0">
                <a:buNone/>
              </a:pPr>
              <a:r>
                <a:rPr lang="en-US" sz="1200">
                  <a:solidFill>
                    <a:schemeClr val="accent3">
                      <a:lumMod val="50000"/>
                    </a:schemeClr>
                  </a:solidFill>
                </a:rPr>
                <a:t>To: you@rowan.edu</a:t>
              </a:r>
            </a:p>
            <a:p>
              <a:pPr marL="45720" indent="0">
                <a:buNone/>
              </a:pPr>
              <a:r>
                <a:rPr lang="en-US" sz="1200">
                  <a:solidFill>
                    <a:schemeClr val="accent3">
                      <a:lumMod val="50000"/>
                    </a:schemeClr>
                  </a:solidFill>
                </a:rPr>
                <a:t>Subject: Claim your offer after the meeting!</a:t>
              </a:r>
            </a:p>
          </p:txBody>
        </p:sp>
        <p:pic>
          <p:nvPicPr>
            <p:cNvPr id="20" name="Picture 19" descr="A blue envelope with a white paper inside&#10;&#10;AI-generated content may be incorrect.">
              <a:extLst>
                <a:ext uri="{FF2B5EF4-FFF2-40B4-BE49-F238E27FC236}">
                  <a16:creationId xmlns:a16="http://schemas.microsoft.com/office/drawing/2014/main" id="{5F49CD6B-31F9-F807-061B-50B90E435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51661" y="3310895"/>
              <a:ext cx="694535" cy="694535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AF20567-632F-1A95-3AA5-444D8EF4BCBE}"/>
              </a:ext>
            </a:extLst>
          </p:cNvPr>
          <p:cNvSpPr txBox="1"/>
          <p:nvPr/>
        </p:nvSpPr>
        <p:spPr>
          <a:xfrm>
            <a:off x="3786260" y="5975398"/>
            <a:ext cx="1797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en-US" sz="1600">
                <a:solidFill>
                  <a:schemeClr val="accent3">
                    <a:lumMod val="50000"/>
                  </a:schemeClr>
                </a:solidFill>
              </a:rPr>
              <a:t>P</a:t>
            </a:r>
            <a:r>
              <a:rPr lang="en-US" sz="1600" b="0">
                <a:solidFill>
                  <a:schemeClr val="accent3">
                    <a:lumMod val="50000"/>
                  </a:schemeClr>
                </a:solidFill>
                <a:latin typeface="+mn-lt"/>
              </a:rPr>
              <a:t>(Spam) = 0.4</a:t>
            </a:r>
          </a:p>
          <a:p>
            <a:pPr algn="r">
              <a:lnSpc>
                <a:spcPts val="1800"/>
              </a:lnSpc>
            </a:pPr>
            <a:r>
              <a:rPr lang="en-US" sz="1600">
                <a:solidFill>
                  <a:schemeClr val="accent3">
                    <a:lumMod val="50000"/>
                  </a:schemeClr>
                </a:solidFill>
              </a:rPr>
              <a:t>P(NotSpam) = 0.6</a:t>
            </a:r>
            <a:endParaRPr lang="en-US" sz="1600" b="0" dirty="0" err="1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179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DF96E-1ACC-196B-A5CD-6B2F32718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D92A3-929D-F3D1-FBFC-AEFEE23EFC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341" y="2985885"/>
            <a:ext cx="8909982" cy="5006186"/>
          </a:xfrm>
        </p:spPr>
        <p:txBody>
          <a:bodyPr/>
          <a:lstStyle/>
          <a:p>
            <a:pPr lvl="1"/>
            <a:endParaRPr lang="en-US"/>
          </a:p>
          <a:p>
            <a:pPr marL="365760" lvl="1" indent="0">
              <a:buNone/>
            </a:pPr>
            <a:r>
              <a:rPr lang="en-US" sz="1300">
                <a:latin typeface="Consolas" panose="020B0609020204030204" pitchFamily="49" charset="0"/>
              </a:rPr>
              <a:t>P(Spam|words) = </a:t>
            </a:r>
            <a:r>
              <a:rPr lang="en-US" sz="1300" u="sng">
                <a:latin typeface="Consolas" panose="020B0609020204030204" pitchFamily="49" charset="0"/>
              </a:rPr>
              <a:t> P(claim|Spam) · P(offer|Spam) · P(meeting|Spam) · P(Spam)_</a:t>
            </a:r>
          </a:p>
          <a:p>
            <a:pPr marL="365760" lvl="1" indent="0">
              <a:buNone/>
            </a:pPr>
            <a:endParaRPr lang="en-US" sz="1300" u="sng">
              <a:latin typeface="Consolas" panose="020B0609020204030204" pitchFamily="49" charset="0"/>
            </a:endParaRPr>
          </a:p>
          <a:p>
            <a:pPr lvl="1"/>
            <a:endParaRPr lang="en-US" sz="1400"/>
          </a:p>
          <a:p>
            <a:pPr marL="365760" lvl="1" indent="0">
              <a:buNone/>
            </a:pPr>
            <a:r>
              <a:rPr lang="en-US" sz="1300">
                <a:latin typeface="Consolas" panose="020B0609020204030204" pitchFamily="49" charset="0"/>
              </a:rPr>
              <a:t>P(NotSpam|words) = </a:t>
            </a:r>
            <a:r>
              <a:rPr lang="en-US" sz="1300" u="sng">
                <a:latin typeface="Consolas" panose="020B0609020204030204" pitchFamily="49" charset="0"/>
              </a:rPr>
              <a:t> P(claim|NotSpam) · P(offer|NotSpam) · P(meeting|NotSpam) · P(NotSpam)_</a:t>
            </a:r>
          </a:p>
          <a:p>
            <a:pPr marL="365760" lvl="1" indent="0">
              <a:buNone/>
            </a:pPr>
            <a:endParaRPr lang="en-US"/>
          </a:p>
          <a:p>
            <a:pPr marL="365760" lvl="1" indent="0">
              <a:buNone/>
            </a:pPr>
            <a:endParaRPr lang="en-US"/>
          </a:p>
          <a:p>
            <a:pPr marL="365760" lvl="1" indent="0">
              <a:buNone/>
            </a:pPr>
            <a:endParaRPr lang="en-US" sz="1300"/>
          </a:p>
          <a:p>
            <a:pPr marL="365760" lvl="1" indent="0">
              <a:buNone/>
            </a:pPr>
            <a:r>
              <a:rPr lang="en-US" sz="1300">
                <a:latin typeface="Consolas" panose="020B0609020204030204" pitchFamily="49" charset="0"/>
              </a:rPr>
              <a:t>P(</a:t>
            </a:r>
            <a:r>
              <a:rPr lang="en-US" sz="1300">
                <a:solidFill>
                  <a:srgbClr val="FF0000"/>
                </a:solidFill>
                <a:latin typeface="Consolas" panose="020B0609020204030204" pitchFamily="49" charset="0"/>
              </a:rPr>
              <a:t>Spam</a:t>
            </a:r>
            <a:r>
              <a:rPr lang="en-US" sz="1300">
                <a:latin typeface="Consolas" panose="020B0609020204030204" pitchFamily="49" charset="0"/>
              </a:rPr>
              <a:t>|words) </a:t>
            </a:r>
            <a:r>
              <a:rPr lang="en-US" sz="1400"/>
              <a:t>∝</a:t>
            </a:r>
            <a:r>
              <a:rPr lang="en-US" sz="1300">
                <a:latin typeface="Consolas" panose="020B0609020204030204" pitchFamily="49" charset="0"/>
              </a:rPr>
              <a:t>  P(claim|Spam) · P(offer|Spam) · P(meeting|Spam) · P(Spam)</a:t>
            </a:r>
          </a:p>
          <a:p>
            <a:pPr marL="365760" lvl="1" indent="0">
              <a:buNone/>
            </a:pPr>
            <a:r>
              <a:rPr lang="en-US" sz="1300">
                <a:latin typeface="Consolas" panose="020B0609020204030204" pitchFamily="49" charset="0"/>
              </a:rPr>
              <a:t>              </a:t>
            </a:r>
            <a:r>
              <a:rPr lang="en-US" sz="1400"/>
              <a:t>∝  </a:t>
            </a:r>
            <a:r>
              <a:rPr lang="en-US" sz="1300">
                <a:latin typeface="Consolas" panose="020B0609020204030204" pitchFamily="49" charset="0"/>
              </a:rPr>
              <a:t> 0.75 · </a:t>
            </a:r>
            <a:r>
              <a:rPr lang="en-US" sz="1300" i="1">
                <a:latin typeface="Consolas" panose="020B0609020204030204" pitchFamily="49" charset="0"/>
              </a:rPr>
              <a:t>0.65</a:t>
            </a:r>
            <a:r>
              <a:rPr lang="en-US" sz="1300">
                <a:latin typeface="Consolas" panose="020B0609020204030204" pitchFamily="49" charset="0"/>
              </a:rPr>
              <a:t> · 0.10 · 0.4 = </a:t>
            </a:r>
            <a:r>
              <a:rPr lang="en-US" sz="1300" b="1">
                <a:solidFill>
                  <a:srgbClr val="FF0000"/>
                </a:solidFill>
                <a:latin typeface="Consolas" panose="020B0609020204030204" pitchFamily="49" charset="0"/>
              </a:rPr>
              <a:t>0.0195</a:t>
            </a:r>
            <a:r>
              <a:rPr lang="en-US" sz="1300">
                <a:solidFill>
                  <a:srgbClr val="FF0000"/>
                </a:solidFill>
                <a:latin typeface="Consolas" panose="020B0609020204030204" pitchFamily="49" charset="0"/>
              </a:rPr>
              <a:t>  </a:t>
            </a:r>
          </a:p>
          <a:p>
            <a:pPr marL="365760" lvl="1" indent="0">
              <a:buNone/>
            </a:pPr>
            <a:endParaRPr lang="en-US" sz="1300"/>
          </a:p>
          <a:p>
            <a:pPr marL="365760" lvl="1" indent="0">
              <a:buNone/>
            </a:pPr>
            <a:r>
              <a:rPr lang="en-US" sz="1300">
                <a:latin typeface="Consolas" panose="020B0609020204030204" pitchFamily="49" charset="0"/>
              </a:rPr>
              <a:t>P(</a:t>
            </a:r>
            <a:r>
              <a:rPr lang="en-US" sz="1300">
                <a:solidFill>
                  <a:srgbClr val="009644"/>
                </a:solidFill>
                <a:latin typeface="Consolas" panose="020B0609020204030204" pitchFamily="49" charset="0"/>
              </a:rPr>
              <a:t>NotSpam</a:t>
            </a:r>
            <a:r>
              <a:rPr lang="en-US" sz="1300">
                <a:latin typeface="Consolas" panose="020B0609020204030204" pitchFamily="49" charset="0"/>
              </a:rPr>
              <a:t>|words) </a:t>
            </a:r>
            <a:r>
              <a:rPr lang="en-US" sz="1400"/>
              <a:t>∝</a:t>
            </a:r>
            <a:r>
              <a:rPr lang="en-US" sz="1300">
                <a:latin typeface="Consolas" panose="020B0609020204030204" pitchFamily="49" charset="0"/>
              </a:rPr>
              <a:t>  P(claim|NotSpam) · P(offer|NotSpam) · P(meeting|NotSpam) · P(NotSpam)</a:t>
            </a:r>
          </a:p>
          <a:p>
            <a:pPr marL="365760" lvl="1" indent="0">
              <a:buNone/>
            </a:pPr>
            <a:r>
              <a:rPr lang="en-US" sz="1300">
                <a:latin typeface="Consolas" panose="020B0609020204030204" pitchFamily="49" charset="0"/>
              </a:rPr>
              <a:t>                 </a:t>
            </a:r>
            <a:r>
              <a:rPr lang="en-US" sz="1400"/>
              <a:t>∝</a:t>
            </a:r>
            <a:r>
              <a:rPr lang="en-US" sz="1300">
                <a:latin typeface="Consolas" panose="020B0609020204030204" pitchFamily="49" charset="0"/>
              </a:rPr>
              <a:t>  0.05 · 0.20 · 0.70 · 0.6 = </a:t>
            </a:r>
            <a:r>
              <a:rPr lang="en-US" sz="1300" b="1">
                <a:solidFill>
                  <a:srgbClr val="00B050"/>
                </a:solidFill>
                <a:latin typeface="Consolas" panose="020B0609020204030204" pitchFamily="49" charset="0"/>
              </a:rPr>
              <a:t>0.0042</a:t>
            </a:r>
            <a:r>
              <a:rPr lang="en-US" sz="1300">
                <a:solidFill>
                  <a:srgbClr val="FF0000"/>
                </a:solidFill>
                <a:latin typeface="Consolas" panose="020B0609020204030204" pitchFamily="49" charset="0"/>
              </a:rPr>
              <a:t>  </a:t>
            </a:r>
          </a:p>
          <a:p>
            <a:pPr marL="365760" lvl="1" indent="0">
              <a:buNone/>
            </a:pPr>
            <a:r>
              <a:rPr lang="en-US" sz="1200"/>
              <a:t>							              </a:t>
            </a:r>
            <a:r>
              <a:rPr lang="en-US" sz="1100" i="1"/>
              <a:t>∝ means "is proportional to"</a:t>
            </a:r>
            <a:endParaRPr lang="en-US" sz="1300" i="1">
              <a:latin typeface="Consolas" panose="020B0609020204030204" pitchFamily="49" charset="0"/>
            </a:endParaRPr>
          </a:p>
          <a:p>
            <a:pPr marL="365760" lvl="1" indent="0">
              <a:buNone/>
            </a:pP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355282-D599-2399-C490-F73C4CFF7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78" y="355847"/>
            <a:ext cx="8779973" cy="1054394"/>
          </a:xfrm>
        </p:spPr>
        <p:txBody>
          <a:bodyPr/>
          <a:lstStyle/>
          <a:p>
            <a:r>
              <a:rPr lang="en-US" sz="2400"/>
              <a:t>Probability &amp; Statistics Example:</a:t>
            </a:r>
            <a:br>
              <a:rPr lang="en-US" sz="2400"/>
            </a:br>
            <a:r>
              <a:rPr lang="en-US" sz="2400"/>
              <a:t>Naïve Bayes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B9907B-48CA-982C-2C84-7A53246DB114}"/>
              </a:ext>
            </a:extLst>
          </p:cNvPr>
          <p:cNvSpPr txBox="1"/>
          <p:nvPr/>
        </p:nvSpPr>
        <p:spPr>
          <a:xfrm>
            <a:off x="4263593" y="3514823"/>
            <a:ext cx="129214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strike="sngStrike">
                <a:latin typeface="Consolas" panose="020B0609020204030204" pitchFamily="49" charset="0"/>
              </a:rPr>
              <a:t>P(words)</a:t>
            </a:r>
            <a:endParaRPr lang="en-US" sz="1300" strike="sngStrik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AE774E-441B-EE3F-7315-27ED747D3FD0}"/>
              </a:ext>
            </a:extLst>
          </p:cNvPr>
          <p:cNvSpPr txBox="1"/>
          <p:nvPr/>
        </p:nvSpPr>
        <p:spPr>
          <a:xfrm>
            <a:off x="4879697" y="4260939"/>
            <a:ext cx="129214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strike="sngStrike">
                <a:latin typeface="Consolas" panose="020B0609020204030204" pitchFamily="49" charset="0"/>
              </a:rPr>
              <a:t>P(words)</a:t>
            </a:r>
            <a:endParaRPr lang="en-US" sz="1300" strike="sngStrik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554C3D-DEAE-5B8A-CAD6-AEC5EB37863C}"/>
              </a:ext>
            </a:extLst>
          </p:cNvPr>
          <p:cNvSpPr txBox="1"/>
          <p:nvPr/>
        </p:nvSpPr>
        <p:spPr>
          <a:xfrm>
            <a:off x="1509607" y="2533408"/>
            <a:ext cx="2463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>
                <a:solidFill>
                  <a:schemeClr val="tx1">
                    <a:lumMod val="65000"/>
                    <a:lumOff val="35000"/>
                  </a:schemeClr>
                </a:solidFill>
              </a:rPr>
              <a:t>We don't need the denominators; we can compare relative </a:t>
            </a:r>
            <a:br>
              <a:rPr lang="en-US" sz="1200" i="1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200" i="1">
                <a:solidFill>
                  <a:schemeClr val="tx1">
                    <a:lumMod val="65000"/>
                    <a:lumOff val="35000"/>
                  </a:schemeClr>
                </a:solidFill>
              </a:rPr>
              <a:t>Spam / NotSpam values.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EA079DE6-D566-DBA0-1958-6E9A0A9429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585658"/>
              </p:ext>
            </p:extLst>
          </p:nvPr>
        </p:nvGraphicFramePr>
        <p:xfrm>
          <a:off x="5742088" y="1380197"/>
          <a:ext cx="3325223" cy="10972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48264">
                  <a:extLst>
                    <a:ext uri="{9D8B030D-6E8A-4147-A177-3AD203B41FA5}">
                      <a16:colId xmlns:a16="http://schemas.microsoft.com/office/drawing/2014/main" val="1252915858"/>
                    </a:ext>
                  </a:extLst>
                </a:gridCol>
                <a:gridCol w="1165544">
                  <a:extLst>
                    <a:ext uri="{9D8B030D-6E8A-4147-A177-3AD203B41FA5}">
                      <a16:colId xmlns:a16="http://schemas.microsoft.com/office/drawing/2014/main" val="3492890599"/>
                    </a:ext>
                  </a:extLst>
                </a:gridCol>
                <a:gridCol w="1411415">
                  <a:extLst>
                    <a:ext uri="{9D8B030D-6E8A-4147-A177-3AD203B41FA5}">
                      <a16:colId xmlns:a16="http://schemas.microsoft.com/office/drawing/2014/main" val="2366358749"/>
                    </a:ext>
                  </a:extLst>
                </a:gridCol>
              </a:tblGrid>
              <a:tr h="234992">
                <a:tc>
                  <a:txBody>
                    <a:bodyPr/>
                    <a:lstStyle/>
                    <a:p>
                      <a:r>
                        <a:rPr lang="en-US" sz="1200"/>
                        <a:t>word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P(word|Spam)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P(word|NotSpam)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0518090"/>
                  </a:ext>
                </a:extLst>
              </a:tr>
              <a:tr h="234992">
                <a:tc>
                  <a:txBody>
                    <a:bodyPr/>
                    <a:lstStyle/>
                    <a:p>
                      <a:r>
                        <a:rPr lang="en-US" sz="1200"/>
                        <a:t>claim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0.05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6861385"/>
                  </a:ext>
                </a:extLst>
              </a:tr>
              <a:tr h="234992">
                <a:tc>
                  <a:txBody>
                    <a:bodyPr/>
                    <a:lstStyle/>
                    <a:p>
                      <a:r>
                        <a:rPr lang="en-US" sz="1200"/>
                        <a:t>offer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0.65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0.20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133161"/>
                  </a:ext>
                </a:extLst>
              </a:tr>
              <a:tr h="234992">
                <a:tc>
                  <a:txBody>
                    <a:bodyPr/>
                    <a:lstStyle/>
                    <a:p>
                      <a:r>
                        <a:rPr lang="en-US" sz="1200"/>
                        <a:t>meeting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0.70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9888942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5C6D8FE9-A20F-216B-8EA5-C355E488CBCD}"/>
              </a:ext>
            </a:extLst>
          </p:cNvPr>
          <p:cNvSpPr txBox="1"/>
          <p:nvPr/>
        </p:nvSpPr>
        <p:spPr>
          <a:xfrm>
            <a:off x="685007" y="1877130"/>
            <a:ext cx="3051684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lang="en-US" sz="1200">
                <a:solidFill>
                  <a:schemeClr val="accent3">
                    <a:lumMod val="50000"/>
                  </a:schemeClr>
                </a:solidFill>
              </a:rPr>
              <a:t>To: you@rowan.edu</a:t>
            </a:r>
          </a:p>
          <a:p>
            <a:pPr marL="45720" indent="0">
              <a:buNone/>
            </a:pPr>
            <a:r>
              <a:rPr lang="en-US" sz="1200">
                <a:solidFill>
                  <a:schemeClr val="accent3">
                    <a:lumMod val="50000"/>
                  </a:schemeClr>
                </a:solidFill>
              </a:rPr>
              <a:t>Subject: Claim your offer after the meeting!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F9F20C3-5219-2744-729A-2F60B89E6301}"/>
              </a:ext>
            </a:extLst>
          </p:cNvPr>
          <p:cNvSpPr txBox="1"/>
          <p:nvPr/>
        </p:nvSpPr>
        <p:spPr>
          <a:xfrm>
            <a:off x="3786260" y="1784797"/>
            <a:ext cx="1797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en-US" sz="1600">
                <a:solidFill>
                  <a:schemeClr val="accent3">
                    <a:lumMod val="50000"/>
                  </a:schemeClr>
                </a:solidFill>
              </a:rPr>
              <a:t>P</a:t>
            </a:r>
            <a:r>
              <a:rPr lang="en-US" sz="1600" b="0">
                <a:solidFill>
                  <a:schemeClr val="accent3">
                    <a:lumMod val="50000"/>
                  </a:schemeClr>
                </a:solidFill>
                <a:latin typeface="+mn-lt"/>
              </a:rPr>
              <a:t>(Spam) = 0.4</a:t>
            </a:r>
          </a:p>
          <a:p>
            <a:pPr algn="r">
              <a:lnSpc>
                <a:spcPts val="1800"/>
              </a:lnSpc>
            </a:pPr>
            <a:r>
              <a:rPr lang="en-US" sz="1600">
                <a:solidFill>
                  <a:schemeClr val="accent3">
                    <a:lumMod val="50000"/>
                  </a:schemeClr>
                </a:solidFill>
              </a:rPr>
              <a:t>P(NotSpam) = 0.6</a:t>
            </a:r>
            <a:endParaRPr lang="en-US" sz="1600" b="0" dirty="0" err="1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A0D4C76-5AC3-96DE-979B-F0A6D0E6A203}"/>
              </a:ext>
            </a:extLst>
          </p:cNvPr>
          <p:cNvCxnSpPr/>
          <p:nvPr/>
        </p:nvCxnSpPr>
        <p:spPr>
          <a:xfrm>
            <a:off x="450700" y="4780015"/>
            <a:ext cx="8337941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A blue envelope with a white paper in it&#10;&#10;AI-generated content may be incorrect.">
            <a:extLst>
              <a:ext uri="{FF2B5EF4-FFF2-40B4-BE49-F238E27FC236}">
                <a16:creationId xmlns:a16="http://schemas.microsoft.com/office/drawing/2014/main" id="{1E481CF8-45BB-1982-78EF-B04A71CE9B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10241"/>
            <a:ext cx="856182" cy="82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9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4A4418-1D5B-B808-968F-90D967C0D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452" y="1719070"/>
            <a:ext cx="3768005" cy="4904963"/>
          </a:xfrm>
        </p:spPr>
        <p:txBody>
          <a:bodyPr>
            <a:normAutofit/>
          </a:bodyPr>
          <a:lstStyle/>
          <a:p>
            <a:pPr>
              <a:spcAft>
                <a:spcPts val="900"/>
              </a:spcAft>
            </a:pPr>
            <a:r>
              <a:rPr lang="en-US" sz="1600"/>
              <a:t>What is a neural network?</a:t>
            </a:r>
          </a:p>
          <a:p>
            <a:pPr lvl="1">
              <a:spcAft>
                <a:spcPts val="900"/>
              </a:spcAft>
            </a:pPr>
            <a:r>
              <a:rPr lang="en-US" sz="1400"/>
              <a:t>A neural network is a mathematical model inspired by the human brain.</a:t>
            </a:r>
            <a:br>
              <a:rPr lang="en-US" sz="1400"/>
            </a:br>
            <a:r>
              <a:rPr lang="en-US" sz="1400"/>
              <a:t>It’s made up of </a:t>
            </a:r>
            <a:r>
              <a:rPr lang="en-US" sz="1400">
                <a:solidFill>
                  <a:schemeClr val="tx2"/>
                </a:solidFill>
              </a:rPr>
              <a:t>layers</a:t>
            </a:r>
            <a:r>
              <a:rPr lang="en-US" sz="1400"/>
              <a:t> of simple units called </a:t>
            </a:r>
            <a:r>
              <a:rPr lang="en-US" sz="1400">
                <a:solidFill>
                  <a:schemeClr val="tx2"/>
                </a:solidFill>
              </a:rPr>
              <a:t>neurons</a:t>
            </a:r>
            <a:r>
              <a:rPr lang="en-US" sz="1400"/>
              <a:t>, which are connected together and learn to recognize patterns by adjusting </a:t>
            </a:r>
            <a:r>
              <a:rPr lang="en-US" sz="1400">
                <a:solidFill>
                  <a:schemeClr val="tx2"/>
                </a:solidFill>
              </a:rPr>
              <a:t>weights</a:t>
            </a:r>
            <a:r>
              <a:rPr lang="en-US" sz="1400"/>
              <a:t> and </a:t>
            </a:r>
            <a:r>
              <a:rPr lang="en-US" sz="1400">
                <a:solidFill>
                  <a:schemeClr val="tx2"/>
                </a:solidFill>
              </a:rPr>
              <a:t>biases</a:t>
            </a:r>
            <a:r>
              <a:rPr lang="en-US" sz="1400"/>
              <a:t> during training.</a:t>
            </a:r>
          </a:p>
          <a:p>
            <a:pPr>
              <a:spcAft>
                <a:spcPts val="900"/>
              </a:spcAft>
            </a:pPr>
            <a:r>
              <a:rPr lang="en-US" sz="1600"/>
              <a:t>What does "non-convex" mean?</a:t>
            </a:r>
            <a:br>
              <a:rPr lang="en-US" sz="1600"/>
            </a:br>
            <a:br>
              <a:rPr lang="en-US" sz="1600"/>
            </a:br>
            <a:br>
              <a:rPr lang="en-US" sz="1600"/>
            </a:br>
            <a:br>
              <a:rPr lang="en-US" sz="1600"/>
            </a:br>
            <a:br>
              <a:rPr lang="en-US" sz="1600"/>
            </a:br>
            <a:endParaRPr lang="en-US" sz="1100"/>
          </a:p>
          <a:p>
            <a:pPr lvl="1">
              <a:spcAft>
                <a:spcPts val="900"/>
              </a:spcAft>
            </a:pPr>
            <a:r>
              <a:rPr lang="en-US" sz="1400"/>
              <a:t>Non convex functions may contain many minimum points.</a:t>
            </a:r>
          </a:p>
          <a:p>
            <a:pPr lvl="1">
              <a:spcAft>
                <a:spcPts val="900"/>
              </a:spcAft>
            </a:pPr>
            <a:r>
              <a:rPr lang="en-US" sz="1400"/>
              <a:t>Sometimes the absolute minimum is not needed as other minimums might be good enough for analysis</a:t>
            </a:r>
          </a:p>
          <a:p>
            <a:pPr lvl="1">
              <a:spcAft>
                <a:spcPts val="900"/>
              </a:spcAft>
            </a:pPr>
            <a:endParaRPr lang="en-US" sz="1400"/>
          </a:p>
          <a:p>
            <a:pPr lvl="1">
              <a:spcAft>
                <a:spcPts val="900"/>
              </a:spcAft>
            </a:pPr>
            <a:endParaRPr lang="en-US" i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78BBA0A-DB1B-4A84-5AE0-80275596F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Optimization Theory Example:</a:t>
            </a:r>
            <a:br>
              <a:rPr lang="en-US"/>
            </a:br>
            <a:r>
              <a:rPr lang="en-US" sz="2800"/>
              <a:t>Non-convex Optimization of Neural Network</a:t>
            </a:r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328A6E0-73E3-9E69-1C1A-2015771926D3}"/>
              </a:ext>
            </a:extLst>
          </p:cNvPr>
          <p:cNvSpPr/>
          <p:nvPr/>
        </p:nvSpPr>
        <p:spPr>
          <a:xfrm>
            <a:off x="1778867" y="3056352"/>
            <a:ext cx="495298" cy="49529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915EDA9-3730-1073-456F-AF1DB0DEFE3C}"/>
              </a:ext>
            </a:extLst>
          </p:cNvPr>
          <p:cNvSpPr/>
          <p:nvPr/>
        </p:nvSpPr>
        <p:spPr>
          <a:xfrm>
            <a:off x="1785428" y="4933954"/>
            <a:ext cx="495298" cy="49529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D5A5D8-4474-0D8F-EBC4-7CB9350DA6CD}"/>
              </a:ext>
            </a:extLst>
          </p:cNvPr>
          <p:cNvSpPr/>
          <p:nvPr/>
        </p:nvSpPr>
        <p:spPr>
          <a:xfrm>
            <a:off x="3018452" y="2828184"/>
            <a:ext cx="495298" cy="495298"/>
          </a:xfrm>
          <a:prstGeom prst="ellipse">
            <a:avLst/>
          </a:prstGeom>
          <a:solidFill>
            <a:srgbClr val="FAE8CF"/>
          </a:solidFill>
          <a:ln w="12700">
            <a:solidFill>
              <a:srgbClr val="C386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000" i="1">
                <a:solidFill>
                  <a:srgbClr val="663300"/>
                </a:solidFill>
              </a:rPr>
              <a:t>w</a:t>
            </a:r>
            <a:r>
              <a:rPr lang="en-US" sz="1000" baseline="-25000">
                <a:solidFill>
                  <a:srgbClr val="663300"/>
                </a:solidFill>
              </a:rPr>
              <a:t>1a</a:t>
            </a:r>
          </a:p>
          <a:p>
            <a:pPr algn="ctr"/>
            <a:r>
              <a:rPr lang="en-US" sz="1000" i="1">
                <a:solidFill>
                  <a:srgbClr val="663300"/>
                </a:solidFill>
              </a:rPr>
              <a:t>w</a:t>
            </a:r>
            <a:r>
              <a:rPr lang="en-US" sz="1000" i="1" baseline="-25000">
                <a:solidFill>
                  <a:srgbClr val="663300"/>
                </a:solidFill>
              </a:rPr>
              <a:t>2</a:t>
            </a:r>
            <a:r>
              <a:rPr lang="en-US" sz="1000" baseline="-25000">
                <a:solidFill>
                  <a:srgbClr val="663300"/>
                </a:solidFill>
              </a:rPr>
              <a:t>a</a:t>
            </a:r>
          </a:p>
          <a:p>
            <a:pPr algn="ctr"/>
            <a:r>
              <a:rPr lang="en-US" sz="1000" i="1">
                <a:solidFill>
                  <a:srgbClr val="663300"/>
                </a:solidFill>
              </a:rPr>
              <a:t>b</a:t>
            </a:r>
            <a:r>
              <a:rPr lang="en-US" sz="1000" i="1" baseline="-25000">
                <a:solidFill>
                  <a:srgbClr val="663300"/>
                </a:solidFill>
              </a:rPr>
              <a:t>a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EF5DC8C-2FC6-18C5-940F-FB10B92C00A2}"/>
              </a:ext>
            </a:extLst>
          </p:cNvPr>
          <p:cNvSpPr/>
          <p:nvPr/>
        </p:nvSpPr>
        <p:spPr>
          <a:xfrm>
            <a:off x="3010768" y="3490596"/>
            <a:ext cx="495298" cy="495298"/>
          </a:xfrm>
          <a:prstGeom prst="ellipse">
            <a:avLst/>
          </a:prstGeom>
          <a:solidFill>
            <a:srgbClr val="FAE8CF"/>
          </a:solidFill>
          <a:ln w="12700">
            <a:solidFill>
              <a:srgbClr val="C386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000" i="1">
                <a:solidFill>
                  <a:srgbClr val="663300"/>
                </a:solidFill>
              </a:rPr>
              <a:t>w</a:t>
            </a:r>
            <a:r>
              <a:rPr lang="en-US" sz="1000" baseline="-25000">
                <a:solidFill>
                  <a:srgbClr val="663300"/>
                </a:solidFill>
              </a:rPr>
              <a:t>1b</a:t>
            </a:r>
          </a:p>
          <a:p>
            <a:pPr algn="ctr"/>
            <a:r>
              <a:rPr lang="en-US" sz="1000" i="1">
                <a:solidFill>
                  <a:srgbClr val="663300"/>
                </a:solidFill>
              </a:rPr>
              <a:t>w</a:t>
            </a:r>
            <a:r>
              <a:rPr lang="en-US" sz="1000" i="1" baseline="-25000">
                <a:solidFill>
                  <a:srgbClr val="663300"/>
                </a:solidFill>
              </a:rPr>
              <a:t>2b</a:t>
            </a:r>
            <a:endParaRPr lang="en-US" sz="1000" baseline="-25000">
              <a:solidFill>
                <a:srgbClr val="663300"/>
              </a:solidFill>
            </a:endParaRPr>
          </a:p>
          <a:p>
            <a:pPr algn="ctr"/>
            <a:r>
              <a:rPr lang="en-US" sz="1000" i="1">
                <a:solidFill>
                  <a:srgbClr val="663300"/>
                </a:solidFill>
              </a:rPr>
              <a:t>b</a:t>
            </a:r>
            <a:r>
              <a:rPr lang="en-US" sz="1000" i="1" baseline="-25000">
                <a:solidFill>
                  <a:srgbClr val="663300"/>
                </a:solidFill>
              </a:rPr>
              <a:t>b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1E851C7-F396-EB47-9A84-3020A02130C5}"/>
              </a:ext>
            </a:extLst>
          </p:cNvPr>
          <p:cNvSpPr/>
          <p:nvPr/>
        </p:nvSpPr>
        <p:spPr>
          <a:xfrm>
            <a:off x="3010768" y="4458240"/>
            <a:ext cx="495298" cy="495298"/>
          </a:xfrm>
          <a:prstGeom prst="ellipse">
            <a:avLst/>
          </a:prstGeom>
          <a:solidFill>
            <a:srgbClr val="FAE8CF"/>
          </a:solidFill>
          <a:ln w="12700">
            <a:solidFill>
              <a:srgbClr val="C386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000" i="1">
                <a:solidFill>
                  <a:srgbClr val="663300"/>
                </a:solidFill>
              </a:rPr>
              <a:t>w</a:t>
            </a:r>
            <a:r>
              <a:rPr lang="en-US" sz="1000" baseline="-25000">
                <a:solidFill>
                  <a:srgbClr val="663300"/>
                </a:solidFill>
              </a:rPr>
              <a:t>1c</a:t>
            </a:r>
          </a:p>
          <a:p>
            <a:pPr algn="ctr"/>
            <a:r>
              <a:rPr lang="en-US" sz="1000" i="1">
                <a:solidFill>
                  <a:srgbClr val="663300"/>
                </a:solidFill>
              </a:rPr>
              <a:t>w</a:t>
            </a:r>
            <a:r>
              <a:rPr lang="en-US" sz="1000" i="1" baseline="-25000">
                <a:solidFill>
                  <a:srgbClr val="663300"/>
                </a:solidFill>
              </a:rPr>
              <a:t>2</a:t>
            </a:r>
            <a:r>
              <a:rPr lang="en-US" sz="1000" baseline="-25000">
                <a:solidFill>
                  <a:srgbClr val="663300"/>
                </a:solidFill>
              </a:rPr>
              <a:t>c</a:t>
            </a:r>
          </a:p>
          <a:p>
            <a:pPr algn="ctr"/>
            <a:r>
              <a:rPr lang="en-US" sz="1000" i="1">
                <a:solidFill>
                  <a:srgbClr val="663300"/>
                </a:solidFill>
              </a:rPr>
              <a:t>b</a:t>
            </a:r>
            <a:r>
              <a:rPr lang="en-US" sz="1000" i="1" baseline="-25000">
                <a:solidFill>
                  <a:srgbClr val="663300"/>
                </a:solidFill>
              </a:rPr>
              <a:t>c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304E50E-A145-DA47-0383-1E02F9C799F4}"/>
              </a:ext>
            </a:extLst>
          </p:cNvPr>
          <p:cNvSpPr/>
          <p:nvPr/>
        </p:nvSpPr>
        <p:spPr>
          <a:xfrm>
            <a:off x="3010769" y="5425884"/>
            <a:ext cx="495298" cy="495298"/>
          </a:xfrm>
          <a:prstGeom prst="ellipse">
            <a:avLst/>
          </a:prstGeom>
          <a:solidFill>
            <a:srgbClr val="FAE8CF"/>
          </a:solidFill>
          <a:ln w="12700">
            <a:solidFill>
              <a:srgbClr val="C386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000" i="1">
                <a:solidFill>
                  <a:srgbClr val="663300"/>
                </a:solidFill>
              </a:rPr>
              <a:t>w</a:t>
            </a:r>
            <a:r>
              <a:rPr lang="en-US" sz="1000" baseline="-25000">
                <a:solidFill>
                  <a:srgbClr val="663300"/>
                </a:solidFill>
              </a:rPr>
              <a:t>1d</a:t>
            </a:r>
          </a:p>
          <a:p>
            <a:pPr algn="ctr"/>
            <a:r>
              <a:rPr lang="en-US" sz="1000" i="1">
                <a:solidFill>
                  <a:srgbClr val="663300"/>
                </a:solidFill>
              </a:rPr>
              <a:t>w</a:t>
            </a:r>
            <a:r>
              <a:rPr lang="en-US" sz="1000" i="1" baseline="-25000">
                <a:solidFill>
                  <a:srgbClr val="663300"/>
                </a:solidFill>
              </a:rPr>
              <a:t>2d</a:t>
            </a:r>
            <a:endParaRPr lang="en-US" sz="1000" baseline="-25000">
              <a:solidFill>
                <a:srgbClr val="663300"/>
              </a:solidFill>
            </a:endParaRPr>
          </a:p>
          <a:p>
            <a:pPr algn="ctr"/>
            <a:r>
              <a:rPr lang="en-US" sz="1000" i="1">
                <a:solidFill>
                  <a:srgbClr val="663300"/>
                </a:solidFill>
              </a:rPr>
              <a:t>b</a:t>
            </a:r>
            <a:r>
              <a:rPr lang="en-US" sz="1000" i="1" baseline="-25000">
                <a:solidFill>
                  <a:srgbClr val="663300"/>
                </a:solidFill>
              </a:rPr>
              <a:t>d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67CA175-FDCA-F218-D723-3E4DFE3094DB}"/>
              </a:ext>
            </a:extLst>
          </p:cNvPr>
          <p:cNvCxnSpPr>
            <a:stCxn id="18" idx="6"/>
            <a:endCxn id="21" idx="3"/>
          </p:cNvCxnSpPr>
          <p:nvPr/>
        </p:nvCxnSpPr>
        <p:spPr>
          <a:xfrm flipV="1">
            <a:off x="2274165" y="3250947"/>
            <a:ext cx="816822" cy="53054"/>
          </a:xfrm>
          <a:prstGeom prst="straightConnector1">
            <a:avLst/>
          </a:prstGeom>
          <a:ln>
            <a:solidFill>
              <a:srgbClr val="66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FB94905-9FBC-9A60-03F9-5741972AC777}"/>
              </a:ext>
            </a:extLst>
          </p:cNvPr>
          <p:cNvCxnSpPr>
            <a:cxnSpLocks/>
            <a:stCxn id="18" idx="6"/>
            <a:endCxn id="22" idx="2"/>
          </p:cNvCxnSpPr>
          <p:nvPr/>
        </p:nvCxnSpPr>
        <p:spPr>
          <a:xfrm>
            <a:off x="2274165" y="3304001"/>
            <a:ext cx="736603" cy="434244"/>
          </a:xfrm>
          <a:prstGeom prst="straightConnector1">
            <a:avLst/>
          </a:prstGeom>
          <a:ln>
            <a:solidFill>
              <a:srgbClr val="66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93" name="Straight Arrow Connector 12292">
            <a:extLst>
              <a:ext uri="{FF2B5EF4-FFF2-40B4-BE49-F238E27FC236}">
                <a16:creationId xmlns:a16="http://schemas.microsoft.com/office/drawing/2014/main" id="{EEC2FCDD-A6C6-7BED-32D5-AB179A60782D}"/>
              </a:ext>
            </a:extLst>
          </p:cNvPr>
          <p:cNvCxnSpPr>
            <a:cxnSpLocks/>
            <a:stCxn id="20" idx="7"/>
            <a:endCxn id="22" idx="2"/>
          </p:cNvCxnSpPr>
          <p:nvPr/>
        </p:nvCxnSpPr>
        <p:spPr>
          <a:xfrm flipV="1">
            <a:off x="2208191" y="3738245"/>
            <a:ext cx="802577" cy="1268244"/>
          </a:xfrm>
          <a:prstGeom prst="straightConnector1">
            <a:avLst/>
          </a:prstGeom>
          <a:ln>
            <a:solidFill>
              <a:srgbClr val="66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97" name="Straight Arrow Connector 12296">
            <a:extLst>
              <a:ext uri="{FF2B5EF4-FFF2-40B4-BE49-F238E27FC236}">
                <a16:creationId xmlns:a16="http://schemas.microsoft.com/office/drawing/2014/main" id="{3CCDAE4F-F61D-30F2-AC7D-2A2A7A556BD0}"/>
              </a:ext>
            </a:extLst>
          </p:cNvPr>
          <p:cNvCxnSpPr>
            <a:cxnSpLocks/>
            <a:stCxn id="18" idx="6"/>
            <a:endCxn id="23" idx="1"/>
          </p:cNvCxnSpPr>
          <p:nvPr/>
        </p:nvCxnSpPr>
        <p:spPr>
          <a:xfrm>
            <a:off x="2274165" y="3304001"/>
            <a:ext cx="809138" cy="1226774"/>
          </a:xfrm>
          <a:prstGeom prst="straightConnector1">
            <a:avLst/>
          </a:prstGeom>
          <a:ln>
            <a:solidFill>
              <a:srgbClr val="66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00" name="Straight Arrow Connector 12299">
            <a:extLst>
              <a:ext uri="{FF2B5EF4-FFF2-40B4-BE49-F238E27FC236}">
                <a16:creationId xmlns:a16="http://schemas.microsoft.com/office/drawing/2014/main" id="{93DE8952-4E3E-E377-078E-825B92F93CB3}"/>
              </a:ext>
            </a:extLst>
          </p:cNvPr>
          <p:cNvCxnSpPr>
            <a:cxnSpLocks/>
            <a:stCxn id="18" idx="6"/>
            <a:endCxn id="24" idx="1"/>
          </p:cNvCxnSpPr>
          <p:nvPr/>
        </p:nvCxnSpPr>
        <p:spPr>
          <a:xfrm>
            <a:off x="2274165" y="3304001"/>
            <a:ext cx="809139" cy="2194418"/>
          </a:xfrm>
          <a:prstGeom prst="straightConnector1">
            <a:avLst/>
          </a:prstGeom>
          <a:ln>
            <a:solidFill>
              <a:srgbClr val="66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09" name="Straight Arrow Connector 12308">
            <a:extLst>
              <a:ext uri="{FF2B5EF4-FFF2-40B4-BE49-F238E27FC236}">
                <a16:creationId xmlns:a16="http://schemas.microsoft.com/office/drawing/2014/main" id="{94E47068-6283-34A3-162D-523482973AD4}"/>
              </a:ext>
            </a:extLst>
          </p:cNvPr>
          <p:cNvCxnSpPr>
            <a:cxnSpLocks/>
            <a:stCxn id="20" idx="7"/>
            <a:endCxn id="21" idx="3"/>
          </p:cNvCxnSpPr>
          <p:nvPr/>
        </p:nvCxnSpPr>
        <p:spPr>
          <a:xfrm flipV="1">
            <a:off x="2208191" y="3250947"/>
            <a:ext cx="882796" cy="1755542"/>
          </a:xfrm>
          <a:prstGeom prst="straightConnector1">
            <a:avLst/>
          </a:prstGeom>
          <a:ln>
            <a:solidFill>
              <a:srgbClr val="66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12" name="Straight Arrow Connector 12311">
            <a:extLst>
              <a:ext uri="{FF2B5EF4-FFF2-40B4-BE49-F238E27FC236}">
                <a16:creationId xmlns:a16="http://schemas.microsoft.com/office/drawing/2014/main" id="{63041448-1BB7-FFFB-B307-47232A12F848}"/>
              </a:ext>
            </a:extLst>
          </p:cNvPr>
          <p:cNvCxnSpPr>
            <a:cxnSpLocks/>
            <a:stCxn id="20" idx="7"/>
            <a:endCxn id="23" idx="1"/>
          </p:cNvCxnSpPr>
          <p:nvPr/>
        </p:nvCxnSpPr>
        <p:spPr>
          <a:xfrm flipV="1">
            <a:off x="2208191" y="4530775"/>
            <a:ext cx="875112" cy="475714"/>
          </a:xfrm>
          <a:prstGeom prst="straightConnector1">
            <a:avLst/>
          </a:prstGeom>
          <a:ln>
            <a:solidFill>
              <a:srgbClr val="66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15" name="Straight Arrow Connector 12314">
            <a:extLst>
              <a:ext uri="{FF2B5EF4-FFF2-40B4-BE49-F238E27FC236}">
                <a16:creationId xmlns:a16="http://schemas.microsoft.com/office/drawing/2014/main" id="{39E2B40D-63B8-E37B-86B2-2A5A98E1F23F}"/>
              </a:ext>
            </a:extLst>
          </p:cNvPr>
          <p:cNvCxnSpPr>
            <a:cxnSpLocks/>
            <a:stCxn id="20" idx="7"/>
            <a:endCxn id="24" idx="1"/>
          </p:cNvCxnSpPr>
          <p:nvPr/>
        </p:nvCxnSpPr>
        <p:spPr>
          <a:xfrm>
            <a:off x="2208191" y="5006489"/>
            <a:ext cx="875113" cy="491930"/>
          </a:xfrm>
          <a:prstGeom prst="straightConnector1">
            <a:avLst/>
          </a:prstGeom>
          <a:ln>
            <a:solidFill>
              <a:srgbClr val="66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18" name="Oval 12317">
            <a:extLst>
              <a:ext uri="{FF2B5EF4-FFF2-40B4-BE49-F238E27FC236}">
                <a16:creationId xmlns:a16="http://schemas.microsoft.com/office/drawing/2014/main" id="{3698BD67-8FDF-F88A-F895-C856C2526DC8}"/>
              </a:ext>
            </a:extLst>
          </p:cNvPr>
          <p:cNvSpPr/>
          <p:nvPr/>
        </p:nvSpPr>
        <p:spPr>
          <a:xfrm>
            <a:off x="4100283" y="3259310"/>
            <a:ext cx="495298" cy="495298"/>
          </a:xfrm>
          <a:prstGeom prst="ellipse">
            <a:avLst/>
          </a:prstGeom>
          <a:solidFill>
            <a:srgbClr val="E2EDD5"/>
          </a:solidFill>
          <a:ln w="12700">
            <a:solidFill>
              <a:srgbClr val="88C6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319" name="Straight Arrow Connector 12318">
            <a:extLst>
              <a:ext uri="{FF2B5EF4-FFF2-40B4-BE49-F238E27FC236}">
                <a16:creationId xmlns:a16="http://schemas.microsoft.com/office/drawing/2014/main" id="{61B95898-67D2-595C-272E-A0EFDA261250}"/>
              </a:ext>
            </a:extLst>
          </p:cNvPr>
          <p:cNvCxnSpPr>
            <a:cxnSpLocks/>
            <a:stCxn id="21" idx="5"/>
            <a:endCxn id="12318" idx="2"/>
          </p:cNvCxnSpPr>
          <p:nvPr/>
        </p:nvCxnSpPr>
        <p:spPr>
          <a:xfrm>
            <a:off x="3441215" y="3250947"/>
            <a:ext cx="659068" cy="256012"/>
          </a:xfrm>
          <a:prstGeom prst="straightConnector1">
            <a:avLst/>
          </a:prstGeom>
          <a:ln>
            <a:solidFill>
              <a:srgbClr val="66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23" name="Straight Arrow Connector 12322">
            <a:extLst>
              <a:ext uri="{FF2B5EF4-FFF2-40B4-BE49-F238E27FC236}">
                <a16:creationId xmlns:a16="http://schemas.microsoft.com/office/drawing/2014/main" id="{1A88D605-C184-F981-E8AB-D854253A5D00}"/>
              </a:ext>
            </a:extLst>
          </p:cNvPr>
          <p:cNvCxnSpPr>
            <a:cxnSpLocks/>
            <a:stCxn id="21" idx="5"/>
            <a:endCxn id="12322" idx="2"/>
          </p:cNvCxnSpPr>
          <p:nvPr/>
        </p:nvCxnSpPr>
        <p:spPr>
          <a:xfrm>
            <a:off x="3441215" y="3250947"/>
            <a:ext cx="659068" cy="1574249"/>
          </a:xfrm>
          <a:prstGeom prst="straightConnector1">
            <a:avLst/>
          </a:prstGeom>
          <a:ln>
            <a:solidFill>
              <a:srgbClr val="66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26" name="Straight Arrow Connector 12325">
            <a:extLst>
              <a:ext uri="{FF2B5EF4-FFF2-40B4-BE49-F238E27FC236}">
                <a16:creationId xmlns:a16="http://schemas.microsoft.com/office/drawing/2014/main" id="{1C956099-3964-D78D-FC60-B43B8C27E58E}"/>
              </a:ext>
            </a:extLst>
          </p:cNvPr>
          <p:cNvCxnSpPr>
            <a:cxnSpLocks/>
            <a:stCxn id="22" idx="6"/>
            <a:endCxn id="12318" idx="2"/>
          </p:cNvCxnSpPr>
          <p:nvPr/>
        </p:nvCxnSpPr>
        <p:spPr>
          <a:xfrm flipV="1">
            <a:off x="3506066" y="3506959"/>
            <a:ext cx="594217" cy="231286"/>
          </a:xfrm>
          <a:prstGeom prst="straightConnector1">
            <a:avLst/>
          </a:prstGeom>
          <a:ln>
            <a:solidFill>
              <a:srgbClr val="66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29" name="Straight Arrow Connector 12328">
            <a:extLst>
              <a:ext uri="{FF2B5EF4-FFF2-40B4-BE49-F238E27FC236}">
                <a16:creationId xmlns:a16="http://schemas.microsoft.com/office/drawing/2014/main" id="{B356AECB-A9D7-6449-D7B3-FBC4BB7EB0BC}"/>
              </a:ext>
            </a:extLst>
          </p:cNvPr>
          <p:cNvCxnSpPr>
            <a:cxnSpLocks/>
            <a:stCxn id="23" idx="6"/>
            <a:endCxn id="12318" idx="2"/>
          </p:cNvCxnSpPr>
          <p:nvPr/>
        </p:nvCxnSpPr>
        <p:spPr>
          <a:xfrm flipV="1">
            <a:off x="3506066" y="3506959"/>
            <a:ext cx="594217" cy="1198930"/>
          </a:xfrm>
          <a:prstGeom prst="straightConnector1">
            <a:avLst/>
          </a:prstGeom>
          <a:ln>
            <a:solidFill>
              <a:srgbClr val="66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32" name="Straight Arrow Connector 12331">
            <a:extLst>
              <a:ext uri="{FF2B5EF4-FFF2-40B4-BE49-F238E27FC236}">
                <a16:creationId xmlns:a16="http://schemas.microsoft.com/office/drawing/2014/main" id="{73575D50-7B1D-EA2B-274A-46DA486636FB}"/>
              </a:ext>
            </a:extLst>
          </p:cNvPr>
          <p:cNvCxnSpPr>
            <a:cxnSpLocks/>
          </p:cNvCxnSpPr>
          <p:nvPr/>
        </p:nvCxnSpPr>
        <p:spPr>
          <a:xfrm flipV="1">
            <a:off x="3506066" y="3506959"/>
            <a:ext cx="594217" cy="1198930"/>
          </a:xfrm>
          <a:prstGeom prst="straightConnector1">
            <a:avLst/>
          </a:prstGeom>
          <a:ln>
            <a:solidFill>
              <a:srgbClr val="66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34" name="Straight Arrow Connector 12333">
            <a:extLst>
              <a:ext uri="{FF2B5EF4-FFF2-40B4-BE49-F238E27FC236}">
                <a16:creationId xmlns:a16="http://schemas.microsoft.com/office/drawing/2014/main" id="{5F584B17-5997-8379-8927-FE1CA981B79C}"/>
              </a:ext>
            </a:extLst>
          </p:cNvPr>
          <p:cNvCxnSpPr>
            <a:cxnSpLocks/>
            <a:stCxn id="24" idx="6"/>
            <a:endCxn id="12318" idx="2"/>
          </p:cNvCxnSpPr>
          <p:nvPr/>
        </p:nvCxnSpPr>
        <p:spPr>
          <a:xfrm flipV="1">
            <a:off x="3506067" y="3506959"/>
            <a:ext cx="594216" cy="2166574"/>
          </a:xfrm>
          <a:prstGeom prst="straightConnector1">
            <a:avLst/>
          </a:prstGeom>
          <a:ln>
            <a:solidFill>
              <a:srgbClr val="66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37" name="Straight Arrow Connector 12336">
            <a:extLst>
              <a:ext uri="{FF2B5EF4-FFF2-40B4-BE49-F238E27FC236}">
                <a16:creationId xmlns:a16="http://schemas.microsoft.com/office/drawing/2014/main" id="{AEA98DD5-451B-8458-283F-ECBA77336932}"/>
              </a:ext>
            </a:extLst>
          </p:cNvPr>
          <p:cNvCxnSpPr>
            <a:cxnSpLocks/>
          </p:cNvCxnSpPr>
          <p:nvPr/>
        </p:nvCxnSpPr>
        <p:spPr>
          <a:xfrm flipV="1">
            <a:off x="3506068" y="3506959"/>
            <a:ext cx="594216" cy="2166574"/>
          </a:xfrm>
          <a:prstGeom prst="straightConnector1">
            <a:avLst/>
          </a:prstGeom>
          <a:ln>
            <a:solidFill>
              <a:srgbClr val="66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38" name="Straight Arrow Connector 12337">
            <a:extLst>
              <a:ext uri="{FF2B5EF4-FFF2-40B4-BE49-F238E27FC236}">
                <a16:creationId xmlns:a16="http://schemas.microsoft.com/office/drawing/2014/main" id="{04EF297E-E53C-E3E3-5822-E7622E293721}"/>
              </a:ext>
            </a:extLst>
          </p:cNvPr>
          <p:cNvCxnSpPr>
            <a:cxnSpLocks/>
          </p:cNvCxnSpPr>
          <p:nvPr/>
        </p:nvCxnSpPr>
        <p:spPr>
          <a:xfrm flipV="1">
            <a:off x="3506069" y="3506959"/>
            <a:ext cx="594216" cy="2166574"/>
          </a:xfrm>
          <a:prstGeom prst="straightConnector1">
            <a:avLst/>
          </a:prstGeom>
          <a:ln>
            <a:solidFill>
              <a:srgbClr val="66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39" name="Straight Arrow Connector 12338">
            <a:extLst>
              <a:ext uri="{FF2B5EF4-FFF2-40B4-BE49-F238E27FC236}">
                <a16:creationId xmlns:a16="http://schemas.microsoft.com/office/drawing/2014/main" id="{A1748C68-59B7-5AA6-B40C-56714F5F3203}"/>
              </a:ext>
            </a:extLst>
          </p:cNvPr>
          <p:cNvCxnSpPr>
            <a:cxnSpLocks/>
          </p:cNvCxnSpPr>
          <p:nvPr/>
        </p:nvCxnSpPr>
        <p:spPr>
          <a:xfrm flipV="1">
            <a:off x="3506070" y="3506959"/>
            <a:ext cx="594216" cy="2166574"/>
          </a:xfrm>
          <a:prstGeom prst="straightConnector1">
            <a:avLst/>
          </a:prstGeom>
          <a:ln>
            <a:solidFill>
              <a:srgbClr val="66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40" name="Straight Arrow Connector 12339">
            <a:extLst>
              <a:ext uri="{FF2B5EF4-FFF2-40B4-BE49-F238E27FC236}">
                <a16:creationId xmlns:a16="http://schemas.microsoft.com/office/drawing/2014/main" id="{C6994AD9-07A0-2997-0F6C-0C7947A83C1A}"/>
              </a:ext>
            </a:extLst>
          </p:cNvPr>
          <p:cNvCxnSpPr>
            <a:cxnSpLocks/>
          </p:cNvCxnSpPr>
          <p:nvPr/>
        </p:nvCxnSpPr>
        <p:spPr>
          <a:xfrm flipV="1">
            <a:off x="3506071" y="3506959"/>
            <a:ext cx="594216" cy="2166574"/>
          </a:xfrm>
          <a:prstGeom prst="straightConnector1">
            <a:avLst/>
          </a:prstGeom>
          <a:ln>
            <a:solidFill>
              <a:srgbClr val="66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41" name="Straight Arrow Connector 12340">
            <a:extLst>
              <a:ext uri="{FF2B5EF4-FFF2-40B4-BE49-F238E27FC236}">
                <a16:creationId xmlns:a16="http://schemas.microsoft.com/office/drawing/2014/main" id="{365A52B5-74D8-D3D9-384B-99D42B738DE3}"/>
              </a:ext>
            </a:extLst>
          </p:cNvPr>
          <p:cNvCxnSpPr>
            <a:cxnSpLocks/>
          </p:cNvCxnSpPr>
          <p:nvPr/>
        </p:nvCxnSpPr>
        <p:spPr>
          <a:xfrm flipV="1">
            <a:off x="3506072" y="3506959"/>
            <a:ext cx="594216" cy="2166574"/>
          </a:xfrm>
          <a:prstGeom prst="straightConnector1">
            <a:avLst/>
          </a:prstGeom>
          <a:ln>
            <a:solidFill>
              <a:srgbClr val="66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42" name="Straight Arrow Connector 12341">
            <a:extLst>
              <a:ext uri="{FF2B5EF4-FFF2-40B4-BE49-F238E27FC236}">
                <a16:creationId xmlns:a16="http://schemas.microsoft.com/office/drawing/2014/main" id="{D45B2558-7987-849A-C7BB-E2ED9C082397}"/>
              </a:ext>
            </a:extLst>
          </p:cNvPr>
          <p:cNvCxnSpPr>
            <a:cxnSpLocks/>
            <a:stCxn id="22" idx="6"/>
            <a:endCxn id="12322" idx="2"/>
          </p:cNvCxnSpPr>
          <p:nvPr/>
        </p:nvCxnSpPr>
        <p:spPr>
          <a:xfrm>
            <a:off x="3506066" y="3738245"/>
            <a:ext cx="594217" cy="1086951"/>
          </a:xfrm>
          <a:prstGeom prst="straightConnector1">
            <a:avLst/>
          </a:prstGeom>
          <a:ln>
            <a:solidFill>
              <a:srgbClr val="66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45" name="Straight Arrow Connector 12344">
            <a:extLst>
              <a:ext uri="{FF2B5EF4-FFF2-40B4-BE49-F238E27FC236}">
                <a16:creationId xmlns:a16="http://schemas.microsoft.com/office/drawing/2014/main" id="{D9FE133F-04D7-9EE2-BCC9-A89F757A8A26}"/>
              </a:ext>
            </a:extLst>
          </p:cNvPr>
          <p:cNvCxnSpPr>
            <a:cxnSpLocks/>
            <a:stCxn id="23" idx="6"/>
            <a:endCxn id="12322" idx="2"/>
          </p:cNvCxnSpPr>
          <p:nvPr/>
        </p:nvCxnSpPr>
        <p:spPr>
          <a:xfrm>
            <a:off x="3506066" y="4705889"/>
            <a:ext cx="594217" cy="119307"/>
          </a:xfrm>
          <a:prstGeom prst="straightConnector1">
            <a:avLst/>
          </a:prstGeom>
          <a:ln>
            <a:solidFill>
              <a:srgbClr val="66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48" name="Straight Arrow Connector 12347">
            <a:extLst>
              <a:ext uri="{FF2B5EF4-FFF2-40B4-BE49-F238E27FC236}">
                <a16:creationId xmlns:a16="http://schemas.microsoft.com/office/drawing/2014/main" id="{49723CE8-634C-C5D7-B409-CEF9FFF861D2}"/>
              </a:ext>
            </a:extLst>
          </p:cNvPr>
          <p:cNvCxnSpPr>
            <a:cxnSpLocks/>
            <a:stCxn id="24" idx="6"/>
            <a:endCxn id="12322" idx="2"/>
          </p:cNvCxnSpPr>
          <p:nvPr/>
        </p:nvCxnSpPr>
        <p:spPr>
          <a:xfrm flipV="1">
            <a:off x="3506067" y="4825196"/>
            <a:ext cx="594216" cy="848337"/>
          </a:xfrm>
          <a:prstGeom prst="straightConnector1">
            <a:avLst/>
          </a:prstGeom>
          <a:ln>
            <a:solidFill>
              <a:srgbClr val="66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51" name="Straight Arrow Connector 12350">
            <a:extLst>
              <a:ext uri="{FF2B5EF4-FFF2-40B4-BE49-F238E27FC236}">
                <a16:creationId xmlns:a16="http://schemas.microsoft.com/office/drawing/2014/main" id="{8143C925-057F-09BA-21BA-FB798E910060}"/>
              </a:ext>
            </a:extLst>
          </p:cNvPr>
          <p:cNvCxnSpPr>
            <a:cxnSpLocks/>
            <a:endCxn id="18" idx="2"/>
          </p:cNvCxnSpPr>
          <p:nvPr/>
        </p:nvCxnSpPr>
        <p:spPr>
          <a:xfrm flipV="1">
            <a:off x="1246672" y="3304001"/>
            <a:ext cx="532195" cy="1043426"/>
          </a:xfrm>
          <a:prstGeom prst="straightConnector1">
            <a:avLst/>
          </a:prstGeom>
          <a:ln>
            <a:solidFill>
              <a:srgbClr val="66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58" name="Straight Arrow Connector 12357">
            <a:extLst>
              <a:ext uri="{FF2B5EF4-FFF2-40B4-BE49-F238E27FC236}">
                <a16:creationId xmlns:a16="http://schemas.microsoft.com/office/drawing/2014/main" id="{F0C8B4E8-E48D-D479-D97D-927DFEB8798D}"/>
              </a:ext>
            </a:extLst>
          </p:cNvPr>
          <p:cNvCxnSpPr>
            <a:cxnSpLocks/>
            <a:endCxn id="20" idx="2"/>
          </p:cNvCxnSpPr>
          <p:nvPr/>
        </p:nvCxnSpPr>
        <p:spPr>
          <a:xfrm>
            <a:off x="1246667" y="4330017"/>
            <a:ext cx="538761" cy="851586"/>
          </a:xfrm>
          <a:prstGeom prst="straightConnector1">
            <a:avLst/>
          </a:prstGeom>
          <a:ln>
            <a:solidFill>
              <a:srgbClr val="66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59" name="TextBox 12358">
            <a:extLst>
              <a:ext uri="{FF2B5EF4-FFF2-40B4-BE49-F238E27FC236}">
                <a16:creationId xmlns:a16="http://schemas.microsoft.com/office/drawing/2014/main" id="{CD94D00C-915B-5350-249A-7E64FD2D47F8}"/>
              </a:ext>
            </a:extLst>
          </p:cNvPr>
          <p:cNvSpPr txBox="1"/>
          <p:nvPr/>
        </p:nvSpPr>
        <p:spPr>
          <a:xfrm>
            <a:off x="2725017" y="2191188"/>
            <a:ext cx="1066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800" b="0">
                <a:solidFill>
                  <a:srgbClr val="663300"/>
                </a:solidFill>
                <a:latin typeface="+mn-lt"/>
              </a:rPr>
              <a:t>Hidden Layer(s)</a:t>
            </a:r>
            <a:endParaRPr lang="en-US" sz="1800" b="0" dirty="0" err="1">
              <a:solidFill>
                <a:srgbClr val="663300"/>
              </a:solidFill>
              <a:latin typeface="+mn-lt"/>
            </a:endParaRPr>
          </a:p>
        </p:txBody>
      </p:sp>
      <p:sp>
        <p:nvSpPr>
          <p:cNvPr id="12365" name="TextBox 12364">
            <a:extLst>
              <a:ext uri="{FF2B5EF4-FFF2-40B4-BE49-F238E27FC236}">
                <a16:creationId xmlns:a16="http://schemas.microsoft.com/office/drawing/2014/main" id="{CD9CEE5C-C4EE-6B1D-A4E0-3CEBEF385DD7}"/>
              </a:ext>
            </a:extLst>
          </p:cNvPr>
          <p:cNvSpPr txBox="1"/>
          <p:nvPr/>
        </p:nvSpPr>
        <p:spPr>
          <a:xfrm>
            <a:off x="1493116" y="2432503"/>
            <a:ext cx="1066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800" b="0">
                <a:solidFill>
                  <a:schemeClr val="accent1">
                    <a:lumMod val="50000"/>
                  </a:schemeClr>
                </a:solidFill>
                <a:latin typeface="+mn-lt"/>
              </a:rPr>
              <a:t>Input Layer</a:t>
            </a:r>
            <a:endParaRPr lang="en-US" sz="1800" b="0" dirty="0" err="1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D175EE-0560-0A70-5683-00AFDD991F3A}"/>
              </a:ext>
            </a:extLst>
          </p:cNvPr>
          <p:cNvSpPr txBox="1"/>
          <p:nvPr/>
        </p:nvSpPr>
        <p:spPr>
          <a:xfrm>
            <a:off x="3788986" y="2583559"/>
            <a:ext cx="1066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800" b="0">
                <a:solidFill>
                  <a:srgbClr val="476F35"/>
                </a:solidFill>
                <a:latin typeface="+mn-lt"/>
              </a:rPr>
              <a:t>Output Layer</a:t>
            </a:r>
            <a:endParaRPr lang="en-US" sz="1800" b="0" dirty="0" err="1">
              <a:solidFill>
                <a:srgbClr val="476F35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9299D30-D667-53E7-7E06-754A5A32CAF7}"/>
                  </a:ext>
                </a:extLst>
              </p:cNvPr>
              <p:cNvSpPr txBox="1"/>
              <p:nvPr/>
            </p:nvSpPr>
            <p:spPr>
              <a:xfrm>
                <a:off x="29784" y="3836480"/>
                <a:ext cx="1200150" cy="889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1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  <m:r>
                                      <a:rPr lang="en-US" sz="1400" i="0">
                                        <a:latin typeface="Cambria Math" panose="02040503050406030204" pitchFamily="18" charset="0"/>
                                      </a:rPr>
                                      <m:t>,1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  <m:r>
                                      <a:rPr lang="en-US" sz="1400" i="0">
                                        <a:latin typeface="Cambria Math" panose="02040503050406030204" pitchFamily="18" charset="0"/>
                                      </a:rPr>
                                      <m:t>,2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  <m: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+1,1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  <m: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+1,2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1400" i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r>
                                  <a:rPr lang="en-US" sz="1400" i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  <m: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n</m:t>
                                    </m:r>
                                    <m:r>
                                      <a:rPr lang="en-US" sz="1400" i="0">
                                        <a:latin typeface="Cambria Math" panose="02040503050406030204" pitchFamily="18" charset="0"/>
                                      </a:rPr>
                                      <m:t>,1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  <m: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400" b="0" i="0" smtClean="0">
                                        <a:latin typeface="Cambria Math" panose="02040503050406030204" pitchFamily="18" charset="0"/>
                                      </a:rPr>
                                      <m:t>n</m:t>
                                    </m:r>
                                    <m:r>
                                      <a:rPr lang="en-US" sz="1400" i="0">
                                        <a:latin typeface="Cambria Math" panose="02040503050406030204" pitchFamily="18" charset="0"/>
                                      </a:rPr>
                                      <m:t>,2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40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9299D30-D667-53E7-7E06-754A5A32CA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84" y="3836480"/>
                <a:ext cx="1200150" cy="889667"/>
              </a:xfrm>
              <a:prstGeom prst="rect">
                <a:avLst/>
              </a:prstGeom>
              <a:blipFill>
                <a:blip r:embed="rId3"/>
                <a:stretch>
                  <a:fillRect r="-3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3DBB395C-E897-C547-70A2-ACFDD8B91B84}"/>
              </a:ext>
            </a:extLst>
          </p:cNvPr>
          <p:cNvSpPr txBox="1"/>
          <p:nvPr/>
        </p:nvSpPr>
        <p:spPr>
          <a:xfrm>
            <a:off x="142400" y="4727569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>
                <a:latin typeface="+mn-lt"/>
              </a:rPr>
              <a:t>Data</a:t>
            </a:r>
            <a:br>
              <a:rPr lang="en-US" sz="1800" b="0">
                <a:latin typeface="+mn-lt"/>
              </a:rPr>
            </a:br>
            <a:r>
              <a:rPr lang="en-US" sz="1100" b="0" i="1">
                <a:latin typeface="Amasis MT Pro Medium" panose="020F0502020204030204" pitchFamily="18" charset="0"/>
              </a:rPr>
              <a:t>i</a:t>
            </a:r>
            <a:r>
              <a:rPr lang="en-US" sz="1100" b="0">
                <a:latin typeface="+mn-lt"/>
              </a:rPr>
              <a:t> instances</a:t>
            </a:r>
          </a:p>
          <a:p>
            <a:pPr algn="ctr"/>
            <a:r>
              <a:rPr lang="en-US" sz="1100"/>
              <a:t>2 inputs</a:t>
            </a:r>
            <a:endParaRPr lang="en-US" sz="1800" b="0" dirty="0" err="1"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E077DE-3742-8CAC-D6FB-CE6328EF9AD4}"/>
              </a:ext>
            </a:extLst>
          </p:cNvPr>
          <p:cNvSpPr txBox="1"/>
          <p:nvPr/>
        </p:nvSpPr>
        <p:spPr>
          <a:xfrm>
            <a:off x="971267" y="5409668"/>
            <a:ext cx="20213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050" b="0" i="1">
                <a:solidFill>
                  <a:srgbClr val="002060"/>
                </a:solidFill>
                <a:latin typeface="Amasis MT Pro Medium" panose="020F0502020204030204" pitchFamily="18" charset="0"/>
              </a:rPr>
              <a:t>receives data (x)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050" i="1">
                <a:solidFill>
                  <a:srgbClr val="002060"/>
                </a:solidFill>
                <a:latin typeface="Amasis MT Pro Medium" panose="020F0502020204030204" pitchFamily="18" charset="0"/>
              </a:rPr>
              <a:t>passes to first hidden layer</a:t>
            </a:r>
            <a:endParaRPr lang="en-US" sz="1600" b="0" dirty="0" err="1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06A37C-10A0-D9A6-E66E-F6F07844C4D6}"/>
              </a:ext>
            </a:extLst>
          </p:cNvPr>
          <p:cNvSpPr txBox="1"/>
          <p:nvPr/>
        </p:nvSpPr>
        <p:spPr>
          <a:xfrm>
            <a:off x="2111347" y="5918332"/>
            <a:ext cx="24606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050" b="0" i="1">
                <a:solidFill>
                  <a:srgbClr val="663300"/>
                </a:solidFill>
                <a:latin typeface="Amasis MT Pro Medium" panose="020F0502020204030204" pitchFamily="18" charset="0"/>
              </a:rPr>
              <a:t>takes input features (x)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050" i="1">
                <a:solidFill>
                  <a:srgbClr val="663300"/>
                </a:solidFill>
                <a:latin typeface="Amasis MT Pro Medium" panose="020F0502020204030204" pitchFamily="18" charset="0"/>
              </a:rPr>
              <a:t>applies weights (w) and sums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050" b="0" i="1">
                <a:solidFill>
                  <a:srgbClr val="663300"/>
                </a:solidFill>
                <a:latin typeface="Amasis MT Pro Medium" panose="020F0502020204030204" pitchFamily="18" charset="0"/>
              </a:rPr>
              <a:t>adds bias (b) to get (z)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050" i="1">
                <a:solidFill>
                  <a:srgbClr val="663300"/>
                </a:solidFill>
                <a:latin typeface="Amasis MT Pro Medium" panose="020F0502020204030204" pitchFamily="18" charset="0"/>
              </a:rPr>
              <a:t>passes thru activation function</a:t>
            </a:r>
            <a:endParaRPr lang="en-US" sz="1600" b="0" dirty="0" err="1">
              <a:solidFill>
                <a:srgbClr val="663300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43D120C-6DE5-0012-6D34-A1FE246A02B9}"/>
                  </a:ext>
                </a:extLst>
              </p:cNvPr>
              <p:cNvSpPr txBox="1"/>
              <p:nvPr/>
            </p:nvSpPr>
            <p:spPr>
              <a:xfrm>
                <a:off x="2396934" y="3210311"/>
                <a:ext cx="49529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140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43D120C-6DE5-0012-6D34-A1FE246A02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934" y="3210311"/>
                <a:ext cx="495298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90D0D71-1ED9-2A6F-37D3-FA5B70C2CF58}"/>
                  </a:ext>
                </a:extLst>
              </p:cNvPr>
              <p:cNvSpPr txBox="1"/>
              <p:nvPr/>
            </p:nvSpPr>
            <p:spPr>
              <a:xfrm>
                <a:off x="2222683" y="4844939"/>
                <a:ext cx="49529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140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90D0D71-1ED9-2A6F-37D3-FA5B70C2CF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2683" y="4844939"/>
                <a:ext cx="495298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28" name="TextBox 12327">
                <a:extLst>
                  <a:ext uri="{FF2B5EF4-FFF2-40B4-BE49-F238E27FC236}">
                    <a16:creationId xmlns:a16="http://schemas.microsoft.com/office/drawing/2014/main" id="{DAA0C94D-0127-4BFF-12C1-9B4BA4C2AD25}"/>
                  </a:ext>
                </a:extLst>
              </p:cNvPr>
              <p:cNvSpPr txBox="1"/>
              <p:nvPr/>
            </p:nvSpPr>
            <p:spPr>
              <a:xfrm>
                <a:off x="3381421" y="5026368"/>
                <a:ext cx="1243602" cy="30777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𝑎𝑐𝑡𝑖𝑣𝑎𝑡𝑖𝑜𝑛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/>
              </a:p>
            </p:txBody>
          </p:sp>
        </mc:Choice>
        <mc:Fallback xmlns="">
          <p:sp>
            <p:nvSpPr>
              <p:cNvPr id="12328" name="TextBox 12327">
                <a:extLst>
                  <a:ext uri="{FF2B5EF4-FFF2-40B4-BE49-F238E27FC236}">
                    <a16:creationId xmlns:a16="http://schemas.microsoft.com/office/drawing/2014/main" id="{DAA0C94D-0127-4BFF-12C1-9B4BA4C2AD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1421" y="5026368"/>
                <a:ext cx="1243602" cy="307777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322" name="Oval 12321">
            <a:extLst>
              <a:ext uri="{FF2B5EF4-FFF2-40B4-BE49-F238E27FC236}">
                <a16:creationId xmlns:a16="http://schemas.microsoft.com/office/drawing/2014/main" id="{E166C7A6-1321-6E4C-B7FE-80148631FF29}"/>
              </a:ext>
            </a:extLst>
          </p:cNvPr>
          <p:cNvSpPr/>
          <p:nvPr/>
        </p:nvSpPr>
        <p:spPr>
          <a:xfrm>
            <a:off x="4100283" y="4577547"/>
            <a:ext cx="495298" cy="495298"/>
          </a:xfrm>
          <a:prstGeom prst="ellipse">
            <a:avLst/>
          </a:prstGeom>
          <a:solidFill>
            <a:srgbClr val="E2EDD5"/>
          </a:solidFill>
          <a:ln w="12700">
            <a:solidFill>
              <a:srgbClr val="88C6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330" name="TextBox 12329">
                <a:extLst>
                  <a:ext uri="{FF2B5EF4-FFF2-40B4-BE49-F238E27FC236}">
                    <a16:creationId xmlns:a16="http://schemas.microsoft.com/office/drawing/2014/main" id="{83F5ECD3-F2B7-A504-F1D9-4CCF1A098ACE}"/>
                  </a:ext>
                </a:extLst>
              </p:cNvPr>
              <p:cNvSpPr txBox="1"/>
              <p:nvPr/>
            </p:nvSpPr>
            <p:spPr>
              <a:xfrm>
                <a:off x="3379879" y="4034131"/>
                <a:ext cx="1243602" cy="30777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𝑎𝑐𝑡𝑖𝑣𝑎𝑡𝑖𝑜𝑛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/>
              </a:p>
            </p:txBody>
          </p:sp>
        </mc:Choice>
        <mc:Fallback xmlns="">
          <p:sp>
            <p:nvSpPr>
              <p:cNvPr id="12330" name="TextBox 12329">
                <a:extLst>
                  <a:ext uri="{FF2B5EF4-FFF2-40B4-BE49-F238E27FC236}">
                    <a16:creationId xmlns:a16="http://schemas.microsoft.com/office/drawing/2014/main" id="{83F5ECD3-F2B7-A504-F1D9-4CCF1A098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9879" y="4034131"/>
                <a:ext cx="1243602" cy="307777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333" name="TextBox 12332">
            <a:extLst>
              <a:ext uri="{FF2B5EF4-FFF2-40B4-BE49-F238E27FC236}">
                <a16:creationId xmlns:a16="http://schemas.microsoft.com/office/drawing/2014/main" id="{4C2C0715-C4D2-04D1-4F45-6824D796D2CD}"/>
              </a:ext>
            </a:extLst>
          </p:cNvPr>
          <p:cNvSpPr txBox="1"/>
          <p:nvPr/>
        </p:nvSpPr>
        <p:spPr>
          <a:xfrm>
            <a:off x="286635" y="1618554"/>
            <a:ext cx="17008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1">
                <a:solidFill>
                  <a:srgbClr val="663300"/>
                </a:solidFill>
                <a:latin typeface="Amasis MT Pro Medium" panose="020F0502020204030204" pitchFamily="18" charset="0"/>
              </a:rPr>
              <a:t>More hidden layers could model more complex patterns, but would do the same thing.</a:t>
            </a:r>
            <a:endParaRPr lang="en-US" sz="1100"/>
          </a:p>
        </p:txBody>
      </p:sp>
      <p:cxnSp>
        <p:nvCxnSpPr>
          <p:cNvPr id="12335" name="Straight Arrow Connector 12334">
            <a:extLst>
              <a:ext uri="{FF2B5EF4-FFF2-40B4-BE49-F238E27FC236}">
                <a16:creationId xmlns:a16="http://schemas.microsoft.com/office/drawing/2014/main" id="{AC6757B7-90CC-C6BF-EB7E-C94F2CE56E4B}"/>
              </a:ext>
            </a:extLst>
          </p:cNvPr>
          <p:cNvCxnSpPr>
            <a:cxnSpLocks/>
          </p:cNvCxnSpPr>
          <p:nvPr/>
        </p:nvCxnSpPr>
        <p:spPr>
          <a:xfrm>
            <a:off x="1780927" y="1912865"/>
            <a:ext cx="997085" cy="426724"/>
          </a:xfrm>
          <a:prstGeom prst="straightConnector1">
            <a:avLst/>
          </a:prstGeom>
          <a:ln>
            <a:solidFill>
              <a:srgbClr val="66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44" name="TextBox 12343">
            <a:extLst>
              <a:ext uri="{FF2B5EF4-FFF2-40B4-BE49-F238E27FC236}">
                <a16:creationId xmlns:a16="http://schemas.microsoft.com/office/drawing/2014/main" id="{FDE6C7EC-173F-E86F-2EB3-84CDB53BDFD1}"/>
              </a:ext>
            </a:extLst>
          </p:cNvPr>
          <p:cNvSpPr txBox="1"/>
          <p:nvPr/>
        </p:nvSpPr>
        <p:spPr>
          <a:xfrm>
            <a:off x="3884043" y="5322206"/>
            <a:ext cx="202136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050" b="0" i="1">
                <a:solidFill>
                  <a:srgbClr val="476F35"/>
                </a:solidFill>
                <a:latin typeface="Amasis MT Pro Medium" panose="020F0502020204030204" pitchFamily="18" charset="0"/>
              </a:rPr>
              <a:t>outputs answer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050" i="1">
                <a:solidFill>
                  <a:srgbClr val="476F35"/>
                </a:solidFill>
                <a:latin typeface="Amasis MT Pro Medium" panose="020F0502020204030204" pitchFamily="18" charset="0"/>
              </a:rPr>
              <a:t>may backpropagate to previous layer</a:t>
            </a:r>
            <a:endParaRPr lang="en-US" sz="1600" b="0" dirty="0" err="1">
              <a:solidFill>
                <a:srgbClr val="476F35"/>
              </a:solidFill>
              <a:latin typeface="+mn-lt"/>
            </a:endParaRPr>
          </a:p>
        </p:txBody>
      </p:sp>
      <p:pic>
        <p:nvPicPr>
          <p:cNvPr id="3074" name="Picture 2" descr="Generated image">
            <a:extLst>
              <a:ext uri="{FF2B5EF4-FFF2-40B4-BE49-F238E27FC236}">
                <a16:creationId xmlns:a16="http://schemas.microsoft.com/office/drawing/2014/main" id="{DE0326FA-AF2E-1CF0-043C-04B919BDD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6" b="13733"/>
          <a:stretch>
            <a:fillRect/>
          </a:stretch>
        </p:blipFill>
        <p:spPr bwMode="auto">
          <a:xfrm>
            <a:off x="5994668" y="4205325"/>
            <a:ext cx="2013897" cy="103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702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F5CD8-532E-5669-3AF1-0DCA50C47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7BE66FF-3FAA-65DF-60F8-47C0FC2BD0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2016" y="2569857"/>
            <a:ext cx="4389143" cy="4009446"/>
          </a:xfrm>
        </p:spPr>
        <p:txBody>
          <a:bodyPr>
            <a:normAutofit/>
          </a:bodyPr>
          <a:lstStyle/>
          <a:p>
            <a:pPr lvl="1">
              <a:spcAft>
                <a:spcPts val="600"/>
              </a:spcAft>
            </a:pPr>
            <a:r>
              <a:rPr lang="en-US">
                <a:solidFill>
                  <a:schemeClr val="tx2"/>
                </a:solidFill>
              </a:rPr>
              <a:t>Studying</a:t>
            </a:r>
            <a:r>
              <a:rPr lang="en-US"/>
              <a:t> usually has a stronger effect, so its </a:t>
            </a:r>
            <a:r>
              <a:rPr lang="en-US" u="sng"/>
              <a:t>weight</a:t>
            </a:r>
            <a:r>
              <a:rPr lang="en-US"/>
              <a:t> might be higher.</a:t>
            </a:r>
          </a:p>
          <a:p>
            <a:pPr lvl="1"/>
            <a:r>
              <a:rPr lang="en-US">
                <a:solidFill>
                  <a:schemeClr val="tx2"/>
                </a:solidFill>
              </a:rPr>
              <a:t>Sleep</a:t>
            </a:r>
            <a:r>
              <a:rPr lang="en-US"/>
              <a:t> also helps, but maybe a bit less directly, so it gets a lower </a:t>
            </a:r>
            <a:r>
              <a:rPr lang="en-US" u="sng"/>
              <a:t>weight</a:t>
            </a:r>
            <a:r>
              <a:rPr lang="en-US"/>
              <a:t>.</a:t>
            </a:r>
            <a:br>
              <a:rPr lang="en-US"/>
            </a:br>
            <a:endParaRPr lang="en-US"/>
          </a:p>
          <a:p>
            <a:r>
              <a:rPr lang="en-US" sz="1600"/>
              <a:t>Neurons in our Neural Network will:</a:t>
            </a:r>
          </a:p>
          <a:p>
            <a:pPr marL="628650" lvl="1" indent="-263525">
              <a:buFont typeface="+mj-lt"/>
              <a:buAutoNum type="arabicPeriod"/>
            </a:pPr>
            <a:r>
              <a:rPr lang="en-US"/>
              <a:t>Multiply each input by a random weight.</a:t>
            </a:r>
            <a:br>
              <a:rPr lang="en-US"/>
            </a:br>
            <a:r>
              <a:rPr lang="en-US"/>
              <a:t>    </a:t>
            </a:r>
            <a:r>
              <a:rPr lang="en-US" sz="1400" i="1">
                <a:solidFill>
                  <a:schemeClr val="tx1">
                    <a:lumMod val="75000"/>
                    <a:lumOff val="25000"/>
                  </a:schemeClr>
                </a:solidFill>
              </a:rPr>
              <a:t>(Each neuron will have a different weight, </a:t>
            </a:r>
            <a:br>
              <a:rPr lang="en-US" sz="1400" i="1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400" i="1">
                <a:solidFill>
                  <a:schemeClr val="tx1">
                    <a:lumMod val="75000"/>
                    <a:lumOff val="25000"/>
                  </a:schemeClr>
                </a:solidFill>
              </a:rPr>
              <a:t>       so it will learn different things.)</a:t>
            </a:r>
          </a:p>
          <a:p>
            <a:pPr marL="628650" lvl="1" indent="-263525">
              <a:buFont typeface="+mj-lt"/>
              <a:buAutoNum type="arabicPeriod"/>
            </a:pPr>
            <a:r>
              <a:rPr lang="en-US"/>
              <a:t>Add these up to get a weighted sum.</a:t>
            </a:r>
          </a:p>
          <a:p>
            <a:pPr marL="628650" lvl="1" indent="-263525">
              <a:buFont typeface="+mj-lt"/>
              <a:buAutoNum type="arabicPeriod"/>
            </a:pPr>
            <a:r>
              <a:rPr lang="en-US"/>
              <a:t>Add a bias</a:t>
            </a:r>
          </a:p>
          <a:p>
            <a:pPr marL="628650" lvl="1" indent="-263525">
              <a:buFont typeface="+mj-lt"/>
              <a:buAutoNum type="arabicPeriod"/>
            </a:pPr>
            <a:r>
              <a:rPr lang="en-US"/>
              <a:t>Pass the result through an activation function</a:t>
            </a:r>
          </a:p>
          <a:p>
            <a:pPr lvl="1"/>
            <a:endParaRPr lang="en-US" i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67C6D-B027-8B64-ED4F-C2EFC243A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42684" y="1719072"/>
            <a:ext cx="8663810" cy="868118"/>
          </a:xfrm>
        </p:spPr>
        <p:txBody>
          <a:bodyPr/>
          <a:lstStyle/>
          <a:p>
            <a:pPr marL="45720" indent="0">
              <a:buNone/>
            </a:pPr>
            <a:r>
              <a:rPr lang="en-US">
                <a:solidFill>
                  <a:schemeClr val="accent1"/>
                </a:solidFill>
              </a:rPr>
              <a:t>Learning to Predict Student Readiness for Exams</a:t>
            </a:r>
          </a:p>
          <a:p>
            <a:pPr marL="320040" lvl="1" indent="0">
              <a:buNone/>
            </a:pPr>
            <a:r>
              <a:rPr lang="en-US" sz="1400" i="1">
                <a:solidFill>
                  <a:schemeClr val="accent3">
                    <a:lumMod val="50000"/>
                  </a:schemeClr>
                </a:solidFill>
              </a:rPr>
              <a:t>Can we develop an algorithm to predict exam readiness based on the number of hours a student studied and the number of hours of sleep they got the night before the exam?</a:t>
            </a:r>
          </a:p>
          <a:p>
            <a:pPr marL="45720" indent="0">
              <a:buNone/>
            </a:pP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79CF0C1-6DD0-B13E-A51F-6BF0E5759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Optimization Theory Example:</a:t>
            </a:r>
            <a:br>
              <a:rPr lang="en-US"/>
            </a:br>
            <a:r>
              <a:rPr lang="en-US" sz="2800"/>
              <a:t>Non-convex Optimization of Neural Network</a:t>
            </a:r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F842ACB-377A-9094-2ADC-FC0F701E85F6}"/>
              </a:ext>
            </a:extLst>
          </p:cNvPr>
          <p:cNvGraphicFramePr>
            <a:graphicFrameLocks noGrp="1"/>
          </p:cNvGraphicFramePr>
          <p:nvPr/>
        </p:nvGraphicFramePr>
        <p:xfrm>
          <a:off x="6309793" y="2382860"/>
          <a:ext cx="2556956" cy="40462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46430">
                  <a:extLst>
                    <a:ext uri="{9D8B030D-6E8A-4147-A177-3AD203B41FA5}">
                      <a16:colId xmlns:a16="http://schemas.microsoft.com/office/drawing/2014/main" val="2630055026"/>
                    </a:ext>
                  </a:extLst>
                </a:gridCol>
                <a:gridCol w="577279">
                  <a:extLst>
                    <a:ext uri="{9D8B030D-6E8A-4147-A177-3AD203B41FA5}">
                      <a16:colId xmlns:a16="http://schemas.microsoft.com/office/drawing/2014/main" val="3027635351"/>
                    </a:ext>
                  </a:extLst>
                </a:gridCol>
                <a:gridCol w="577279">
                  <a:extLst>
                    <a:ext uri="{9D8B030D-6E8A-4147-A177-3AD203B41FA5}">
                      <a16:colId xmlns:a16="http://schemas.microsoft.com/office/drawing/2014/main" val="4033742261"/>
                    </a:ext>
                  </a:extLst>
                </a:gridCol>
                <a:gridCol w="755968">
                  <a:extLst>
                    <a:ext uri="{9D8B030D-6E8A-4147-A177-3AD203B41FA5}">
                      <a16:colId xmlns:a16="http://schemas.microsoft.com/office/drawing/2014/main" val="3100657334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Student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u="none" strike="noStrike">
                          <a:solidFill>
                            <a:schemeClr val="bg1"/>
                          </a:solidFill>
                          <a:effectLst/>
                        </a:rPr>
                        <a:t>Sleep Hours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u="none" strike="noStrike">
                          <a:solidFill>
                            <a:schemeClr val="bg1"/>
                          </a:solidFill>
                          <a:effectLst/>
                        </a:rPr>
                        <a:t>Study Hours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b="0" u="none" strike="noStrike">
                          <a:solidFill>
                            <a:schemeClr val="bg1"/>
                          </a:solidFill>
                          <a:effectLst/>
                        </a:rPr>
                        <a:t>Prepared</a:t>
                      </a:r>
                      <a:endParaRPr lang="en-US" sz="1100" b="0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886367031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TRUE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17164182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TRUE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19728177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TRUE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5145966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TRUE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74933407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TRUE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12595868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4.9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2.9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TRUE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369445352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TRUE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860615771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TRUE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76251479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6.7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3.7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TRUE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332694450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TRUE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38531319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TRUE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52623616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TRUE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73137535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FALSE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22366547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FALSE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290171602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FALSE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10015769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16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FALSE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59201684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17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FALSE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702141402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18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1.9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FALSE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94330022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19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3.9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1.7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FALSE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94413808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FALSE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6695185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0623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6492D-EE82-78C4-1FDF-E30F3B19F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1EA90D-8DC1-E34B-AFFC-47C9031A542F}"/>
              </a:ext>
            </a:extLst>
          </p:cNvPr>
          <p:cNvSpPr/>
          <p:nvPr/>
        </p:nvSpPr>
        <p:spPr>
          <a:xfrm>
            <a:off x="4379678" y="52004"/>
            <a:ext cx="4764322" cy="6621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6" name="Picture 4" descr="Output image">
            <a:extLst>
              <a:ext uri="{FF2B5EF4-FFF2-40B4-BE49-F238E27FC236}">
                <a16:creationId xmlns:a16="http://schemas.microsoft.com/office/drawing/2014/main" id="{ED3A0E74-0F40-424E-638A-C5AD8E02F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782" y="3485955"/>
            <a:ext cx="4248861" cy="334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7C95F8-8DC6-3522-AB3F-B06B8D2E2E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111" y="3248376"/>
            <a:ext cx="4627492" cy="3348854"/>
          </a:xfrm>
        </p:spPr>
        <p:txBody>
          <a:bodyPr>
            <a:normAutofit/>
          </a:bodyPr>
          <a:lstStyle/>
          <a:p>
            <a:r>
              <a:rPr lang="en-US" sz="1600"/>
              <a:t>Neurons in our Neural Network will:</a:t>
            </a:r>
          </a:p>
          <a:p>
            <a:pPr marL="628650" lvl="1" indent="-263525">
              <a:buFont typeface="+mj-lt"/>
              <a:buAutoNum type="arabicPeriod"/>
            </a:pPr>
            <a:r>
              <a:rPr lang="en-US"/>
              <a:t>Multiply each input by a random weight.</a:t>
            </a:r>
            <a:br>
              <a:rPr lang="en-US"/>
            </a:br>
            <a:r>
              <a:rPr lang="en-US"/>
              <a:t>    </a:t>
            </a:r>
            <a:r>
              <a:rPr lang="en-US" sz="1400" i="1">
                <a:solidFill>
                  <a:schemeClr val="tx1">
                    <a:lumMod val="75000"/>
                    <a:lumOff val="25000"/>
                  </a:schemeClr>
                </a:solidFill>
              </a:rPr>
              <a:t>(Neuron 1 picked 0.2 and 0.6)</a:t>
            </a:r>
          </a:p>
          <a:p>
            <a:pPr marL="628650" lvl="1" indent="-263525">
              <a:buFont typeface="+mj-lt"/>
              <a:buAutoNum type="arabicPeriod"/>
            </a:pPr>
            <a:r>
              <a:rPr lang="en-US"/>
              <a:t>Add these up to get a weighted sum.</a:t>
            </a:r>
          </a:p>
          <a:p>
            <a:pPr marL="628650" lvl="1" indent="-263525">
              <a:buFont typeface="+mj-lt"/>
              <a:buAutoNum type="arabicPeriod"/>
            </a:pPr>
            <a:r>
              <a:rPr lang="en-US"/>
              <a:t>Add a bias</a:t>
            </a:r>
          </a:p>
          <a:p>
            <a:pPr marL="628650" lvl="1" indent="-263525">
              <a:buFont typeface="+mj-lt"/>
              <a:buAutoNum type="arabicPeriod"/>
            </a:pPr>
            <a:r>
              <a:rPr lang="en-US"/>
              <a:t>Pass the result through an activation function</a:t>
            </a:r>
            <a:br>
              <a:rPr lang="en-US"/>
            </a:br>
            <a:endParaRPr lang="en-US"/>
          </a:p>
          <a:p>
            <a:r>
              <a:rPr lang="en-US" sz="1600"/>
              <a:t>The decision boundary line will separate </a:t>
            </a:r>
            <a:br>
              <a:rPr lang="en-US" sz="1600"/>
            </a:br>
            <a:r>
              <a:rPr lang="en-US" sz="1600"/>
              <a:t>the input space</a:t>
            </a:r>
          </a:p>
          <a:p>
            <a:pPr marL="400050" lvl="1" indent="-150813"/>
            <a:r>
              <a:rPr lang="en-US" sz="1400"/>
              <a:t>Above the line, neuron thinks student = Prepared.</a:t>
            </a:r>
          </a:p>
          <a:p>
            <a:pPr marL="400050" lvl="1" indent="-150813"/>
            <a:r>
              <a:rPr lang="en-US" sz="1400"/>
              <a:t>Below the line </a:t>
            </a:r>
            <a:r>
              <a:rPr lang="en-US" sz="1400">
                <a:sym typeface="Wingdings" panose="05000000000000000000" pitchFamily="2" charset="2"/>
              </a:rPr>
              <a:t> student = Not Prepared.</a:t>
            </a:r>
            <a:endParaRPr lang="en-US" sz="1400"/>
          </a:p>
          <a:p>
            <a:pPr marL="365125" lvl="1" indent="0">
              <a:buNone/>
            </a:pPr>
            <a:endParaRPr lang="en-US"/>
          </a:p>
          <a:p>
            <a:pPr lvl="1"/>
            <a:endParaRPr lang="en-US" i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158BE3F-60D8-5532-2C01-79FE9E4A6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656" y="355847"/>
            <a:ext cx="4184782" cy="1054394"/>
          </a:xfrm>
        </p:spPr>
        <p:txBody>
          <a:bodyPr/>
          <a:lstStyle/>
          <a:p>
            <a:r>
              <a:rPr lang="en-US" sz="2800"/>
              <a:t>Optimization</a:t>
            </a:r>
            <a:br>
              <a:rPr lang="en-US" sz="2800"/>
            </a:br>
            <a:r>
              <a:rPr lang="en-US" sz="2800"/>
              <a:t>Student Preparedness</a:t>
            </a:r>
            <a:endParaRPr lang="en-US"/>
          </a:p>
        </p:txBody>
      </p:sp>
      <p:pic>
        <p:nvPicPr>
          <p:cNvPr id="13314" name="Picture 2" descr="Output image">
            <a:extLst>
              <a:ext uri="{FF2B5EF4-FFF2-40B4-BE49-F238E27FC236}">
                <a16:creationId xmlns:a16="http://schemas.microsoft.com/office/drawing/2014/main" id="{04F138B1-F4AF-431F-667A-5832D2441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782" y="99683"/>
            <a:ext cx="4248861" cy="334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2C74DF-9B17-621B-2AAD-54A6C93EA2D4}"/>
              </a:ext>
            </a:extLst>
          </p:cNvPr>
          <p:cNvSpPr txBox="1"/>
          <p:nvPr/>
        </p:nvSpPr>
        <p:spPr>
          <a:xfrm>
            <a:off x="1310365" y="2379434"/>
            <a:ext cx="3082828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365760" lvl="1" indent="0">
              <a:buNone/>
            </a:pPr>
            <a:r>
              <a:rPr lang="en-US" sz="1000">
                <a:latin typeface="+mj-lt"/>
              </a:rPr>
              <a:t>Neuron 1</a:t>
            </a:r>
          </a:p>
          <a:p>
            <a:pPr marL="458788" lvl="1" indent="-93663">
              <a:buFont typeface="Arial" panose="020B0604020202020204" pitchFamily="34" charset="0"/>
              <a:buChar char="•"/>
            </a:pPr>
            <a:r>
              <a:rPr lang="en-US" sz="1000">
                <a:latin typeface="Consolas" panose="020B0609020204030204" pitchFamily="49" charset="0"/>
              </a:rPr>
              <a:t>Sleep hours weight = 0.2  (x axis)</a:t>
            </a:r>
          </a:p>
          <a:p>
            <a:pPr marL="458788" lvl="1" indent="-93663">
              <a:buFont typeface="Arial" panose="020B0604020202020204" pitchFamily="34" charset="0"/>
              <a:buChar char="•"/>
            </a:pPr>
            <a:r>
              <a:rPr lang="en-US" sz="1000">
                <a:latin typeface="Consolas" panose="020B0609020204030204" pitchFamily="49" charset="0"/>
              </a:rPr>
              <a:t>Study hours weight = 0.6  (y axis) </a:t>
            </a:r>
          </a:p>
          <a:p>
            <a:pPr marL="458788" lvl="1" indent="-93663">
              <a:buFont typeface="Arial" panose="020B0604020202020204" pitchFamily="34" charset="0"/>
              <a:buChar char="•"/>
            </a:pPr>
            <a:r>
              <a:rPr lang="en-US" sz="1000">
                <a:latin typeface="Consolas" panose="020B0609020204030204" pitchFamily="49" charset="0"/>
              </a:rPr>
              <a:t>Bias = -1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31D7E68-61B2-7829-B9FF-C75EE30453DF}"/>
                  </a:ext>
                </a:extLst>
              </p:cNvPr>
              <p:cNvSpPr txBox="1"/>
              <p:nvPr/>
            </p:nvSpPr>
            <p:spPr>
              <a:xfrm>
                <a:off x="2352047" y="1618151"/>
                <a:ext cx="2041146" cy="71115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>
                <a:spAutoFit/>
              </a:bodyPr>
              <a:lstStyle/>
              <a:p>
                <a:pPr indent="-91440"/>
                <a:r>
                  <a:rPr lang="en-US" sz="1000">
                    <a:solidFill>
                      <a:schemeClr val="accent1"/>
                    </a:solidFill>
                    <a:latin typeface="+mj-lt"/>
                  </a:rPr>
                  <a:t>Decision boundary line equation</a:t>
                </a:r>
              </a:p>
              <a:p>
                <a:pPr marL="92075" indent="-184150">
                  <a:buFont typeface="Arial" panose="020B0604020202020204" pitchFamily="34" charset="0"/>
                  <a:buChar char="•"/>
                  <a:tabLst>
                    <a:tab pos="285750" algn="l"/>
                  </a:tabLst>
                </a:pPr>
                <a:r>
                  <a:rPr lang="en-US" sz="100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0.2x + 0.6y + (-1) = 0</a:t>
                </a:r>
              </a:p>
              <a:p>
                <a:pPr marL="92075" indent="-184150">
                  <a:buFont typeface="Arial" panose="020B0604020202020204" pitchFamily="34" charset="0"/>
                  <a:buChar char="•"/>
                  <a:tabLst>
                    <a:tab pos="285750" algn="l"/>
                  </a:tabLst>
                </a:pPr>
                <a:r>
                  <a:rPr lang="en-US" sz="100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y = (1 – 0.2x) / 0.6</a:t>
                </a:r>
              </a:p>
              <a:p>
                <a:pPr marL="92075" indent="-184150">
                  <a:buFont typeface="Arial" panose="020B0604020202020204" pitchFamily="34" charset="0"/>
                  <a:buChar char="•"/>
                  <a:tabLst>
                    <a:tab pos="285750" algn="l"/>
                  </a:tabLst>
                </a:pPr>
                <a:r>
                  <a:rPr lang="en-US" sz="1000" b="1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y = 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10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0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0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10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10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10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+  </m:t>
                    </m:r>
                    <m:f>
                      <m:fPr>
                        <m:type m:val="skw"/>
                        <m:ctrlPr>
                          <a:rPr lang="en-US" sz="10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0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10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1000" b="1">
                  <a:solidFill>
                    <a:schemeClr val="accent1"/>
                  </a:solidFill>
                  <a:latin typeface="Consolas" panose="020B0609020204030204" pitchFamily="49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31D7E68-61B2-7829-B9FF-C75EE3045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2047" y="1618151"/>
                <a:ext cx="2041146" cy="711157"/>
              </a:xfrm>
              <a:prstGeom prst="rect">
                <a:avLst/>
              </a:prstGeom>
              <a:blipFill>
                <a:blip r:embed="rId5"/>
                <a:stretch>
                  <a:fillRect b="-45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E9A3082D-8229-4A16-1DF7-00CB86B3AC9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" r="5571" b="256"/>
          <a:stretch>
            <a:fillRect/>
          </a:stretch>
        </p:blipFill>
        <p:spPr>
          <a:xfrm>
            <a:off x="4941615" y="116829"/>
            <a:ext cx="4159476" cy="170216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7007032-92D2-3BFB-BB5B-7276AAFD50FB}"/>
              </a:ext>
            </a:extLst>
          </p:cNvPr>
          <p:cNvCxnSpPr/>
          <p:nvPr/>
        </p:nvCxnSpPr>
        <p:spPr>
          <a:xfrm>
            <a:off x="4948403" y="284086"/>
            <a:ext cx="2352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040B668-34EC-371C-7242-ADB2143700EC}"/>
              </a:ext>
            </a:extLst>
          </p:cNvPr>
          <p:cNvGrpSpPr/>
          <p:nvPr/>
        </p:nvGrpSpPr>
        <p:grpSpPr>
          <a:xfrm>
            <a:off x="4379678" y="3440922"/>
            <a:ext cx="4813596" cy="211775"/>
            <a:chOff x="4379678" y="3440922"/>
            <a:chExt cx="4813596" cy="21177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A0D675-5609-51CC-661B-06EF00BC99C8}"/>
                </a:ext>
              </a:extLst>
            </p:cNvPr>
            <p:cNvCxnSpPr>
              <a:cxnSpLocks/>
            </p:cNvCxnSpPr>
            <p:nvPr/>
          </p:nvCxnSpPr>
          <p:spPr>
            <a:xfrm>
              <a:off x="4532997" y="3440922"/>
              <a:ext cx="466027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82CC180-1516-9676-E649-3B7A2ADF7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79678" y="3465453"/>
              <a:ext cx="4764322" cy="187244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3FD7E0D-A6B6-3CE8-7C3E-280EC4999D8C}"/>
                </a:ext>
              </a:extLst>
            </p:cNvPr>
            <p:cNvCxnSpPr/>
            <p:nvPr/>
          </p:nvCxnSpPr>
          <p:spPr>
            <a:xfrm>
              <a:off x="4500082" y="3644276"/>
              <a:ext cx="235272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45571803-90A2-739F-2008-AFFF06707EBE}"/>
              </a:ext>
            </a:extLst>
          </p:cNvPr>
          <p:cNvSpPr/>
          <p:nvPr/>
        </p:nvSpPr>
        <p:spPr>
          <a:xfrm>
            <a:off x="4289187" y="2676524"/>
            <a:ext cx="278925" cy="123825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F128546-5A49-18FF-2037-5F83FBA396C4}"/>
              </a:ext>
            </a:extLst>
          </p:cNvPr>
          <p:cNvCxnSpPr>
            <a:cxnSpLocks/>
          </p:cNvCxnSpPr>
          <p:nvPr/>
        </p:nvCxnSpPr>
        <p:spPr>
          <a:xfrm>
            <a:off x="4224338" y="2019300"/>
            <a:ext cx="581025" cy="76200"/>
          </a:xfrm>
          <a:prstGeom prst="straightConnector1">
            <a:avLst/>
          </a:prstGeom>
          <a:ln w="127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9818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3F60C-6494-1313-4AAC-4BE1785F8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91B4414-8411-433D-B1B5-4F448599C4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5365" y="1690408"/>
            <a:ext cx="4508418" cy="2376679"/>
          </a:xfrm>
        </p:spPr>
        <p:txBody>
          <a:bodyPr>
            <a:normAutofit/>
          </a:bodyPr>
          <a:lstStyle/>
          <a:p>
            <a:pPr marL="376555" indent="-285750"/>
            <a:r>
              <a:rPr lang="en-US" sz="1600"/>
              <a:t>This is a highly simplified problem with </a:t>
            </a:r>
            <a:br>
              <a:rPr lang="en-US" sz="1600"/>
            </a:br>
            <a:r>
              <a:rPr lang="en-US" sz="1600"/>
              <a:t>two inputs that could be visualized in two dimensions</a:t>
            </a:r>
          </a:p>
          <a:p>
            <a:pPr marL="650875" lvl="1" indent="-285750"/>
            <a:r>
              <a:rPr lang="en-US" sz="1400"/>
              <a:t>Input data:  x (sleep hours) and</a:t>
            </a:r>
            <a:br>
              <a:rPr lang="en-US" sz="1400"/>
            </a:br>
            <a:r>
              <a:rPr lang="en-US" sz="1400"/>
              <a:t>                     y (study hours)</a:t>
            </a:r>
          </a:p>
          <a:p>
            <a:pPr marL="650875" lvl="1" indent="-285750">
              <a:spcAft>
                <a:spcPts val="600"/>
              </a:spcAft>
            </a:pPr>
            <a:r>
              <a:rPr lang="en-US" sz="1400"/>
              <a:t>Weights:      0.2 and 0.6</a:t>
            </a:r>
          </a:p>
          <a:p>
            <a:pPr marL="376555" indent="-285750"/>
            <a:r>
              <a:rPr lang="en-US" sz="1600"/>
              <a:t>But in reality, we will have many inputs </a:t>
            </a:r>
            <a:br>
              <a:rPr lang="en-US" sz="1600"/>
            </a:br>
            <a:r>
              <a:rPr lang="en-US" sz="1600"/>
              <a:t>(x</a:t>
            </a:r>
            <a:r>
              <a:rPr lang="en-US" sz="1600" baseline="-25000"/>
              <a:t>1</a:t>
            </a:r>
            <a:r>
              <a:rPr lang="en-US" sz="1600"/>
              <a:t>, x</a:t>
            </a:r>
            <a:r>
              <a:rPr lang="en-US" sz="1600" baseline="-25000"/>
              <a:t>2</a:t>
            </a:r>
            <a:r>
              <a:rPr lang="en-US" sz="1600"/>
              <a:t>, … x</a:t>
            </a:r>
            <a:r>
              <a:rPr lang="en-US" sz="1600" baseline="-25000"/>
              <a:t>n</a:t>
            </a:r>
            <a:r>
              <a:rPr lang="en-US" sz="1600"/>
              <a:t>) and many weights (w</a:t>
            </a:r>
            <a:r>
              <a:rPr lang="en-US" sz="1600" baseline="-25000"/>
              <a:t>1</a:t>
            </a:r>
            <a:r>
              <a:rPr lang="en-US" sz="1600"/>
              <a:t>, w</a:t>
            </a:r>
            <a:r>
              <a:rPr lang="en-US" sz="1600" baseline="-25000"/>
              <a:t>2</a:t>
            </a:r>
            <a:r>
              <a:rPr lang="en-US" sz="1600"/>
              <a:t>, … w</a:t>
            </a:r>
            <a:r>
              <a:rPr lang="en-US" sz="1600" baseline="-25000"/>
              <a:t>n</a:t>
            </a:r>
            <a:r>
              <a:rPr lang="en-US" sz="1600"/>
              <a:t>) </a:t>
            </a:r>
          </a:p>
          <a:p>
            <a:pPr lvl="1"/>
            <a:endParaRPr lang="en-US" sz="1400" i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CDF5FA-D737-5BD9-B3EB-7D31726E9D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62489" y="138115"/>
            <a:ext cx="4300538" cy="426169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sz="1600"/>
              <a:t>Neurons in our Neural Network will:</a:t>
            </a:r>
          </a:p>
          <a:p>
            <a:pPr marL="628650" lvl="1" indent="-263525">
              <a:buFont typeface="+mj-lt"/>
              <a:buAutoNum type="arabicPeriod"/>
            </a:pPr>
            <a:r>
              <a:rPr lang="en-US"/>
              <a:t>Multiply each input by a random weight.   </a:t>
            </a:r>
            <a:r>
              <a:rPr lang="en-US" sz="1400" i="1">
                <a:solidFill>
                  <a:schemeClr val="tx1">
                    <a:lumMod val="75000"/>
                    <a:lumOff val="25000"/>
                  </a:schemeClr>
                </a:solidFill>
              </a:rPr>
              <a:t>(Neuron 1 picked 0.2 and 0.6)</a:t>
            </a:r>
          </a:p>
          <a:p>
            <a:pPr marL="628650" lvl="1" indent="-263525">
              <a:buFont typeface="+mj-lt"/>
              <a:buAutoNum type="arabicPeriod"/>
            </a:pPr>
            <a:r>
              <a:rPr lang="en-US"/>
              <a:t>Add these up to get a weighted sum.</a:t>
            </a:r>
          </a:p>
          <a:p>
            <a:pPr marL="628650" lvl="1" indent="-263525">
              <a:buFont typeface="+mj-lt"/>
              <a:buAutoNum type="arabicPeriod"/>
            </a:pPr>
            <a:r>
              <a:rPr lang="en-US" dirty="0"/>
              <a:t>Add a bias, to calculate </a:t>
            </a:r>
            <a:r>
              <a:rPr lang="en-US" i="1" dirty="0"/>
              <a:t>z</a:t>
            </a:r>
            <a:r>
              <a:rPr lang="en-US" dirty="0"/>
              <a:t> value which is a vector of </a:t>
            </a:r>
            <a:r>
              <a:rPr lang="en-US"/>
              <a:t>size </a:t>
            </a:r>
            <a:r>
              <a:rPr lang="en-US" i="1"/>
              <a:t>n.  </a:t>
            </a:r>
            <a:r>
              <a:rPr lang="en-US"/>
              <a:t> </a:t>
            </a:r>
            <a:r>
              <a:rPr lang="en-US" sz="1400" i="1">
                <a:solidFill>
                  <a:schemeClr val="tx1">
                    <a:lumMod val="75000"/>
                    <a:lumOff val="25000"/>
                  </a:schemeClr>
                </a:solidFill>
              </a:rPr>
              <a:t>(in this case 20)</a:t>
            </a:r>
          </a:p>
          <a:p>
            <a:pPr marL="628650" lvl="1" indent="-263525">
              <a:buFont typeface="+mj-lt"/>
              <a:buAutoNum type="arabicPeriod"/>
            </a:pPr>
            <a:r>
              <a:rPr lang="en-US" dirty="0"/>
              <a:t>Pass the result through an </a:t>
            </a:r>
            <a:r>
              <a:rPr lang="en-US"/>
              <a:t>activation function</a:t>
            </a:r>
          </a:p>
          <a:p>
            <a:pPr marL="925195" lvl="2" indent="-285750"/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13176CB-4C0B-42C6-D44D-D16CE89F0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55847"/>
            <a:ext cx="4267200" cy="1054394"/>
          </a:xfrm>
        </p:spPr>
        <p:txBody>
          <a:bodyPr/>
          <a:lstStyle/>
          <a:p>
            <a:r>
              <a:rPr lang="en-US" sz="2800"/>
              <a:t>Optimization</a:t>
            </a:r>
            <a:br>
              <a:rPr lang="en-US" sz="2800"/>
            </a:br>
            <a:r>
              <a:rPr lang="en-US" sz="2800"/>
              <a:t>Student Preparedness: </a:t>
            </a:r>
            <a:r>
              <a:rPr lang="en-US" sz="2000"/>
              <a:t>20 students, 2 inputs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755F6A-5669-CAB6-5F31-FC849D406FBE}"/>
              </a:ext>
            </a:extLst>
          </p:cNvPr>
          <p:cNvSpPr/>
          <p:nvPr/>
        </p:nvSpPr>
        <p:spPr>
          <a:xfrm>
            <a:off x="95183" y="4548454"/>
            <a:ext cx="742902" cy="8477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2060"/>
                </a:solidFill>
              </a:rPr>
              <a:t>Data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04FE440-E01C-0ABC-4A5C-35EBB214D397}"/>
                  </a:ext>
                </a:extLst>
              </p:cNvPr>
              <p:cNvSpPr txBox="1"/>
              <p:nvPr/>
            </p:nvSpPr>
            <p:spPr>
              <a:xfrm>
                <a:off x="871416" y="4056362"/>
                <a:ext cx="1200150" cy="889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1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400" i="0">
                                        <a:latin typeface="Cambria Math" panose="02040503050406030204" pitchFamily="18" charset="0"/>
                                      </a:rPr>
                                      <m:t>1,1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400" i="0">
                                        <a:latin typeface="Cambria Math" panose="02040503050406030204" pitchFamily="18" charset="0"/>
                                      </a:rPr>
                                      <m:t>1,2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400" i="0">
                                        <a:latin typeface="Cambria Math" panose="02040503050406030204" pitchFamily="18" charset="0"/>
                                      </a:rPr>
                                      <m:t>2,1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400" i="0">
                                        <a:latin typeface="Cambria Math" panose="02040503050406030204" pitchFamily="18" charset="0"/>
                                      </a:rPr>
                                      <m:t>2,2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1400" i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r>
                                  <a:rPr lang="en-US" sz="1400" i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400" i="0">
                                        <a:latin typeface="Cambria Math" panose="02040503050406030204" pitchFamily="18" charset="0"/>
                                      </a:rPr>
                                      <m:t>20,1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400" i="0">
                                        <a:latin typeface="Cambria Math" panose="02040503050406030204" pitchFamily="18" charset="0"/>
                                      </a:rPr>
                                      <m:t>20,2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40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04FE440-E01C-0ABC-4A5C-35EBB214D3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416" y="4056362"/>
                <a:ext cx="1200150" cy="8896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val 15">
            <a:extLst>
              <a:ext uri="{FF2B5EF4-FFF2-40B4-BE49-F238E27FC236}">
                <a16:creationId xmlns:a16="http://schemas.microsoft.com/office/drawing/2014/main" id="{AED5B046-13FC-38B9-F831-06717338ABDD}"/>
              </a:ext>
            </a:extLst>
          </p:cNvPr>
          <p:cNvSpPr/>
          <p:nvPr/>
        </p:nvSpPr>
        <p:spPr>
          <a:xfrm>
            <a:off x="2724035" y="4548454"/>
            <a:ext cx="1042988" cy="1038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>
                <a:solidFill>
                  <a:srgbClr val="002060"/>
                </a:solidFill>
              </a:rPr>
              <a:t>Neuron 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BC813C5-118F-CB5B-D454-671DE001AB97}"/>
                  </a:ext>
                </a:extLst>
              </p:cNvPr>
              <p:cNvSpPr txBox="1"/>
              <p:nvPr/>
            </p:nvSpPr>
            <p:spPr>
              <a:xfrm>
                <a:off x="3433644" y="5224729"/>
                <a:ext cx="533400" cy="47577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1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400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4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40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BC813C5-118F-CB5B-D454-671DE001AB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3644" y="5224729"/>
                <a:ext cx="533400" cy="4757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0A0CFAD-85F6-28ED-E2A9-CF88DC795C12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838085" y="4972317"/>
            <a:ext cx="1885950" cy="47624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BAAA8BAC-84F9-C90E-BB9C-C15E99DF4F23}"/>
              </a:ext>
            </a:extLst>
          </p:cNvPr>
          <p:cNvSpPr/>
          <p:nvPr/>
        </p:nvSpPr>
        <p:spPr>
          <a:xfrm>
            <a:off x="2724035" y="5710504"/>
            <a:ext cx="1042988" cy="1038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>
                <a:solidFill>
                  <a:srgbClr val="002060"/>
                </a:solidFill>
              </a:rPr>
              <a:t>Neuron 2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2CF65B9-FAF2-AC16-E2B7-633B45453141}"/>
              </a:ext>
            </a:extLst>
          </p:cNvPr>
          <p:cNvCxnSpPr>
            <a:cxnSpLocks/>
            <a:stCxn id="6" idx="3"/>
            <a:endCxn id="28" idx="2"/>
          </p:cNvCxnSpPr>
          <p:nvPr/>
        </p:nvCxnSpPr>
        <p:spPr>
          <a:xfrm>
            <a:off x="838085" y="4972317"/>
            <a:ext cx="1885950" cy="1257300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0" name="Rectangle 13319">
            <a:extLst>
              <a:ext uri="{FF2B5EF4-FFF2-40B4-BE49-F238E27FC236}">
                <a16:creationId xmlns:a16="http://schemas.microsoft.com/office/drawing/2014/main" id="{ADF1009F-A73F-D791-C453-C7A9DF661BD4}"/>
              </a:ext>
            </a:extLst>
          </p:cNvPr>
          <p:cNvSpPr/>
          <p:nvPr/>
        </p:nvSpPr>
        <p:spPr>
          <a:xfrm>
            <a:off x="5557705" y="5177104"/>
            <a:ext cx="1428750" cy="8477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2060"/>
                </a:solidFill>
              </a:rPr>
              <a:t>Activation</a:t>
            </a:r>
            <a:br>
              <a:rPr lang="en-US">
                <a:solidFill>
                  <a:srgbClr val="002060"/>
                </a:solidFill>
              </a:rPr>
            </a:br>
            <a:r>
              <a:rPr lang="en-US">
                <a:solidFill>
                  <a:srgbClr val="002060"/>
                </a:solidFill>
              </a:rPr>
              <a:t>Function</a:t>
            </a:r>
          </a:p>
          <a:p>
            <a:pPr algn="ctr"/>
            <a:r>
              <a:rPr lang="en-US" sz="1200" i="1">
                <a:solidFill>
                  <a:srgbClr val="002060"/>
                </a:solidFill>
              </a:rPr>
              <a:t>activation(z)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321" name="TextBox 13320">
                <a:extLst>
                  <a:ext uri="{FF2B5EF4-FFF2-40B4-BE49-F238E27FC236}">
                    <a16:creationId xmlns:a16="http://schemas.microsoft.com/office/drawing/2014/main" id="{1064E1CF-0A3D-E72D-B17C-794F2111EB90}"/>
                  </a:ext>
                </a:extLst>
              </p:cNvPr>
              <p:cNvSpPr txBox="1"/>
              <p:nvPr/>
            </p:nvSpPr>
            <p:spPr>
              <a:xfrm>
                <a:off x="3433644" y="6331084"/>
                <a:ext cx="533400" cy="57176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1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400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4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400"/>
              </a:p>
            </p:txBody>
          </p:sp>
        </mc:Choice>
        <mc:Fallback>
          <p:sp>
            <p:nvSpPr>
              <p:cNvPr id="13321" name="TextBox 13320">
                <a:extLst>
                  <a:ext uri="{FF2B5EF4-FFF2-40B4-BE49-F238E27FC236}">
                    <a16:creationId xmlns:a16="http://schemas.microsoft.com/office/drawing/2014/main" id="{1064E1CF-0A3D-E72D-B17C-794F2111EB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3644" y="6331084"/>
                <a:ext cx="533400" cy="5717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325" name="TextBox 13324">
                <a:extLst>
                  <a:ext uri="{FF2B5EF4-FFF2-40B4-BE49-F238E27FC236}">
                    <a16:creationId xmlns:a16="http://schemas.microsoft.com/office/drawing/2014/main" id="{272DEB51-F4F4-0AA1-DA61-B0559CABE910}"/>
                  </a:ext>
                </a:extLst>
              </p:cNvPr>
              <p:cNvSpPr txBox="1"/>
              <p:nvPr/>
            </p:nvSpPr>
            <p:spPr>
              <a:xfrm>
                <a:off x="3667010" y="4471852"/>
                <a:ext cx="1885950" cy="7859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400" i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ctrlPr>
                            <a:rPr lang="en-US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400" i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  <m:r>
                        <a:rPr lang="en-US" sz="14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1400"/>
              </a:p>
            </p:txBody>
          </p:sp>
        </mc:Choice>
        <mc:Fallback>
          <p:sp>
            <p:nvSpPr>
              <p:cNvPr id="13325" name="TextBox 13324">
                <a:extLst>
                  <a:ext uri="{FF2B5EF4-FFF2-40B4-BE49-F238E27FC236}">
                    <a16:creationId xmlns:a16="http://schemas.microsoft.com/office/drawing/2014/main" id="{272DEB51-F4F4-0AA1-DA61-B0559CABE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7010" y="4471852"/>
                <a:ext cx="1885950" cy="7859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326" name="TextBox 13325">
                <a:extLst>
                  <a:ext uri="{FF2B5EF4-FFF2-40B4-BE49-F238E27FC236}">
                    <a16:creationId xmlns:a16="http://schemas.microsoft.com/office/drawing/2014/main" id="{D105B8A9-F336-8F22-365D-61BA6C1DF257}"/>
                  </a:ext>
                </a:extLst>
              </p:cNvPr>
              <p:cNvSpPr txBox="1"/>
              <p:nvPr/>
            </p:nvSpPr>
            <p:spPr>
              <a:xfrm>
                <a:off x="3952770" y="5968542"/>
                <a:ext cx="1885950" cy="7859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400" i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ctrlPr>
                            <a:rPr lang="en-US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400" i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  <m:r>
                        <a:rPr lang="en-US" sz="14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1400"/>
              </a:p>
            </p:txBody>
          </p:sp>
        </mc:Choice>
        <mc:Fallback>
          <p:sp>
            <p:nvSpPr>
              <p:cNvPr id="13326" name="TextBox 13325">
                <a:extLst>
                  <a:ext uri="{FF2B5EF4-FFF2-40B4-BE49-F238E27FC236}">
                    <a16:creationId xmlns:a16="http://schemas.microsoft.com/office/drawing/2014/main" id="{D105B8A9-F336-8F22-365D-61BA6C1DF2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2770" y="5968542"/>
                <a:ext cx="1885950" cy="7859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327" name="Straight Arrow Connector 13326">
            <a:extLst>
              <a:ext uri="{FF2B5EF4-FFF2-40B4-BE49-F238E27FC236}">
                <a16:creationId xmlns:a16="http://schemas.microsoft.com/office/drawing/2014/main" id="{E7B0C4EA-198C-E33B-F4F9-631EB0177517}"/>
              </a:ext>
            </a:extLst>
          </p:cNvPr>
          <p:cNvCxnSpPr>
            <a:cxnSpLocks/>
            <a:stCxn id="16" idx="6"/>
            <a:endCxn id="13320" idx="1"/>
          </p:cNvCxnSpPr>
          <p:nvPr/>
        </p:nvCxnSpPr>
        <p:spPr>
          <a:xfrm>
            <a:off x="3767023" y="5067567"/>
            <a:ext cx="1790682" cy="533400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30" name="Straight Arrow Connector 13329">
            <a:extLst>
              <a:ext uri="{FF2B5EF4-FFF2-40B4-BE49-F238E27FC236}">
                <a16:creationId xmlns:a16="http://schemas.microsoft.com/office/drawing/2014/main" id="{B32742F7-A858-436E-D7F0-18E778E57188}"/>
              </a:ext>
            </a:extLst>
          </p:cNvPr>
          <p:cNvCxnSpPr>
            <a:cxnSpLocks/>
            <a:stCxn id="28" idx="6"/>
            <a:endCxn id="13320" idx="1"/>
          </p:cNvCxnSpPr>
          <p:nvPr/>
        </p:nvCxnSpPr>
        <p:spPr>
          <a:xfrm flipV="1">
            <a:off x="3767023" y="5600967"/>
            <a:ext cx="1790682" cy="628650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34" name="Connector: Elbow 13333">
            <a:extLst>
              <a:ext uri="{FF2B5EF4-FFF2-40B4-BE49-F238E27FC236}">
                <a16:creationId xmlns:a16="http://schemas.microsoft.com/office/drawing/2014/main" id="{C920E94D-990D-37A9-3F74-6A32982D0CEF}"/>
              </a:ext>
            </a:extLst>
          </p:cNvPr>
          <p:cNvCxnSpPr>
            <a:cxnSpLocks/>
            <a:stCxn id="13320" idx="3"/>
          </p:cNvCxnSpPr>
          <p:nvPr/>
        </p:nvCxnSpPr>
        <p:spPr>
          <a:xfrm flipV="1">
            <a:off x="6986455" y="5600966"/>
            <a:ext cx="361932" cy="1"/>
          </a:xfrm>
          <a:prstGeom prst="bentConnector3">
            <a:avLst>
              <a:gd name="adj1" fmla="val 50000"/>
            </a:avLst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46" name="TextBox 13345">
            <a:extLst>
              <a:ext uri="{FF2B5EF4-FFF2-40B4-BE49-F238E27FC236}">
                <a16:creationId xmlns:a16="http://schemas.microsoft.com/office/drawing/2014/main" id="{19EF8136-AC14-69D8-6ADE-253948A120D7}"/>
              </a:ext>
            </a:extLst>
          </p:cNvPr>
          <p:cNvSpPr txBox="1"/>
          <p:nvPr/>
        </p:nvSpPr>
        <p:spPr>
          <a:xfrm>
            <a:off x="2766889" y="5280377"/>
            <a:ext cx="195269" cy="3063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400" b="0" i="1">
                <a:latin typeface="Cambria Math" panose="02040503050406030204" pitchFamily="18" charset="0"/>
                <a:ea typeface="Cambria Math" panose="02040503050406030204" pitchFamily="18" charset="0"/>
              </a:rPr>
              <a:t>b</a:t>
            </a:r>
            <a:endParaRPr lang="en-US" sz="1400" b="0" i="1" dirty="0" err="1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3347" name="TextBox 13346">
            <a:extLst>
              <a:ext uri="{FF2B5EF4-FFF2-40B4-BE49-F238E27FC236}">
                <a16:creationId xmlns:a16="http://schemas.microsoft.com/office/drawing/2014/main" id="{EEDFEF6A-55EE-D189-1AB5-24D66CFAC08F}"/>
              </a:ext>
            </a:extLst>
          </p:cNvPr>
          <p:cNvSpPr txBox="1"/>
          <p:nvPr/>
        </p:nvSpPr>
        <p:spPr>
          <a:xfrm>
            <a:off x="2766889" y="6442427"/>
            <a:ext cx="323974" cy="3063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400" i="1">
                <a:latin typeface="Cambria Math" panose="02040503050406030204" pitchFamily="18" charset="0"/>
                <a:ea typeface="Cambria Math" panose="02040503050406030204" pitchFamily="18" charset="0"/>
              </a:rPr>
              <a:t>b</a:t>
            </a:r>
            <a:r>
              <a:rPr lang="en-US" sz="1400" b="0" i="1">
                <a:latin typeface="Cambria Math" panose="02040503050406030204" pitchFamily="18" charset="0"/>
                <a:ea typeface="Cambria Math" panose="02040503050406030204" pitchFamily="18" charset="0"/>
              </a:rPr>
              <a:t>'</a:t>
            </a:r>
            <a:endParaRPr lang="en-US" sz="1400" b="0" i="1" dirty="0" err="1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72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2624385-E3D9-86B4-BDA1-BA911922B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AI and Machine Learning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A86E5B4-3DCD-E828-9AF2-CAA665E6E042}"/>
              </a:ext>
            </a:extLst>
          </p:cNvPr>
          <p:cNvSpPr/>
          <p:nvPr/>
        </p:nvSpPr>
        <p:spPr>
          <a:xfrm>
            <a:off x="1048877" y="2234129"/>
            <a:ext cx="4310743" cy="4310743"/>
          </a:xfrm>
          <a:prstGeom prst="ellipse">
            <a:avLst/>
          </a:prstGeom>
          <a:solidFill>
            <a:srgbClr val="FCBDC8">
              <a:alpha val="50196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6700966-51E8-77BB-F5E2-8BD357AA0C1B}"/>
              </a:ext>
            </a:extLst>
          </p:cNvPr>
          <p:cNvSpPr/>
          <p:nvPr/>
        </p:nvSpPr>
        <p:spPr>
          <a:xfrm>
            <a:off x="1468297" y="3316941"/>
            <a:ext cx="3471903" cy="3227931"/>
          </a:xfrm>
          <a:prstGeom prst="ellipse">
            <a:avLst/>
          </a:prstGeom>
          <a:solidFill>
            <a:srgbClr val="FA98A8">
              <a:alpha val="49804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2FF2230-86E1-F688-DA27-9FBCE71CDD73}"/>
              </a:ext>
            </a:extLst>
          </p:cNvPr>
          <p:cNvSpPr/>
          <p:nvPr/>
        </p:nvSpPr>
        <p:spPr>
          <a:xfrm>
            <a:off x="1927738" y="4171253"/>
            <a:ext cx="2553021" cy="2373619"/>
          </a:xfrm>
          <a:prstGeom prst="ellipse">
            <a:avLst/>
          </a:prstGeom>
          <a:solidFill>
            <a:srgbClr val="FA98A8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13F549-0F0B-E5D4-4438-32E0A3CEC6DA}"/>
              </a:ext>
            </a:extLst>
          </p:cNvPr>
          <p:cNvSpPr txBox="1"/>
          <p:nvPr/>
        </p:nvSpPr>
        <p:spPr>
          <a:xfrm>
            <a:off x="1851488" y="2743571"/>
            <a:ext cx="27047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800" b="0" cap="small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Artificial Intelligence</a:t>
            </a:r>
            <a:endParaRPr lang="en-US" sz="1800" b="0" cap="small" dirty="0" err="1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0FF8A6-CC4B-8F86-D367-DBAAE182DB01}"/>
              </a:ext>
            </a:extLst>
          </p:cNvPr>
          <p:cNvSpPr txBox="1"/>
          <p:nvPr/>
        </p:nvSpPr>
        <p:spPr>
          <a:xfrm>
            <a:off x="1851488" y="3722985"/>
            <a:ext cx="27047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800" b="0" cap="small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Machine Learning</a:t>
            </a:r>
            <a:endParaRPr lang="en-US" sz="1800" b="0" cap="small" dirty="0" err="1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94F4FC-0578-7F14-2655-36E58AC0CC32}"/>
              </a:ext>
            </a:extLst>
          </p:cNvPr>
          <p:cNvSpPr txBox="1"/>
          <p:nvPr/>
        </p:nvSpPr>
        <p:spPr>
          <a:xfrm>
            <a:off x="1851488" y="4769323"/>
            <a:ext cx="27047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800" b="0" cap="small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Deep Learning</a:t>
            </a:r>
            <a:endParaRPr lang="en-US" sz="1800" b="0" cap="small" dirty="0" err="1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F1D990-3651-0517-776C-17F82B1BB0BC}"/>
              </a:ext>
            </a:extLst>
          </p:cNvPr>
          <p:cNvSpPr txBox="1"/>
          <p:nvPr/>
        </p:nvSpPr>
        <p:spPr>
          <a:xfrm>
            <a:off x="2447365" y="6642556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hlinkClick r:id="rId2"/>
              </a:rPr>
              <a:t>https://www.coursera.org/articles/ai-vs-deep-learning-vs-machine-learning-beginners-guide</a:t>
            </a:r>
            <a:r>
              <a:rPr lang="en-US" sz="80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B22A78-3150-6291-6C7D-5737D5AC70C9}"/>
              </a:ext>
            </a:extLst>
          </p:cNvPr>
          <p:cNvSpPr txBox="1"/>
          <p:nvPr/>
        </p:nvSpPr>
        <p:spPr>
          <a:xfrm>
            <a:off x="5686606" y="2724732"/>
            <a:ext cx="311065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tx2"/>
                </a:solidFill>
                <a:latin typeface="+mn-lt"/>
              </a:rPr>
              <a:t>Artificial intelligence </a:t>
            </a:r>
            <a:r>
              <a:rPr lang="en-US" sz="1400" b="0">
                <a:latin typeface="+mn-lt"/>
              </a:rPr>
              <a:t>uses computer science and data to enable problem solving in machines.</a:t>
            </a:r>
          </a:p>
          <a:p>
            <a:endParaRPr lang="en-US" sz="2000"/>
          </a:p>
          <a:p>
            <a:r>
              <a:rPr lang="en-US" sz="1400" b="1">
                <a:solidFill>
                  <a:schemeClr val="tx2"/>
                </a:solidFill>
              </a:rPr>
              <a:t>Machine learning </a:t>
            </a:r>
            <a:r>
              <a:rPr lang="en-US" sz="1400" b="0">
                <a:latin typeface="+mn-lt"/>
              </a:rPr>
              <a:t>refers to the study of computer systems that learn and adapt automatically from experience, without being explicitly programmed.</a:t>
            </a:r>
          </a:p>
          <a:p>
            <a:endParaRPr lang="en-US" sz="1400"/>
          </a:p>
          <a:p>
            <a:r>
              <a:rPr lang="en-US" sz="1400" b="1">
                <a:solidFill>
                  <a:schemeClr val="tx2"/>
                </a:solidFill>
              </a:rPr>
              <a:t>Deep learning </a:t>
            </a:r>
            <a:r>
              <a:rPr lang="en-US" sz="1400" b="0">
                <a:latin typeface="+mn-lt"/>
              </a:rPr>
              <a:t>is a machine learning technique that layer algorithms and computing units – or neurons – into artificial neural networks that mimic the human brain.</a:t>
            </a:r>
            <a:endParaRPr lang="en-US" sz="1400" b="0" dirty="0" err="1">
              <a:latin typeface="+mn-lt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2092E8E-E46B-AC4F-A304-98D0D3F9FC07}"/>
              </a:ext>
            </a:extLst>
          </p:cNvPr>
          <p:cNvGrpSpPr/>
          <p:nvPr/>
        </p:nvGrpSpPr>
        <p:grpSpPr>
          <a:xfrm>
            <a:off x="3995329" y="2877671"/>
            <a:ext cx="1621702" cy="2053234"/>
            <a:chOff x="4587734" y="2877671"/>
            <a:chExt cx="1029295" cy="2053234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C6C78C4-45F1-A855-1059-5FF55FF7CD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19628" y="2877671"/>
              <a:ext cx="762822" cy="20430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CEFD2C8-AAC6-AB47-1462-406E55AFA9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87948" y="3857084"/>
              <a:ext cx="929081" cy="24883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97525ED8-F8A5-6FD1-1EDC-2C74C8DB07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87734" y="4903422"/>
              <a:ext cx="1026182" cy="27483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49" name="Picture 2048" descr="A cartoon of a robot&#10;&#10;AI-generated content may be incorrect.">
            <a:extLst>
              <a:ext uri="{FF2B5EF4-FFF2-40B4-BE49-F238E27FC236}">
                <a16:creationId xmlns:a16="http://schemas.microsoft.com/office/drawing/2014/main" id="{185B89CA-5EA1-424E-6B1A-0F067874D0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215" y="2944558"/>
            <a:ext cx="479501" cy="585769"/>
          </a:xfrm>
          <a:prstGeom prst="rect">
            <a:avLst/>
          </a:prstGeom>
        </p:spPr>
      </p:pic>
      <p:pic>
        <p:nvPicPr>
          <p:cNvPr id="2052" name="Picture 2051" descr="A purple and black brain with dots and lines&#10;&#10;AI-generated content may be incorrect.">
            <a:extLst>
              <a:ext uri="{FF2B5EF4-FFF2-40B4-BE49-F238E27FC236}">
                <a16:creationId xmlns:a16="http://schemas.microsoft.com/office/drawing/2014/main" id="{C847D1B5-9526-25FB-8E19-8768A1BDBD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065" y="5195777"/>
            <a:ext cx="567626" cy="590953"/>
          </a:xfrm>
          <a:prstGeom prst="rect">
            <a:avLst/>
          </a:prstGeom>
        </p:spPr>
      </p:pic>
      <p:pic>
        <p:nvPicPr>
          <p:cNvPr id="2054" name="Picture 2053" descr="A brain with a circuit and gears&#10;&#10;AI-generated content may be incorrect.">
            <a:extLst>
              <a:ext uri="{FF2B5EF4-FFF2-40B4-BE49-F238E27FC236}">
                <a16:creationId xmlns:a16="http://schemas.microsoft.com/office/drawing/2014/main" id="{607B4613-3832-1C48-8FB0-F23E6E02F0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88" y="3890624"/>
            <a:ext cx="575402" cy="59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300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0DE94-7E84-6700-8ABD-869B9F73C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Output image">
            <a:extLst>
              <a:ext uri="{FF2B5EF4-FFF2-40B4-BE49-F238E27FC236}">
                <a16:creationId xmlns:a16="http://schemas.microsoft.com/office/drawing/2014/main" id="{8DD67201-FBE3-7A25-41D9-FC2F5033D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707" y="1609710"/>
            <a:ext cx="4815293" cy="313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D5F2A25B-98ED-C0C0-4B9D-D302747103A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84833233"/>
              </p:ext>
            </p:extLst>
          </p:nvPr>
        </p:nvGraphicFramePr>
        <p:xfrm>
          <a:off x="4807037" y="2316789"/>
          <a:ext cx="2433400" cy="1202058"/>
        </p:xfrm>
        <a:graphic>
          <a:graphicData uri="http://schemas.openxmlformats.org/drawingml/2006/table">
            <a:tbl>
              <a:tblPr/>
              <a:tblGrid>
                <a:gridCol w="608350">
                  <a:extLst>
                    <a:ext uri="{9D8B030D-6E8A-4147-A177-3AD203B41FA5}">
                      <a16:colId xmlns:a16="http://schemas.microsoft.com/office/drawing/2014/main" val="2570498154"/>
                    </a:ext>
                  </a:extLst>
                </a:gridCol>
                <a:gridCol w="608350">
                  <a:extLst>
                    <a:ext uri="{9D8B030D-6E8A-4147-A177-3AD203B41FA5}">
                      <a16:colId xmlns:a16="http://schemas.microsoft.com/office/drawing/2014/main" val="51304431"/>
                    </a:ext>
                  </a:extLst>
                </a:gridCol>
                <a:gridCol w="608350">
                  <a:extLst>
                    <a:ext uri="{9D8B030D-6E8A-4147-A177-3AD203B41FA5}">
                      <a16:colId xmlns:a16="http://schemas.microsoft.com/office/drawing/2014/main" val="2810241155"/>
                    </a:ext>
                  </a:extLst>
                </a:gridCol>
                <a:gridCol w="608350">
                  <a:extLst>
                    <a:ext uri="{9D8B030D-6E8A-4147-A177-3AD203B41FA5}">
                      <a16:colId xmlns:a16="http://schemas.microsoft.com/office/drawing/2014/main" val="3630968212"/>
                    </a:ext>
                  </a:extLst>
                </a:gridCol>
              </a:tblGrid>
              <a:tr h="31482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Input (z)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8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Sigmoid Output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8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Tanh Output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8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ReLU Output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8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8741210"/>
                  </a:ext>
                </a:extLst>
              </a:tr>
              <a:tr h="15741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-2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8C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0.119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8C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-0.964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8C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8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209485"/>
                  </a:ext>
                </a:extLst>
              </a:tr>
              <a:tr h="15741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-1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8C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0.269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8C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-0.762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8C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8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7308902"/>
                  </a:ext>
                </a:extLst>
              </a:tr>
              <a:tr h="15741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8C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8C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8C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8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5624703"/>
                  </a:ext>
                </a:extLst>
              </a:tr>
              <a:tr h="15741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8C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0.731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8C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0.762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8C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8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70455"/>
                  </a:ext>
                </a:extLst>
              </a:tr>
              <a:tr h="15741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8C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0.881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8C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0.964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8C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8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627686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20438864-8D03-5FBA-9A25-E1134E3BF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60" y="355847"/>
            <a:ext cx="4255768" cy="1054394"/>
          </a:xfrm>
        </p:spPr>
        <p:txBody>
          <a:bodyPr/>
          <a:lstStyle/>
          <a:p>
            <a:r>
              <a:rPr lang="en-US" sz="2800"/>
              <a:t>Optimization</a:t>
            </a:r>
            <a:br>
              <a:rPr lang="en-US" sz="2800"/>
            </a:br>
            <a:r>
              <a:rPr lang="en-US" sz="2800"/>
              <a:t>Student Preparedness</a:t>
            </a:r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D0E343F-74EA-7676-F27F-2F6A10E6492C}"/>
              </a:ext>
            </a:extLst>
          </p:cNvPr>
          <p:cNvSpPr/>
          <p:nvPr/>
        </p:nvSpPr>
        <p:spPr>
          <a:xfrm>
            <a:off x="113105" y="4352920"/>
            <a:ext cx="1042988" cy="1038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>
                <a:solidFill>
                  <a:srgbClr val="002060"/>
                </a:solidFill>
              </a:rPr>
              <a:t>Neuron 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ADED82B-7722-A88C-66F2-8A391545B5DF}"/>
                  </a:ext>
                </a:extLst>
              </p:cNvPr>
              <p:cNvSpPr txBox="1"/>
              <p:nvPr/>
            </p:nvSpPr>
            <p:spPr>
              <a:xfrm>
                <a:off x="822714" y="5029195"/>
                <a:ext cx="533400" cy="47577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1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400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4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40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ADED82B-7722-A88C-66F2-8A391545B5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714" y="5029195"/>
                <a:ext cx="533400" cy="4757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27">
            <a:extLst>
              <a:ext uri="{FF2B5EF4-FFF2-40B4-BE49-F238E27FC236}">
                <a16:creationId xmlns:a16="http://schemas.microsoft.com/office/drawing/2014/main" id="{2B18FB1C-C5C1-9B5E-8D1F-9DB9F50488CA}"/>
              </a:ext>
            </a:extLst>
          </p:cNvPr>
          <p:cNvSpPr/>
          <p:nvPr/>
        </p:nvSpPr>
        <p:spPr>
          <a:xfrm>
            <a:off x="113105" y="5514970"/>
            <a:ext cx="1042988" cy="1038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>
                <a:solidFill>
                  <a:srgbClr val="002060"/>
                </a:solidFill>
              </a:rPr>
              <a:t>Neuron 2</a:t>
            </a:r>
          </a:p>
        </p:txBody>
      </p:sp>
      <p:sp>
        <p:nvSpPr>
          <p:cNvPr id="13320" name="Rectangle 13319">
            <a:extLst>
              <a:ext uri="{FF2B5EF4-FFF2-40B4-BE49-F238E27FC236}">
                <a16:creationId xmlns:a16="http://schemas.microsoft.com/office/drawing/2014/main" id="{8F48FDB0-CF7E-3CE9-58AE-72D69B665CF3}"/>
              </a:ext>
            </a:extLst>
          </p:cNvPr>
          <p:cNvSpPr/>
          <p:nvPr/>
        </p:nvSpPr>
        <p:spPr>
          <a:xfrm>
            <a:off x="2946775" y="4981570"/>
            <a:ext cx="1428750" cy="8477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2060"/>
                </a:solidFill>
              </a:rPr>
              <a:t>Activation</a:t>
            </a:r>
            <a:br>
              <a:rPr lang="en-US">
                <a:solidFill>
                  <a:srgbClr val="002060"/>
                </a:solidFill>
              </a:rPr>
            </a:br>
            <a:r>
              <a:rPr lang="en-US">
                <a:solidFill>
                  <a:srgbClr val="002060"/>
                </a:solidFill>
              </a:rPr>
              <a:t>Function</a:t>
            </a:r>
          </a:p>
          <a:p>
            <a:pPr algn="ctr"/>
            <a:r>
              <a:rPr lang="en-US" sz="1200" i="1">
                <a:solidFill>
                  <a:srgbClr val="002060"/>
                </a:solidFill>
              </a:rPr>
              <a:t>activation(z)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321" name="TextBox 13320">
                <a:extLst>
                  <a:ext uri="{FF2B5EF4-FFF2-40B4-BE49-F238E27FC236}">
                    <a16:creationId xmlns:a16="http://schemas.microsoft.com/office/drawing/2014/main" id="{7E172734-3BD9-C87D-A479-484FD74F504F}"/>
                  </a:ext>
                </a:extLst>
              </p:cNvPr>
              <p:cNvSpPr txBox="1"/>
              <p:nvPr/>
            </p:nvSpPr>
            <p:spPr>
              <a:xfrm>
                <a:off x="822714" y="6135550"/>
                <a:ext cx="533400" cy="57176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1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400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4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400"/>
              </a:p>
            </p:txBody>
          </p:sp>
        </mc:Choice>
        <mc:Fallback>
          <p:sp>
            <p:nvSpPr>
              <p:cNvPr id="13321" name="TextBox 13320">
                <a:extLst>
                  <a:ext uri="{FF2B5EF4-FFF2-40B4-BE49-F238E27FC236}">
                    <a16:creationId xmlns:a16="http://schemas.microsoft.com/office/drawing/2014/main" id="{7E172734-3BD9-C87D-A479-484FD74F50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714" y="6135550"/>
                <a:ext cx="533400" cy="5717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325" name="TextBox 13324">
                <a:extLst>
                  <a:ext uri="{FF2B5EF4-FFF2-40B4-BE49-F238E27FC236}">
                    <a16:creationId xmlns:a16="http://schemas.microsoft.com/office/drawing/2014/main" id="{E614B5E4-A165-8E1C-1A0E-F7373A095C14}"/>
                  </a:ext>
                </a:extLst>
              </p:cNvPr>
              <p:cNvSpPr txBox="1"/>
              <p:nvPr/>
            </p:nvSpPr>
            <p:spPr>
              <a:xfrm>
                <a:off x="1056080" y="4276318"/>
                <a:ext cx="1885950" cy="7859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400" i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ctrlPr>
                            <a:rPr lang="en-US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400" i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  <m:r>
                        <a:rPr lang="en-US" sz="14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1400"/>
              </a:p>
            </p:txBody>
          </p:sp>
        </mc:Choice>
        <mc:Fallback>
          <p:sp>
            <p:nvSpPr>
              <p:cNvPr id="13325" name="TextBox 13324">
                <a:extLst>
                  <a:ext uri="{FF2B5EF4-FFF2-40B4-BE49-F238E27FC236}">
                    <a16:creationId xmlns:a16="http://schemas.microsoft.com/office/drawing/2014/main" id="{E614B5E4-A165-8E1C-1A0E-F7373A095C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080" y="4276318"/>
                <a:ext cx="1885950" cy="7859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326" name="TextBox 13325">
                <a:extLst>
                  <a:ext uri="{FF2B5EF4-FFF2-40B4-BE49-F238E27FC236}">
                    <a16:creationId xmlns:a16="http://schemas.microsoft.com/office/drawing/2014/main" id="{E7477CD5-6E26-A2D2-9683-A3ED41C5BD60}"/>
                  </a:ext>
                </a:extLst>
              </p:cNvPr>
              <p:cNvSpPr txBox="1"/>
              <p:nvPr/>
            </p:nvSpPr>
            <p:spPr>
              <a:xfrm>
                <a:off x="1341840" y="5773008"/>
                <a:ext cx="1885950" cy="7859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400" i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ctrlPr>
                            <a:rPr lang="en-US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400" i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  <m:r>
                        <a:rPr lang="en-US" sz="14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1400"/>
              </a:p>
            </p:txBody>
          </p:sp>
        </mc:Choice>
        <mc:Fallback>
          <p:sp>
            <p:nvSpPr>
              <p:cNvPr id="13326" name="TextBox 13325">
                <a:extLst>
                  <a:ext uri="{FF2B5EF4-FFF2-40B4-BE49-F238E27FC236}">
                    <a16:creationId xmlns:a16="http://schemas.microsoft.com/office/drawing/2014/main" id="{E7477CD5-6E26-A2D2-9683-A3ED41C5BD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1840" y="5773008"/>
                <a:ext cx="1885950" cy="7859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327" name="Straight Arrow Connector 13326">
            <a:extLst>
              <a:ext uri="{FF2B5EF4-FFF2-40B4-BE49-F238E27FC236}">
                <a16:creationId xmlns:a16="http://schemas.microsoft.com/office/drawing/2014/main" id="{B2555812-EF5A-1584-56BF-599D733FDEC1}"/>
              </a:ext>
            </a:extLst>
          </p:cNvPr>
          <p:cNvCxnSpPr>
            <a:cxnSpLocks/>
            <a:stCxn id="16" idx="6"/>
            <a:endCxn id="13320" idx="1"/>
          </p:cNvCxnSpPr>
          <p:nvPr/>
        </p:nvCxnSpPr>
        <p:spPr>
          <a:xfrm>
            <a:off x="1156093" y="4872033"/>
            <a:ext cx="1790682" cy="533400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30" name="Straight Arrow Connector 13329">
            <a:extLst>
              <a:ext uri="{FF2B5EF4-FFF2-40B4-BE49-F238E27FC236}">
                <a16:creationId xmlns:a16="http://schemas.microsoft.com/office/drawing/2014/main" id="{F4EF9D79-33FE-B5A2-1D64-57799D081CED}"/>
              </a:ext>
            </a:extLst>
          </p:cNvPr>
          <p:cNvCxnSpPr>
            <a:cxnSpLocks/>
            <a:stCxn id="28" idx="6"/>
            <a:endCxn id="13320" idx="1"/>
          </p:cNvCxnSpPr>
          <p:nvPr/>
        </p:nvCxnSpPr>
        <p:spPr>
          <a:xfrm flipV="1">
            <a:off x="1156093" y="5405433"/>
            <a:ext cx="1790682" cy="628650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34" name="Connector: Elbow 13333">
            <a:extLst>
              <a:ext uri="{FF2B5EF4-FFF2-40B4-BE49-F238E27FC236}">
                <a16:creationId xmlns:a16="http://schemas.microsoft.com/office/drawing/2014/main" id="{FE469280-4DD1-5500-487D-129563AE5036}"/>
              </a:ext>
            </a:extLst>
          </p:cNvPr>
          <p:cNvCxnSpPr>
            <a:cxnSpLocks/>
            <a:stCxn id="13320" idx="3"/>
          </p:cNvCxnSpPr>
          <p:nvPr/>
        </p:nvCxnSpPr>
        <p:spPr>
          <a:xfrm flipV="1">
            <a:off x="4375525" y="5405432"/>
            <a:ext cx="361932" cy="1"/>
          </a:xfrm>
          <a:prstGeom prst="bentConnector3">
            <a:avLst>
              <a:gd name="adj1" fmla="val 50000"/>
            </a:avLst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46" name="TextBox 13345">
            <a:extLst>
              <a:ext uri="{FF2B5EF4-FFF2-40B4-BE49-F238E27FC236}">
                <a16:creationId xmlns:a16="http://schemas.microsoft.com/office/drawing/2014/main" id="{016AC448-EC37-8777-E4CC-48183E3867B5}"/>
              </a:ext>
            </a:extLst>
          </p:cNvPr>
          <p:cNvSpPr txBox="1"/>
          <p:nvPr/>
        </p:nvSpPr>
        <p:spPr>
          <a:xfrm>
            <a:off x="155959" y="5084843"/>
            <a:ext cx="195269" cy="3063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400" b="0" i="1">
                <a:latin typeface="Cambria Math" panose="02040503050406030204" pitchFamily="18" charset="0"/>
                <a:ea typeface="Cambria Math" panose="02040503050406030204" pitchFamily="18" charset="0"/>
              </a:rPr>
              <a:t>b</a:t>
            </a:r>
            <a:endParaRPr lang="en-US" sz="1400" b="0" i="1" dirty="0" err="1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3347" name="TextBox 13346">
            <a:extLst>
              <a:ext uri="{FF2B5EF4-FFF2-40B4-BE49-F238E27FC236}">
                <a16:creationId xmlns:a16="http://schemas.microsoft.com/office/drawing/2014/main" id="{98501CBD-0994-47A9-3460-DF7AC9FFEF8C}"/>
              </a:ext>
            </a:extLst>
          </p:cNvPr>
          <p:cNvSpPr txBox="1"/>
          <p:nvPr/>
        </p:nvSpPr>
        <p:spPr>
          <a:xfrm>
            <a:off x="155959" y="6246893"/>
            <a:ext cx="323974" cy="3063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400" i="1">
                <a:latin typeface="Cambria Math" panose="02040503050406030204" pitchFamily="18" charset="0"/>
                <a:ea typeface="Cambria Math" panose="02040503050406030204" pitchFamily="18" charset="0"/>
              </a:rPr>
              <a:t>b</a:t>
            </a:r>
            <a:r>
              <a:rPr lang="en-US" sz="1400" b="0" i="1">
                <a:latin typeface="Cambria Math" panose="02040503050406030204" pitchFamily="18" charset="0"/>
                <a:ea typeface="Cambria Math" panose="02040503050406030204" pitchFamily="18" charset="0"/>
              </a:rPr>
              <a:t>'</a:t>
            </a:r>
            <a:endParaRPr lang="en-US" sz="1400" b="0" i="1" dirty="0" err="1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EFDE2D2-8E87-053C-F2A7-B8FDDCB35C23}"/>
              </a:ext>
            </a:extLst>
          </p:cNvPr>
          <p:cNvSpPr/>
          <p:nvPr/>
        </p:nvSpPr>
        <p:spPr>
          <a:xfrm>
            <a:off x="4732712" y="4886319"/>
            <a:ext cx="1042988" cy="1038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>
                <a:solidFill>
                  <a:srgbClr val="002060"/>
                </a:solidFill>
              </a:rPr>
              <a:t>Neuron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5300FD4-355B-2F40-AB76-80DB696F45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598" y="1586798"/>
            <a:ext cx="4133617" cy="4912233"/>
          </a:xfrm>
        </p:spPr>
        <p:txBody>
          <a:bodyPr>
            <a:normAutofit/>
          </a:bodyPr>
          <a:lstStyle/>
          <a:p>
            <a:r>
              <a:rPr lang="en-US" sz="1600" b="1">
                <a:solidFill>
                  <a:schemeClr val="tx2"/>
                </a:solidFill>
              </a:rPr>
              <a:t>Activation functions</a:t>
            </a:r>
            <a:r>
              <a:rPr lang="en-US" sz="1600"/>
              <a:t> </a:t>
            </a:r>
            <a:r>
              <a:rPr lang="en-US" sz="1600" b="1"/>
              <a:t>introduce non-linearities</a:t>
            </a:r>
            <a:r>
              <a:rPr lang="en-US" sz="1600"/>
              <a:t> into the network, allowing it to capture complex patterns and relationships in the data, e.g.:</a:t>
            </a:r>
          </a:p>
          <a:p>
            <a:pPr lvl="1"/>
            <a:r>
              <a:rPr lang="en-US" sz="1400" b="1">
                <a:solidFill>
                  <a:srgbClr val="A27B00"/>
                </a:solidFill>
              </a:rPr>
              <a:t>Sigmoid</a:t>
            </a:r>
            <a:r>
              <a:rPr lang="en-US" sz="1400"/>
              <a:t> for binary classifications (spam vs not spam)</a:t>
            </a:r>
          </a:p>
          <a:p>
            <a:pPr lvl="1"/>
            <a:r>
              <a:rPr lang="en-US" sz="1400" b="1">
                <a:solidFill>
                  <a:srgbClr val="FF0000"/>
                </a:solidFill>
              </a:rPr>
              <a:t>TanH</a:t>
            </a:r>
            <a:r>
              <a:rPr lang="en-US" sz="1400"/>
              <a:t> is like Sigmoid, but has a -1 to +1 range (emotional tone/attitude: "positive", "negative", "neutral"</a:t>
            </a:r>
          </a:p>
          <a:p>
            <a:pPr lvl="1"/>
            <a:r>
              <a:rPr lang="en-US" sz="1400" b="1">
                <a:solidFill>
                  <a:srgbClr val="31715A"/>
                </a:solidFill>
              </a:rPr>
              <a:t>ReLU</a:t>
            </a:r>
            <a:r>
              <a:rPr lang="en-US" sz="1400"/>
              <a:t> used a lot in image recognition</a:t>
            </a:r>
            <a:br>
              <a:rPr lang="en-US" sz="1400"/>
            </a:br>
            <a:r>
              <a:rPr lang="en-US" sz="1400"/>
              <a:t>(positive values are not compressed)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BE41B2F6-DC95-EF48-33B2-7BDA227924B4}"/>
              </a:ext>
            </a:extLst>
          </p:cNvPr>
          <p:cNvSpPr txBox="1">
            <a:spLocks/>
          </p:cNvSpPr>
          <p:nvPr/>
        </p:nvSpPr>
        <p:spPr>
          <a:xfrm>
            <a:off x="4336964" y="167736"/>
            <a:ext cx="4702187" cy="13470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Wingdings 2" pitchFamily="18" charset="2"/>
              <a:buChar char=""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rgbClr val="934343"/>
              </a:buClr>
              <a:buFont typeface="Wingdings" pitchFamily="2" charset="2"/>
              <a:buChar char="§"/>
              <a:defRPr sz="15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br>
              <a:rPr lang="en-US" b="1">
                <a:solidFill>
                  <a:srgbClr val="C00000"/>
                </a:solidFill>
              </a:rPr>
            </a:br>
            <a:br>
              <a:rPr lang="en-US" sz="2000" b="1">
                <a:solidFill>
                  <a:srgbClr val="C00000"/>
                </a:solidFill>
              </a:rPr>
            </a:br>
            <a:r>
              <a:rPr lang="en-US" sz="2000" b="1">
                <a:solidFill>
                  <a:srgbClr val="C00000"/>
                </a:solidFill>
              </a:rPr>
              <a:t>Not all decisions can be made on a linear model.  This is overly simplified.</a:t>
            </a:r>
            <a:endParaRPr lang="en-US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362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39D15-A2A2-240C-A4D9-CE82D8738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C4EC51E-BBC2-1681-E838-E9542320CE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62489" y="138115"/>
            <a:ext cx="4300538" cy="426169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sz="1600"/>
              <a:t>Neurons in our Neural Network will:</a:t>
            </a:r>
          </a:p>
          <a:p>
            <a:pPr marL="628650" lvl="1" indent="-263525">
              <a:buFont typeface="+mj-lt"/>
              <a:buAutoNum type="arabicPeriod"/>
            </a:pPr>
            <a:r>
              <a:rPr lang="en-US"/>
              <a:t>Multiply each input by a random weight.   </a:t>
            </a:r>
            <a:r>
              <a:rPr lang="en-US" sz="1400" i="1">
                <a:solidFill>
                  <a:schemeClr val="tx1">
                    <a:lumMod val="75000"/>
                    <a:lumOff val="25000"/>
                  </a:schemeClr>
                </a:solidFill>
              </a:rPr>
              <a:t>(Neuron 1 picked 0.2 and 0.6)</a:t>
            </a:r>
          </a:p>
          <a:p>
            <a:pPr marL="628650" lvl="1" indent="-263525">
              <a:buFont typeface="+mj-lt"/>
              <a:buAutoNum type="arabicPeriod"/>
            </a:pPr>
            <a:r>
              <a:rPr lang="en-US"/>
              <a:t>Add these up to get a weighted sum.</a:t>
            </a:r>
          </a:p>
          <a:p>
            <a:pPr marL="628650" lvl="1" indent="-263525">
              <a:buFont typeface="+mj-lt"/>
              <a:buAutoNum type="arabicPeriod"/>
            </a:pPr>
            <a:r>
              <a:rPr lang="en-US" dirty="0"/>
              <a:t>Add a bias, to calculate </a:t>
            </a:r>
            <a:r>
              <a:rPr lang="en-US" i="1" dirty="0"/>
              <a:t>z</a:t>
            </a:r>
            <a:r>
              <a:rPr lang="en-US" dirty="0"/>
              <a:t> value which is a vector of </a:t>
            </a:r>
            <a:r>
              <a:rPr lang="en-US"/>
              <a:t>size </a:t>
            </a:r>
            <a:r>
              <a:rPr lang="en-US" i="1"/>
              <a:t>n.  </a:t>
            </a:r>
            <a:r>
              <a:rPr lang="en-US"/>
              <a:t> </a:t>
            </a:r>
            <a:r>
              <a:rPr lang="en-US" sz="1400" i="1">
                <a:solidFill>
                  <a:schemeClr val="tx1">
                    <a:lumMod val="75000"/>
                    <a:lumOff val="25000"/>
                  </a:schemeClr>
                </a:solidFill>
              </a:rPr>
              <a:t>(in this case 20)</a:t>
            </a:r>
          </a:p>
          <a:p>
            <a:pPr marL="628650" lvl="1" indent="-263525">
              <a:buFont typeface="+mj-lt"/>
              <a:buAutoNum type="arabicPeriod"/>
            </a:pPr>
            <a:r>
              <a:rPr lang="en-US" dirty="0"/>
              <a:t>Pass the result through an </a:t>
            </a:r>
            <a:r>
              <a:rPr lang="en-US"/>
              <a:t>activation function</a:t>
            </a:r>
          </a:p>
          <a:p>
            <a:pPr marL="628650" lvl="1" indent="-263525">
              <a:buFont typeface="+mj-lt"/>
              <a:buAutoNum type="arabicPeriod"/>
            </a:pPr>
            <a:r>
              <a:rPr lang="en-US"/>
              <a:t>Pass modified result forward to make the prediction</a:t>
            </a:r>
          </a:p>
          <a:p>
            <a:pPr marL="628650" lvl="1" indent="-263525">
              <a:buFont typeface="+mj-lt"/>
              <a:buAutoNum type="arabicPeriod"/>
            </a:pPr>
            <a:r>
              <a:rPr lang="en-US"/>
              <a:t>Calculate </a:t>
            </a:r>
            <a:r>
              <a:rPr lang="en-US" b="1">
                <a:solidFill>
                  <a:schemeClr val="tx2"/>
                </a:solidFill>
              </a:rPr>
              <a:t>loss</a:t>
            </a:r>
            <a:r>
              <a:rPr lang="en-US"/>
              <a:t> (a single value that represents how far off the prediction is from the actual label) </a:t>
            </a:r>
          </a:p>
          <a:p>
            <a:pPr marL="628650" lvl="1" indent="-263525">
              <a:buFont typeface="+mj-lt"/>
              <a:buAutoNum type="arabicPeriod"/>
            </a:pPr>
            <a:r>
              <a:rPr lang="en-US" b="1">
                <a:solidFill>
                  <a:schemeClr val="tx2"/>
                </a:solidFill>
              </a:rPr>
              <a:t>Backpropagat</a:t>
            </a:r>
            <a:r>
              <a:rPr lang="en-US" b="1" dirty="0">
                <a:solidFill>
                  <a:schemeClr val="tx2"/>
                </a:solidFill>
              </a:rPr>
              <a:t>e</a:t>
            </a:r>
            <a:endParaRPr lang="en-US" b="1">
              <a:solidFill>
                <a:schemeClr val="tx2"/>
              </a:solidFill>
            </a:endParaRPr>
          </a:p>
          <a:p>
            <a:pPr marL="1199515" lvl="3" indent="-285750"/>
            <a:r>
              <a:rPr lang="en-US" dirty="0"/>
              <a:t>compute how much each weight contributed to the error</a:t>
            </a:r>
          </a:p>
          <a:p>
            <a:pPr marL="1199515" lvl="3" indent="-285750"/>
            <a:r>
              <a:rPr lang="en-US" dirty="0"/>
              <a:t>how should the bias change?</a:t>
            </a:r>
          </a:p>
          <a:p>
            <a:pPr marL="925195" lvl="2" indent="-285750"/>
            <a:r>
              <a:rPr lang="en-US" dirty="0"/>
              <a:t>Gradient Descent (optimization)</a:t>
            </a:r>
          </a:p>
          <a:p>
            <a:pPr marL="1199515" lvl="3" indent="-285750"/>
            <a:r>
              <a:rPr lang="en-US" dirty="0"/>
              <a:t>Gradient for each weight and bias</a:t>
            </a:r>
          </a:p>
          <a:p>
            <a:pPr marL="1199515" lvl="3" indent="-285750"/>
            <a:r>
              <a:rPr lang="en-US" dirty="0"/>
              <a:t>Use gradients to update weights </a:t>
            </a:r>
            <a:r>
              <a:rPr lang="en-US"/>
              <a:t>and bias</a:t>
            </a:r>
          </a:p>
          <a:p>
            <a:pPr marL="628650" lvl="1" indent="-263525">
              <a:buFont typeface="+mj-lt"/>
              <a:buAutoNum type="arabicPeriod"/>
            </a:pPr>
            <a:r>
              <a:rPr lang="en-US"/>
              <a:t>Stop the training</a:t>
            </a:r>
            <a:endParaRPr lang="en-US" b="1">
              <a:solidFill>
                <a:schemeClr val="tx2"/>
              </a:solidFill>
            </a:endParaRPr>
          </a:p>
          <a:p>
            <a:pPr marL="1199515" lvl="3" indent="-285750"/>
            <a:r>
              <a:rPr lang="en-US"/>
              <a:t>The model stops the cycles of training when the machine learning engineer decides it has trained "enough"</a:t>
            </a:r>
            <a:endParaRPr lang="en-US" dirty="0"/>
          </a:p>
          <a:p>
            <a:pPr marL="925195" lvl="2" indent="-285750"/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C865DB-3351-50C7-329E-36276CEE3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55847"/>
            <a:ext cx="4267200" cy="1054394"/>
          </a:xfrm>
        </p:spPr>
        <p:txBody>
          <a:bodyPr/>
          <a:lstStyle/>
          <a:p>
            <a:r>
              <a:rPr lang="en-US" sz="2800"/>
              <a:t>Optimization</a:t>
            </a:r>
            <a:br>
              <a:rPr lang="en-US" sz="2800"/>
            </a:br>
            <a:r>
              <a:rPr lang="en-US" sz="2800"/>
              <a:t>Student Preparedness: </a:t>
            </a:r>
            <a:r>
              <a:rPr lang="en-US" sz="2000"/>
              <a:t>20 students, 2 inputs</a:t>
            </a:r>
            <a:endParaRPr lang="en-US"/>
          </a:p>
        </p:txBody>
      </p:sp>
      <p:sp>
        <p:nvSpPr>
          <p:cNvPr id="13320" name="Rectangle 13319">
            <a:extLst>
              <a:ext uri="{FF2B5EF4-FFF2-40B4-BE49-F238E27FC236}">
                <a16:creationId xmlns:a16="http://schemas.microsoft.com/office/drawing/2014/main" id="{5BA510C4-6D9A-7A70-DF5C-B2F58F42C341}"/>
              </a:ext>
            </a:extLst>
          </p:cNvPr>
          <p:cNvSpPr/>
          <p:nvPr/>
        </p:nvSpPr>
        <p:spPr>
          <a:xfrm>
            <a:off x="611899" y="4981570"/>
            <a:ext cx="1428750" cy="8477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2060"/>
                </a:solidFill>
              </a:rPr>
              <a:t>Activation</a:t>
            </a:r>
            <a:br>
              <a:rPr lang="en-US">
                <a:solidFill>
                  <a:srgbClr val="002060"/>
                </a:solidFill>
              </a:rPr>
            </a:br>
            <a:r>
              <a:rPr lang="en-US">
                <a:solidFill>
                  <a:srgbClr val="002060"/>
                </a:solidFill>
              </a:rPr>
              <a:t>Function</a:t>
            </a:r>
          </a:p>
          <a:p>
            <a:pPr algn="ctr"/>
            <a:r>
              <a:rPr lang="en-US" sz="1200" i="1">
                <a:solidFill>
                  <a:srgbClr val="002060"/>
                </a:solidFill>
              </a:rPr>
              <a:t>activation(z)</a:t>
            </a:r>
          </a:p>
        </p:txBody>
      </p:sp>
      <p:cxnSp>
        <p:nvCxnSpPr>
          <p:cNvPr id="13334" name="Connector: Elbow 13333">
            <a:extLst>
              <a:ext uri="{FF2B5EF4-FFF2-40B4-BE49-F238E27FC236}">
                <a16:creationId xmlns:a16="http://schemas.microsoft.com/office/drawing/2014/main" id="{297ABFD7-132C-AA32-12DF-E1A9D027EDE1}"/>
              </a:ext>
            </a:extLst>
          </p:cNvPr>
          <p:cNvCxnSpPr>
            <a:cxnSpLocks/>
            <a:stCxn id="13320" idx="3"/>
          </p:cNvCxnSpPr>
          <p:nvPr/>
        </p:nvCxnSpPr>
        <p:spPr>
          <a:xfrm flipV="1">
            <a:off x="2040649" y="5405432"/>
            <a:ext cx="361932" cy="1"/>
          </a:xfrm>
          <a:prstGeom prst="bentConnector3">
            <a:avLst>
              <a:gd name="adj1" fmla="val 50000"/>
            </a:avLst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63CA9CEF-F26C-06CA-EA27-12ABC692DC51}"/>
              </a:ext>
            </a:extLst>
          </p:cNvPr>
          <p:cNvSpPr/>
          <p:nvPr/>
        </p:nvSpPr>
        <p:spPr>
          <a:xfrm>
            <a:off x="2397836" y="4886319"/>
            <a:ext cx="1042988" cy="1038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>
                <a:solidFill>
                  <a:srgbClr val="002060"/>
                </a:solidFill>
              </a:rPr>
              <a:t>Neuron </a:t>
            </a:r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F34A9AA6-D0F0-F10D-9267-0F155CC5D7E3}"/>
              </a:ext>
            </a:extLst>
          </p:cNvPr>
          <p:cNvCxnSpPr>
            <a:stCxn id="3" idx="4"/>
          </p:cNvCxnSpPr>
          <p:nvPr/>
        </p:nvCxnSpPr>
        <p:spPr>
          <a:xfrm rot="5400000">
            <a:off x="2419681" y="5847363"/>
            <a:ext cx="422468" cy="576830"/>
          </a:xfrm>
          <a:prstGeom prst="bentConnector2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EC2BDC0-854F-57B5-46AF-7511A7B6D704}"/>
              </a:ext>
            </a:extLst>
          </p:cNvPr>
          <p:cNvSpPr txBox="1"/>
          <p:nvPr/>
        </p:nvSpPr>
        <p:spPr>
          <a:xfrm>
            <a:off x="3386365" y="4131014"/>
            <a:ext cx="1546898" cy="537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b="0" cap="small">
                <a:latin typeface="+mn-lt"/>
              </a:rPr>
              <a:t>Forward Pass</a:t>
            </a:r>
            <a:br>
              <a:rPr lang="en-US" sz="1400" b="0">
                <a:latin typeface="+mn-lt"/>
              </a:rPr>
            </a:br>
            <a:r>
              <a:rPr lang="en-US" sz="1400" b="0">
                <a:latin typeface="+mn-lt"/>
              </a:rPr>
              <a:t>(prediction)</a:t>
            </a:r>
            <a:endParaRPr lang="en-US" sz="1400" b="0" dirty="0" err="1">
              <a:latin typeface="+mn-lt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4D5C317-0CE6-FA10-9904-0D839821CF6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Not all decisions can be made on a linear model.  This is overly simplified.</a:t>
            </a:r>
          </a:p>
          <a:p>
            <a:r>
              <a:rPr lang="en-US" b="1">
                <a:solidFill>
                  <a:schemeClr val="tx2"/>
                </a:solidFill>
              </a:rPr>
              <a:t>Activation functions</a:t>
            </a:r>
            <a:r>
              <a:rPr lang="en-US"/>
              <a:t> </a:t>
            </a:r>
            <a:r>
              <a:rPr lang="en-US" b="1"/>
              <a:t>introduce non-linearities</a:t>
            </a:r>
            <a:r>
              <a:rPr lang="en-US"/>
              <a:t> into the network, allowing it to capture complex patterns and relationships in the data.</a:t>
            </a:r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F3E1A64A-BE34-CDC1-114F-BC637CA2C70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021053" y="4402970"/>
            <a:ext cx="422468" cy="576830"/>
          </a:xfrm>
          <a:prstGeom prst="bentConnector2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41FF66C-8E42-9443-5514-E41D91BAD0A2}"/>
              </a:ext>
            </a:extLst>
          </p:cNvPr>
          <p:cNvSpPr txBox="1"/>
          <p:nvPr/>
        </p:nvSpPr>
        <p:spPr>
          <a:xfrm>
            <a:off x="735780" y="6093721"/>
            <a:ext cx="1666546" cy="537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b="0" cap="small">
                <a:latin typeface="+mn-lt"/>
              </a:rPr>
              <a:t>Backward Pass</a:t>
            </a:r>
            <a:br>
              <a:rPr lang="en-US" sz="1400" b="0">
                <a:latin typeface="+mn-lt"/>
              </a:rPr>
            </a:br>
            <a:r>
              <a:rPr lang="en-US" sz="1400" b="0">
                <a:latin typeface="+mn-lt"/>
              </a:rPr>
              <a:t>(backpropagation)</a:t>
            </a:r>
            <a:endParaRPr lang="en-US" sz="1400" b="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78013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4E58B7-DB81-C2E3-228A-530212CDAB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64552" y="1727738"/>
            <a:ext cx="5941942" cy="2506237"/>
          </a:xfrm>
        </p:spPr>
        <p:txBody>
          <a:bodyPr>
            <a:normAutofit/>
          </a:bodyPr>
          <a:lstStyle/>
          <a:p>
            <a:r>
              <a:rPr lang="en-US" sz="1600">
                <a:solidFill>
                  <a:srgbClr val="996633"/>
                </a:solidFill>
              </a:rPr>
              <a:t>Gradient descent </a:t>
            </a:r>
            <a:r>
              <a:rPr lang="en-US" sz="1600"/>
              <a:t>is an algorithm used to find the minimum of a function.  In machine learning, it's how models learn — by adjusting parameters to reduce error (or "loss")</a:t>
            </a:r>
          </a:p>
          <a:p>
            <a:pPr>
              <a:spcBef>
                <a:spcPts val="1200"/>
              </a:spcBef>
            </a:pPr>
            <a:r>
              <a:rPr lang="en-US" sz="1600">
                <a:solidFill>
                  <a:srgbClr val="996633"/>
                </a:solidFill>
              </a:rPr>
              <a:t>Loss</a:t>
            </a:r>
            <a:r>
              <a:rPr lang="en-US" sz="1600"/>
              <a:t> is a number that tells you how wrong your model’s prediction is compared to the actual answer.  It measures the difference between what your model predicted and what it should have predicted.</a:t>
            </a:r>
          </a:p>
          <a:p>
            <a:pPr>
              <a:spcBef>
                <a:spcPts val="1200"/>
              </a:spcBef>
            </a:pPr>
            <a:endParaRPr lang="en-US" sz="1600"/>
          </a:p>
          <a:p>
            <a:pPr>
              <a:spcBef>
                <a:spcPts val="1200"/>
              </a:spcBef>
            </a:pPr>
            <a:endParaRPr lang="en-US" sz="1600"/>
          </a:p>
          <a:p>
            <a:pPr>
              <a:spcBef>
                <a:spcPts val="1200"/>
              </a:spcBef>
            </a:pPr>
            <a:endParaRPr lang="en-US" sz="1600"/>
          </a:p>
          <a:p>
            <a:pPr>
              <a:spcBef>
                <a:spcPts val="1200"/>
              </a:spcBef>
            </a:pPr>
            <a:r>
              <a:rPr lang="en-US" sz="1600">
                <a:latin typeface="Consolas" panose="020B0609020204030204" pitchFamily="49" charset="0"/>
              </a:rPr>
              <a:t>loss = (actual - predicted)</a:t>
            </a:r>
            <a:r>
              <a:rPr lang="en-US" sz="1600" baseline="30000">
                <a:latin typeface="Consolas" panose="020B0609020204030204" pitchFamily="49" charset="0"/>
              </a:rPr>
              <a:t>2 </a:t>
            </a:r>
            <a:br>
              <a:rPr lang="en-US" sz="1600" baseline="30000">
                <a:latin typeface="Consolas" panose="020B0609020204030204" pitchFamily="49" charset="0"/>
              </a:rPr>
            </a:br>
            <a:r>
              <a:rPr lang="en-US" sz="1600" baseline="30000">
                <a:latin typeface="Consolas" panose="020B0609020204030204" pitchFamily="49" charset="0"/>
              </a:rPr>
              <a:t>    </a:t>
            </a:r>
            <a:r>
              <a:rPr lang="en-US" sz="800" baseline="30000">
                <a:latin typeface="Consolas" panose="020B0609020204030204" pitchFamily="49" charset="0"/>
              </a:rPr>
              <a:t> </a:t>
            </a:r>
            <a:r>
              <a:rPr lang="en-US" sz="1600" baseline="30000">
                <a:latin typeface="Consolas" panose="020B0609020204030204" pitchFamily="49" charset="0"/>
              </a:rPr>
              <a:t>   </a:t>
            </a:r>
            <a:r>
              <a:rPr lang="en-US" sz="1600">
                <a:latin typeface="Consolas" panose="020B0609020204030204" pitchFamily="49" charset="0"/>
              </a:rPr>
              <a:t>= (225,000 - 295,258)</a:t>
            </a:r>
            <a:r>
              <a:rPr lang="en-US" sz="1600" baseline="30000">
                <a:latin typeface="Consolas" panose="020B0609020204030204" pitchFamily="49" charset="0"/>
              </a:rPr>
              <a:t>2 </a:t>
            </a:r>
            <a:r>
              <a:rPr lang="en-US" sz="1600">
                <a:latin typeface="Consolas" panose="020B0609020204030204" pitchFamily="49" charset="0"/>
              </a:rPr>
              <a:t>= 4,936,166,564 </a:t>
            </a:r>
            <a:br>
              <a:rPr lang="en-US" sz="1600">
                <a:latin typeface="Consolas" panose="020B0609020204030204" pitchFamily="49" charset="0"/>
              </a:rPr>
            </a:br>
            <a:endParaRPr lang="en-US" sz="1600">
              <a:latin typeface="Consolas" panose="020B0609020204030204" pitchFamily="49" charset="0"/>
            </a:endParaRPr>
          </a:p>
          <a:p>
            <a:pPr>
              <a:spcBef>
                <a:spcPts val="1200"/>
              </a:spcBef>
            </a:pPr>
            <a:r>
              <a:rPr lang="en-US" sz="1600"/>
              <a:t>A derivative tells you the slope (or rate of change) of a function.  The gradient is a collection of derivatives --  one per variable </a:t>
            </a:r>
            <a:br>
              <a:rPr lang="en-US" sz="1600"/>
            </a:br>
            <a:r>
              <a:rPr lang="en-US" sz="1600"/>
              <a:t>(in higher dimensions).  In this case, only 2 dimensions.</a:t>
            </a:r>
          </a:p>
          <a:p>
            <a:pPr>
              <a:spcBef>
                <a:spcPts val="1200"/>
              </a:spcBef>
            </a:pPr>
            <a:endParaRPr lang="en-US" sz="1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84836-B1EE-BB50-8DB5-ADF6DF3C0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4164638"/>
            <a:ext cx="2904018" cy="265735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1400"/>
              <a:t>You're standing on a </a:t>
            </a:r>
            <a:r>
              <a:rPr lang="en-US" sz="1400" b="1"/>
              <a:t>hilly landscape</a:t>
            </a:r>
            <a:r>
              <a:rPr lang="en-US" sz="1400"/>
              <a:t> (a graph of the loss function).  You want to reach the </a:t>
            </a:r>
            <a:r>
              <a:rPr lang="en-US" sz="1400" b="1"/>
              <a:t>lowest point</a:t>
            </a:r>
            <a:r>
              <a:rPr lang="en-US" sz="1400"/>
              <a:t> (the best model).</a:t>
            </a:r>
          </a:p>
          <a:p>
            <a:r>
              <a:rPr lang="en-US" sz="1400"/>
              <a:t>You feel the slope under your feet (that's the </a:t>
            </a:r>
            <a:r>
              <a:rPr lang="en-US" sz="1400" b="1"/>
              <a:t>gradient</a:t>
            </a:r>
            <a:r>
              <a:rPr lang="en-US" sz="1400"/>
              <a:t>).</a:t>
            </a:r>
          </a:p>
          <a:p>
            <a:r>
              <a:rPr lang="en-US" sz="1400"/>
              <a:t>You take a small step </a:t>
            </a:r>
            <a:r>
              <a:rPr lang="en-US" sz="1400" b="1"/>
              <a:t>downhill</a:t>
            </a:r>
            <a:r>
              <a:rPr lang="en-US" sz="1400"/>
              <a:t>.</a:t>
            </a:r>
          </a:p>
          <a:p>
            <a:r>
              <a:rPr lang="en-US" sz="1400"/>
              <a:t>You do this </a:t>
            </a:r>
            <a:r>
              <a:rPr lang="en-US" sz="1400" b="1"/>
              <a:t>again and again</a:t>
            </a:r>
            <a:r>
              <a:rPr lang="en-US" sz="1400"/>
              <a:t>, gradually getting closer to the bottom.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4A432A7-3097-E053-596D-2647256F5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Calculus Example:</a:t>
            </a:r>
            <a:br>
              <a:rPr lang="en-US"/>
            </a:br>
            <a:r>
              <a:rPr lang="en-US"/>
              <a:t>Gradient Descent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48C5EA07-A706-DC9E-97E4-D8B770B355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62"/>
          <a:stretch>
            <a:fillRect/>
          </a:stretch>
        </p:blipFill>
        <p:spPr bwMode="auto">
          <a:xfrm>
            <a:off x="120732" y="1630536"/>
            <a:ext cx="2783286" cy="260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6B21FDD-01CD-8C00-0065-35082DBECA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7562199"/>
              </p:ext>
            </p:extLst>
          </p:nvPr>
        </p:nvGraphicFramePr>
        <p:xfrm>
          <a:off x="3311461" y="3749445"/>
          <a:ext cx="5520517" cy="981196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447570">
                  <a:extLst>
                    <a:ext uri="{9D8B030D-6E8A-4147-A177-3AD203B41FA5}">
                      <a16:colId xmlns:a16="http://schemas.microsoft.com/office/drawing/2014/main" val="421533753"/>
                    </a:ext>
                  </a:extLst>
                </a:gridCol>
                <a:gridCol w="1447570">
                  <a:extLst>
                    <a:ext uri="{9D8B030D-6E8A-4147-A177-3AD203B41FA5}">
                      <a16:colId xmlns:a16="http://schemas.microsoft.com/office/drawing/2014/main" val="656584690"/>
                    </a:ext>
                  </a:extLst>
                </a:gridCol>
                <a:gridCol w="840181">
                  <a:extLst>
                    <a:ext uri="{9D8B030D-6E8A-4147-A177-3AD203B41FA5}">
                      <a16:colId xmlns:a16="http://schemas.microsoft.com/office/drawing/2014/main" val="1801205517"/>
                    </a:ext>
                  </a:extLst>
                </a:gridCol>
                <a:gridCol w="748716">
                  <a:extLst>
                    <a:ext uri="{9D8B030D-6E8A-4147-A177-3AD203B41FA5}">
                      <a16:colId xmlns:a16="http://schemas.microsoft.com/office/drawing/2014/main" val="3464193822"/>
                    </a:ext>
                  </a:extLst>
                </a:gridCol>
                <a:gridCol w="1036480">
                  <a:extLst>
                    <a:ext uri="{9D8B030D-6E8A-4147-A177-3AD203B41FA5}">
                      <a16:colId xmlns:a16="http://schemas.microsoft.com/office/drawing/2014/main" val="1194830656"/>
                    </a:ext>
                  </a:extLst>
                </a:gridCol>
              </a:tblGrid>
              <a:tr h="290604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/>
                    </a:p>
                  </a:txBody>
                  <a:tcPr marL="79119" marR="79119" marT="39559" marB="3955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Address</a:t>
                      </a:r>
                    </a:p>
                  </a:txBody>
                  <a:tcPr marL="79119" marR="79119" marT="39559" marB="3955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Bedrooms</a:t>
                      </a:r>
                    </a:p>
                  </a:txBody>
                  <a:tcPr marL="79119" marR="79119" marT="39559" marB="3955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Square Footage</a:t>
                      </a:r>
                    </a:p>
                  </a:txBody>
                  <a:tcPr marL="79119" marR="79119" marT="39559" marB="3955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Price (USD)</a:t>
                      </a:r>
                    </a:p>
                  </a:txBody>
                  <a:tcPr marL="79119" marR="79119" marT="39559" marB="39559" anchor="ctr"/>
                </a:tc>
                <a:extLst>
                  <a:ext uri="{0D108BD9-81ED-4DB2-BD59-A6C34878D82A}">
                    <a16:rowId xmlns:a16="http://schemas.microsoft.com/office/drawing/2014/main" val="401586966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Actual data</a:t>
                      </a:r>
                    </a:p>
                  </a:txBody>
                  <a:tcPr marL="79119" marR="79119" marT="39559" marB="3955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529 Fern Road</a:t>
                      </a:r>
                    </a:p>
                  </a:txBody>
                  <a:tcPr marL="79119" marR="79119" marT="39559" marB="39559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/>
                        <a:t>3</a:t>
                      </a:r>
                    </a:p>
                  </a:txBody>
                  <a:tcPr marL="79119" marR="79119" marT="39559" marB="39559" anchor="ctr"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200"/>
                        <a:t>1,216</a:t>
                      </a:r>
                    </a:p>
                  </a:txBody>
                  <a:tcPr marL="79119" marR="182880" marT="39559" marB="39559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225,000</a:t>
                      </a:r>
                    </a:p>
                  </a:txBody>
                  <a:tcPr marL="71438" marR="182880" marT="4763" marB="0" anchor="ctr"/>
                </a:tc>
                <a:extLst>
                  <a:ext uri="{0D108BD9-81ED-4DB2-BD59-A6C34878D82A}">
                    <a16:rowId xmlns:a16="http://schemas.microsoft.com/office/drawing/2014/main" val="14679503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Predicted data</a:t>
                      </a:r>
                    </a:p>
                  </a:txBody>
                  <a:tcPr marL="79119" marR="79119" marT="39559" marB="39559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529 Fern Road</a:t>
                      </a:r>
                    </a:p>
                  </a:txBody>
                  <a:tcPr marL="79119" marR="79119" marT="39559" marB="39559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/>
                        <a:t>3</a:t>
                      </a:r>
                    </a:p>
                  </a:txBody>
                  <a:tcPr marL="79119" marR="79119" marT="39559" marB="39559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200"/>
                        <a:t>1,216</a:t>
                      </a:r>
                    </a:p>
                  </a:txBody>
                  <a:tcPr marL="79119" marR="182880" marT="39559" marB="39559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200"/>
                        <a:t>295,258</a:t>
                      </a:r>
                    </a:p>
                  </a:txBody>
                  <a:tcPr marL="79119" marR="182880" marT="39559" marB="39559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30212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88211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3DD7B8-27DF-5228-A561-431CAFAFE3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D520E3B-9997-DA7D-CBBA-4505A42DE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is Machine Learning Going?</a:t>
            </a:r>
          </a:p>
        </p:txBody>
      </p:sp>
    </p:spTree>
    <p:extLst>
      <p:ext uri="{BB962C8B-B14F-4D97-AF65-F5344CB8AC3E}">
        <p14:creationId xmlns:p14="http://schemas.microsoft.com/office/powerpoint/2010/main" val="3175408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835EF1-4D11-E09E-DED6-9151EF30A2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6011" y="1719071"/>
            <a:ext cx="4339789" cy="4912233"/>
          </a:xfrm>
        </p:spPr>
        <p:txBody>
          <a:bodyPr>
            <a:noAutofit/>
          </a:bodyPr>
          <a:lstStyle/>
          <a:p>
            <a:pPr fontAlgn="base"/>
            <a:r>
              <a:rPr lang="en-US" sz="1600" b="1">
                <a:solidFill>
                  <a:schemeClr val="tx2"/>
                </a:solidFill>
              </a:rPr>
              <a:t>Supervised Learning</a:t>
            </a:r>
          </a:p>
          <a:p>
            <a:pPr lvl="1" fontAlgn="base"/>
            <a:r>
              <a:rPr lang="en-US" sz="1400" b="1"/>
              <a:t>Learning by training with labeled data that contains the actual correct output for any input. </a:t>
            </a:r>
          </a:p>
          <a:p>
            <a:pPr lvl="2" fontAlgn="base"/>
            <a:r>
              <a:rPr lang="en-US" sz="1200" b="1"/>
              <a:t>Classification: Predict a discrete category.</a:t>
            </a:r>
          </a:p>
          <a:p>
            <a:pPr lvl="2" fontAlgn="base">
              <a:spcAft>
                <a:spcPts val="600"/>
              </a:spcAft>
            </a:pPr>
            <a:r>
              <a:rPr lang="en-US" sz="1200" b="1"/>
              <a:t>Regression: Predict a continuous value</a:t>
            </a:r>
            <a:r>
              <a:rPr lang="en-US" sz="1400" b="1"/>
              <a:t>.</a:t>
            </a:r>
          </a:p>
          <a:p>
            <a:pPr fontAlgn="base"/>
            <a:r>
              <a:rPr lang="en-US" sz="1600" b="1">
                <a:solidFill>
                  <a:schemeClr val="tx2"/>
                </a:solidFill>
              </a:rPr>
              <a:t>Unsupervised Learning</a:t>
            </a:r>
          </a:p>
          <a:p>
            <a:pPr lvl="1" fontAlgn="base"/>
            <a:r>
              <a:rPr lang="en-US" sz="1400" b="1"/>
              <a:t>Make use of data without labels;  find hidden structures or patterns inside data. </a:t>
            </a:r>
          </a:p>
          <a:p>
            <a:pPr lvl="2" fontAlgn="base"/>
            <a:r>
              <a:rPr lang="en-US" sz="1200" b="1">
                <a:solidFill>
                  <a:srgbClr val="7030A0"/>
                </a:solidFill>
              </a:rPr>
              <a:t>Clustering</a:t>
            </a:r>
            <a:r>
              <a:rPr lang="en-US" sz="1200" b="1"/>
              <a:t>: Group similar data points: customer segmentation</a:t>
            </a:r>
          </a:p>
          <a:p>
            <a:pPr lvl="2" fontAlgn="base"/>
            <a:r>
              <a:rPr lang="en-US" sz="1200" b="1">
                <a:solidFill>
                  <a:srgbClr val="7030A0"/>
                </a:solidFill>
              </a:rPr>
              <a:t>Algorithms</a:t>
            </a:r>
            <a:r>
              <a:rPr lang="en-US" sz="1200" b="1"/>
              <a:t>: K-means, Hierarchical clustering</a:t>
            </a:r>
          </a:p>
          <a:p>
            <a:pPr lvl="2" fontAlgn="base">
              <a:spcAft>
                <a:spcPts val="600"/>
              </a:spcAft>
            </a:pPr>
            <a:r>
              <a:rPr lang="en-US" sz="1200" b="1">
                <a:solidFill>
                  <a:srgbClr val="7030A0"/>
                </a:solidFill>
              </a:rPr>
              <a:t>Dimensionality</a:t>
            </a:r>
            <a:r>
              <a:rPr lang="en-US" sz="1200" b="1"/>
              <a:t> </a:t>
            </a:r>
            <a:r>
              <a:rPr lang="en-US" sz="1200" b="1">
                <a:solidFill>
                  <a:srgbClr val="7030A0"/>
                </a:solidFill>
              </a:rPr>
              <a:t>Reduction</a:t>
            </a:r>
            <a:r>
              <a:rPr lang="en-US" sz="1200" b="1"/>
              <a:t>: Reducing the number of features while maintaining the most crucial information: example Principal Component Analysis.</a:t>
            </a:r>
          </a:p>
          <a:p>
            <a:pPr fontAlgn="base"/>
            <a:r>
              <a:rPr lang="en-US" sz="1600" b="1">
                <a:solidFill>
                  <a:schemeClr val="tx2"/>
                </a:solidFill>
              </a:rPr>
              <a:t>Semi-Supervised Learning</a:t>
            </a:r>
          </a:p>
          <a:p>
            <a:pPr lvl="1" fontAlgn="base"/>
            <a:r>
              <a:rPr lang="en-US" sz="1400" b="1"/>
              <a:t>Incorporate both labeled and unlabeled data for training.  Improved accuracy of learning when acquisition of labeled data is expensive or time-consuming.</a:t>
            </a:r>
            <a:endParaRPr lang="en-US" sz="140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16B011-F1F7-E0E4-BA86-879B8AE0E7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42453"/>
            <a:ext cx="4258294" cy="4988851"/>
          </a:xfrm>
        </p:spPr>
        <p:txBody>
          <a:bodyPr>
            <a:noAutofit/>
          </a:bodyPr>
          <a:lstStyle/>
          <a:p>
            <a:pPr fontAlgn="base"/>
            <a:r>
              <a:rPr lang="en-US" sz="1600" b="1">
                <a:solidFill>
                  <a:schemeClr val="tx2"/>
                </a:solidFill>
              </a:rPr>
              <a:t>Reinforcement Learning</a:t>
            </a:r>
          </a:p>
          <a:p>
            <a:pPr lvl="1" fontAlgn="base">
              <a:spcAft>
                <a:spcPts val="600"/>
              </a:spcAft>
            </a:pPr>
            <a:r>
              <a:rPr lang="en-US" sz="1400" b="1"/>
              <a:t>Train agent to make decisions based on rewards and penalties for desirable and undesirable behavior respectively. Broadly applied in robotics, gaming, and navigation.</a:t>
            </a:r>
          </a:p>
          <a:p>
            <a:pPr fontAlgn="base"/>
            <a:r>
              <a:rPr lang="en-US" sz="1600" b="1">
                <a:solidFill>
                  <a:schemeClr val="tx2"/>
                </a:solidFill>
              </a:rPr>
              <a:t>Neural Networks and Deep Learning</a:t>
            </a:r>
          </a:p>
          <a:p>
            <a:pPr lvl="1" fontAlgn="base">
              <a:spcAft>
                <a:spcPts val="600"/>
              </a:spcAft>
            </a:pPr>
            <a:r>
              <a:rPr lang="en-US" sz="1400" b="1"/>
              <a:t>Layers of interconnected nodes; good for complex tasks like image recognition and natural language processing.</a:t>
            </a:r>
            <a:endParaRPr lang="en-US" sz="1600" b="1"/>
          </a:p>
          <a:p>
            <a:pPr fontAlgn="base"/>
            <a:r>
              <a:rPr lang="en-US" sz="1600" b="1">
                <a:solidFill>
                  <a:schemeClr val="tx2"/>
                </a:solidFill>
              </a:rPr>
              <a:t>Anomaly Detection</a:t>
            </a:r>
          </a:p>
          <a:p>
            <a:pPr lvl="1" fontAlgn="base">
              <a:spcAft>
                <a:spcPts val="600"/>
              </a:spcAft>
            </a:pPr>
            <a:r>
              <a:rPr lang="en-US" sz="1400" b="1"/>
              <a:t>Detect unusual patterns that don't fit in with expected behavior typically used in fraud detection and network security.</a:t>
            </a:r>
          </a:p>
          <a:p>
            <a:pPr fontAlgn="base"/>
            <a:r>
              <a:rPr lang="en-US" sz="1600" b="1">
                <a:solidFill>
                  <a:schemeClr val="tx2"/>
                </a:solidFill>
              </a:rPr>
              <a:t>Ensemble Methods</a:t>
            </a:r>
          </a:p>
          <a:p>
            <a:pPr lvl="1" fontAlgn="base"/>
            <a:r>
              <a:rPr lang="en-US" sz="1400" b="1"/>
              <a:t>Combine multiple models to ↑ performance. </a:t>
            </a:r>
          </a:p>
          <a:p>
            <a:pPr lvl="2" fontAlgn="base">
              <a:buClr>
                <a:srgbClr val="996633"/>
              </a:buClr>
            </a:pPr>
            <a:r>
              <a:rPr lang="en-US" sz="1200" b="1">
                <a:solidFill>
                  <a:srgbClr val="7030A0"/>
                </a:solidFill>
              </a:rPr>
              <a:t>Bagging</a:t>
            </a:r>
            <a:r>
              <a:rPr lang="en-US" sz="1200" b="1"/>
              <a:t>: Reduces variance by averaging predictions from multiple models e.g., Random Forest.</a:t>
            </a:r>
          </a:p>
          <a:p>
            <a:pPr lvl="2" fontAlgn="base">
              <a:buClr>
                <a:srgbClr val="996633"/>
              </a:buClr>
            </a:pPr>
            <a:r>
              <a:rPr lang="en-US" sz="1200" b="1">
                <a:solidFill>
                  <a:srgbClr val="7030A0"/>
                </a:solidFill>
              </a:rPr>
              <a:t>Boosting</a:t>
            </a:r>
            <a:r>
              <a:rPr lang="en-US" sz="1200" b="1"/>
              <a:t>: Reduces bias by combining weak learners into a strong learner e.g., AdaBoost.</a:t>
            </a:r>
            <a:endParaRPr lang="en-US" sz="1200"/>
          </a:p>
          <a:p>
            <a:endParaRPr lang="en-US" sz="16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54C6476-3EE9-2FCF-93C1-06EFF2166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ML Techniques</a:t>
            </a:r>
          </a:p>
        </p:txBody>
      </p:sp>
    </p:spTree>
    <p:extLst>
      <p:ext uri="{BB962C8B-B14F-4D97-AF65-F5344CB8AC3E}">
        <p14:creationId xmlns:p14="http://schemas.microsoft.com/office/powerpoint/2010/main" val="171982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2B52B4C-CC95-A351-900B-845C2512D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9182" y="2087438"/>
            <a:ext cx="4156941" cy="2038203"/>
          </a:xfrm>
          <a:solidFill>
            <a:srgbClr val="ECECEC"/>
          </a:solidFill>
        </p:spPr>
        <p:txBody>
          <a:bodyPr/>
          <a:lstStyle/>
          <a:p>
            <a:r>
              <a:rPr lang="en-US"/>
              <a:t>Autonomous AI Agents</a:t>
            </a:r>
          </a:p>
          <a:p>
            <a:pPr lvl="1"/>
            <a:r>
              <a:rPr lang="en-US"/>
              <a:t>These agents can independently make decisions and carry out complex tasks, opening the door to fully automated business processes and personalized digital assistants.</a:t>
            </a:r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E9E66-443F-D06F-FE33-9DDDDDE39C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48523" y="2087438"/>
            <a:ext cx="4365791" cy="2038203"/>
          </a:xfrm>
          <a:solidFill>
            <a:srgbClr val="ECECEC"/>
          </a:solidFill>
        </p:spPr>
        <p:txBody>
          <a:bodyPr/>
          <a:lstStyle/>
          <a:p>
            <a:r>
              <a:rPr lang="en-US" dirty="0"/>
              <a:t>Enhanced </a:t>
            </a:r>
            <a:r>
              <a:rPr lang="en-US"/>
              <a:t>Internet Search</a:t>
            </a:r>
          </a:p>
          <a:p>
            <a:pPr lvl="1"/>
            <a:r>
              <a:rPr lang="en-US"/>
              <a:t>AI-enhanced search delivers smarter, more context-aware results, turning vague queries into meaningful answers and transforming how we explore information online.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A49A0EE-126E-7C5A-FFC0-2D948C760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Things to Look Out For	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3BF9E173-3BC3-2353-5BD9-F4D43E66D1F0}"/>
              </a:ext>
            </a:extLst>
          </p:cNvPr>
          <p:cNvSpPr txBox="1">
            <a:spLocks/>
          </p:cNvSpPr>
          <p:nvPr/>
        </p:nvSpPr>
        <p:spPr>
          <a:xfrm>
            <a:off x="239183" y="4289647"/>
            <a:ext cx="4156940" cy="1686455"/>
          </a:xfrm>
          <a:prstGeom prst="rect">
            <a:avLst/>
          </a:prstGeom>
          <a:solidFill>
            <a:srgbClr val="ECECEC"/>
          </a:solidFill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Wingdings 2" pitchFamily="18" charset="2"/>
              <a:buChar char=""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rgbClr val="934343"/>
              </a:buClr>
              <a:buFont typeface="Wingdings" pitchFamily="2" charset="2"/>
              <a:buChar char="§"/>
              <a:defRPr sz="15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Explainable AI (XAI)</a:t>
            </a:r>
          </a:p>
          <a:p>
            <a:pPr lvl="1"/>
            <a:r>
              <a:rPr lang="en-US"/>
              <a:t>XAI makes AI decisions transparent and trustworthy, allowing humans to understand, verify, and confidently use machine-driven insights in sensitive areas like healthcare and finance.</a:t>
            </a:r>
          </a:p>
          <a:p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5EDB8BB-5A6C-B483-980E-361855E1C6AB}"/>
              </a:ext>
            </a:extLst>
          </p:cNvPr>
          <p:cNvSpPr txBox="1">
            <a:spLocks/>
          </p:cNvSpPr>
          <p:nvPr/>
        </p:nvSpPr>
        <p:spPr>
          <a:xfrm>
            <a:off x="4548523" y="4289647"/>
            <a:ext cx="4365791" cy="1686455"/>
          </a:xfrm>
          <a:prstGeom prst="rect">
            <a:avLst/>
          </a:prstGeom>
          <a:solidFill>
            <a:srgbClr val="ECECEC"/>
          </a:solidFill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lang="en-US" sz="150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lang="en-US" sz="1400" kern="1200" spc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No-Code and Automated Machine Learning (AutoML)</a:t>
            </a:r>
          </a:p>
          <a:p>
            <a:pPr lvl="1"/>
            <a:r>
              <a:rPr lang="en-US"/>
              <a:t>AutoML empowers anyone – even without coding skills – to build powerful machine learning models quickly, democratizing AI development like never before.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60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6C24376-A996-E678-BFF1-1EC8544FE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/>
              <a:t>Machine learning:  a type of AI that involves building </a:t>
            </a:r>
            <a:br>
              <a:rPr lang="en-US" sz="1800"/>
            </a:br>
            <a:r>
              <a:rPr lang="en-US" sz="1800"/>
              <a:t>machines that can learn to discern patterns in data </a:t>
            </a:r>
            <a:br>
              <a:rPr lang="en-US" sz="1800"/>
            </a:br>
            <a:r>
              <a:rPr lang="en-US" sz="1800"/>
              <a:t>without being explicitly programmed to do so. </a:t>
            </a:r>
          </a:p>
          <a:p>
            <a:r>
              <a:rPr lang="en-US" sz="1800"/>
              <a:t>Trained machines can then detect similar patterns</a:t>
            </a:r>
            <a:br>
              <a:rPr lang="en-US" sz="1800"/>
            </a:br>
            <a:r>
              <a:rPr lang="en-US" sz="1800"/>
              <a:t>in new, previously unseen data, making possible </a:t>
            </a:r>
            <a:br>
              <a:rPr lang="en-US" sz="1800"/>
            </a:br>
            <a:r>
              <a:rPr lang="en-US" sz="1800"/>
              <a:t>applications that range from recognizing pictures of </a:t>
            </a:r>
            <a:br>
              <a:rPr lang="en-US" sz="1800"/>
            </a:br>
            <a:r>
              <a:rPr lang="en-US" sz="1800"/>
              <a:t>cats and dogs to creating autonomous cars.</a:t>
            </a:r>
          </a:p>
          <a:p>
            <a:pPr marL="45720" indent="0">
              <a:buNone/>
            </a:pPr>
            <a:endParaRPr lang="en-US" sz="18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0CB354A-8E20-98F8-10DA-70223558A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Exactly, is Machine Learning?</a:t>
            </a:r>
          </a:p>
        </p:txBody>
      </p:sp>
      <p:pic>
        <p:nvPicPr>
          <p:cNvPr id="1026" name="Picture 2" descr="Generated image">
            <a:extLst>
              <a:ext uri="{FF2B5EF4-FFF2-40B4-BE49-F238E27FC236}">
                <a16:creationId xmlns:a16="http://schemas.microsoft.com/office/drawing/2014/main" id="{5CE8086D-E059-ABFC-B104-46C790533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867" y="1719070"/>
            <a:ext cx="2886222" cy="288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F4A396B-9009-4C91-AF49-CFEECB44CC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9338965"/>
              </p:ext>
            </p:extLst>
          </p:nvPr>
        </p:nvGraphicFramePr>
        <p:xfrm>
          <a:off x="249803" y="4008587"/>
          <a:ext cx="3210849" cy="259588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070283">
                  <a:extLst>
                    <a:ext uri="{9D8B030D-6E8A-4147-A177-3AD203B41FA5}">
                      <a16:colId xmlns:a16="http://schemas.microsoft.com/office/drawing/2014/main" val="1704203283"/>
                    </a:ext>
                  </a:extLst>
                </a:gridCol>
                <a:gridCol w="1070283">
                  <a:extLst>
                    <a:ext uri="{9D8B030D-6E8A-4147-A177-3AD203B41FA5}">
                      <a16:colId xmlns:a16="http://schemas.microsoft.com/office/drawing/2014/main" val="1171671070"/>
                    </a:ext>
                  </a:extLst>
                </a:gridCol>
                <a:gridCol w="1070283">
                  <a:extLst>
                    <a:ext uri="{9D8B030D-6E8A-4147-A177-3AD203B41FA5}">
                      <a16:colId xmlns:a16="http://schemas.microsoft.com/office/drawing/2014/main" val="248172140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/>
                        <a:t>Inputs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Output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998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>
                          <a:solidFill>
                            <a:schemeClr val="bg1"/>
                          </a:solidFill>
                        </a:rPr>
                        <a:t>a</a:t>
                      </a:r>
                      <a:endParaRPr lang="en-US" sz="18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03E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>
                          <a:solidFill>
                            <a:schemeClr val="bg1"/>
                          </a:solidFill>
                        </a:rPr>
                        <a:t>b</a:t>
                      </a:r>
                      <a:endParaRPr lang="en-US" sz="18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03E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>
                          <a:solidFill>
                            <a:schemeClr val="bg1"/>
                          </a:solidFill>
                        </a:rPr>
                        <a:t>c</a:t>
                      </a:r>
                      <a:endParaRPr lang="en-US" sz="18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0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3152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38435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53818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11205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911969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???</a:t>
                      </a:r>
                      <a:endParaRPr lang="en-US" i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3111901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93012A1-2487-45D6-8D82-B57726C62CA1}"/>
              </a:ext>
            </a:extLst>
          </p:cNvPr>
          <p:cNvSpPr txBox="1"/>
          <p:nvPr/>
        </p:nvSpPr>
        <p:spPr>
          <a:xfrm>
            <a:off x="3702148" y="5223359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/>
              <a:t>You be the machine!</a:t>
            </a:r>
          </a:p>
          <a:p>
            <a:endParaRPr lang="en-US"/>
          </a:p>
          <a:p>
            <a:r>
              <a:rPr lang="en-US" sz="1800"/>
              <a:t>Study this data and look for a pattern</a:t>
            </a:r>
          </a:p>
          <a:p>
            <a:r>
              <a:rPr lang="en-US"/>
              <a:t>What should "???" be?</a:t>
            </a:r>
            <a:endParaRPr lang="en-US" sz="180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06FF5E1-189C-1841-080F-A21F3522520F}"/>
              </a:ext>
            </a:extLst>
          </p:cNvPr>
          <p:cNvCxnSpPr/>
          <p:nvPr/>
        </p:nvCxnSpPr>
        <p:spPr>
          <a:xfrm flipH="1">
            <a:off x="3244948" y="6250745"/>
            <a:ext cx="525194" cy="215704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9698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9ABE9-39FA-B594-EDDC-51A517F46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60F493D-BD5D-167E-468A-8E623908D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/>
              <a:t>Machine learning:  a type of AI that involves building </a:t>
            </a:r>
            <a:br>
              <a:rPr lang="en-US" sz="1800"/>
            </a:br>
            <a:r>
              <a:rPr lang="en-US" sz="1800"/>
              <a:t>machines that can learn to discern patterns in data </a:t>
            </a:r>
            <a:br>
              <a:rPr lang="en-US" sz="1800"/>
            </a:br>
            <a:r>
              <a:rPr lang="en-US" sz="1800"/>
              <a:t>without being explicitly programmed to do so. </a:t>
            </a:r>
          </a:p>
          <a:p>
            <a:r>
              <a:rPr lang="en-US" sz="1800"/>
              <a:t>Trained machines can then </a:t>
            </a:r>
            <a:r>
              <a:rPr lang="en-US" sz="1800" b="1">
                <a:solidFill>
                  <a:schemeClr val="tx2"/>
                </a:solidFill>
              </a:rPr>
              <a:t>detect similar patterns</a:t>
            </a:r>
            <a:br>
              <a:rPr lang="en-US" sz="1800" b="1">
                <a:solidFill>
                  <a:schemeClr val="tx2"/>
                </a:solidFill>
              </a:rPr>
            </a:br>
            <a:r>
              <a:rPr lang="en-US" sz="1800" b="1">
                <a:solidFill>
                  <a:schemeClr val="tx2"/>
                </a:solidFill>
              </a:rPr>
              <a:t>in new, previously unseen data</a:t>
            </a:r>
            <a:r>
              <a:rPr lang="en-US" sz="1800"/>
              <a:t>, making possible </a:t>
            </a:r>
            <a:br>
              <a:rPr lang="en-US" sz="1800"/>
            </a:br>
            <a:r>
              <a:rPr lang="en-US" sz="1800"/>
              <a:t>applications that range from recognizing pictures of </a:t>
            </a:r>
            <a:br>
              <a:rPr lang="en-US" sz="1800"/>
            </a:br>
            <a:r>
              <a:rPr lang="en-US" sz="1800"/>
              <a:t>cats and dogs to creating autonomous cars.</a:t>
            </a:r>
          </a:p>
          <a:p>
            <a:pPr marL="45720" indent="0">
              <a:buNone/>
            </a:pPr>
            <a:endParaRPr lang="en-US" sz="18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0769BBF-456E-F686-D3B8-6935C2DE2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Exactly, is Machine Learning?</a:t>
            </a:r>
          </a:p>
        </p:txBody>
      </p:sp>
      <p:pic>
        <p:nvPicPr>
          <p:cNvPr id="1026" name="Picture 2" descr="Generated image">
            <a:extLst>
              <a:ext uri="{FF2B5EF4-FFF2-40B4-BE49-F238E27FC236}">
                <a16:creationId xmlns:a16="http://schemas.microsoft.com/office/drawing/2014/main" id="{86D6E616-0489-F375-AACC-9C872EEAF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867" y="1719070"/>
            <a:ext cx="2886222" cy="288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A871F4F-1525-2DF1-976E-A9C90B2121B2}"/>
              </a:ext>
            </a:extLst>
          </p:cNvPr>
          <p:cNvGraphicFramePr>
            <a:graphicFrameLocks noGrp="1"/>
          </p:cNvGraphicFramePr>
          <p:nvPr/>
        </p:nvGraphicFramePr>
        <p:xfrm>
          <a:off x="249803" y="4008587"/>
          <a:ext cx="3210849" cy="259588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070283">
                  <a:extLst>
                    <a:ext uri="{9D8B030D-6E8A-4147-A177-3AD203B41FA5}">
                      <a16:colId xmlns:a16="http://schemas.microsoft.com/office/drawing/2014/main" val="1704203283"/>
                    </a:ext>
                  </a:extLst>
                </a:gridCol>
                <a:gridCol w="1070283">
                  <a:extLst>
                    <a:ext uri="{9D8B030D-6E8A-4147-A177-3AD203B41FA5}">
                      <a16:colId xmlns:a16="http://schemas.microsoft.com/office/drawing/2014/main" val="1171671070"/>
                    </a:ext>
                  </a:extLst>
                </a:gridCol>
                <a:gridCol w="1070283">
                  <a:extLst>
                    <a:ext uri="{9D8B030D-6E8A-4147-A177-3AD203B41FA5}">
                      <a16:colId xmlns:a16="http://schemas.microsoft.com/office/drawing/2014/main" val="248172140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/>
                        <a:t>Inputs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Output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998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>
                          <a:solidFill>
                            <a:schemeClr val="bg1"/>
                          </a:solidFill>
                        </a:rPr>
                        <a:t>a</a:t>
                      </a:r>
                      <a:endParaRPr lang="en-US" sz="18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03E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>
                          <a:solidFill>
                            <a:schemeClr val="bg1"/>
                          </a:solidFill>
                        </a:rPr>
                        <a:t>b</a:t>
                      </a:r>
                      <a:endParaRPr lang="en-US" sz="18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03E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>
                          <a:solidFill>
                            <a:schemeClr val="bg1"/>
                          </a:solidFill>
                        </a:rPr>
                        <a:t>c</a:t>
                      </a:r>
                      <a:endParaRPr lang="en-US" sz="18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0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3152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38435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53818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11205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911969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???</a:t>
                      </a:r>
                      <a:endParaRPr lang="en-US" i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3111901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13269A4-ED16-8A9E-663E-42F1C162A4B5}"/>
              </a:ext>
            </a:extLst>
          </p:cNvPr>
          <p:cNvSpPr txBox="1"/>
          <p:nvPr/>
        </p:nvSpPr>
        <p:spPr>
          <a:xfrm>
            <a:off x="6033867" y="5054373"/>
            <a:ext cx="301332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/>
              <a:t>The model used is a </a:t>
            </a:r>
            <a:r>
              <a:rPr lang="en-US" sz="1600">
                <a:solidFill>
                  <a:schemeClr val="tx2"/>
                </a:solidFill>
              </a:rPr>
              <a:t>regression model</a:t>
            </a:r>
            <a:r>
              <a:rPr lang="en-US" sz="1600"/>
              <a:t> - a statistical tool used to analyze the relationship between a dependent variable (c) and one or more independent variables (a, b)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2B149AE-1269-6DDE-0B47-AFC2FFC97B75}"/>
              </a:ext>
            </a:extLst>
          </p:cNvPr>
          <p:cNvCxnSpPr/>
          <p:nvPr/>
        </p:nvCxnSpPr>
        <p:spPr>
          <a:xfrm flipH="1">
            <a:off x="3244948" y="6250745"/>
            <a:ext cx="525194" cy="215704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8370ECF-3D41-8DB2-C351-920A62930A6B}"/>
              </a:ext>
            </a:extLst>
          </p:cNvPr>
          <p:cNvSpPr txBox="1"/>
          <p:nvPr/>
        </p:nvSpPr>
        <p:spPr>
          <a:xfrm>
            <a:off x="3896749" y="5585027"/>
            <a:ext cx="19390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Did you guess 9?</a:t>
            </a:r>
            <a:br>
              <a:rPr lang="en-US"/>
            </a:br>
            <a:endParaRPr lang="en-US"/>
          </a:p>
          <a:p>
            <a:r>
              <a:rPr lang="en-US"/>
              <a:t>a + 2b = c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819952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5AC03-B9A6-0CC9-3DA3-B1273A473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F9D6BF-82FB-0689-713C-3417E6792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2278" y="4558353"/>
            <a:ext cx="3596231" cy="2311022"/>
          </a:xfrm>
        </p:spPr>
        <p:txBody>
          <a:bodyPr>
            <a:normAutofit/>
          </a:bodyPr>
          <a:lstStyle/>
          <a:p>
            <a:r>
              <a:rPr lang="en-US" sz="1600"/>
              <a:t>Based on the trained model, a </a:t>
            </a:r>
            <a:br>
              <a:rPr lang="en-US" sz="1600"/>
            </a:br>
            <a:r>
              <a:rPr lang="en-US" sz="1600"/>
              <a:t>3-bedroom, 1,216 sq ft home in Glassboro is expected to sell for around $295,000</a:t>
            </a:r>
          </a:p>
          <a:p>
            <a:r>
              <a:rPr lang="en-US" sz="1600"/>
              <a:t>But the house is listed at $225,000</a:t>
            </a:r>
          </a:p>
          <a:p>
            <a:pPr lvl="1">
              <a:spcAft>
                <a:spcPts val="0"/>
              </a:spcAft>
            </a:pPr>
            <a:r>
              <a:rPr lang="en-US" sz="1600"/>
              <a:t>Training data way too sparse</a:t>
            </a:r>
          </a:p>
          <a:p>
            <a:pPr lvl="1"/>
            <a:r>
              <a:rPr lang="en-US" sz="1600"/>
              <a:t>Input parameters way too small</a:t>
            </a:r>
          </a:p>
          <a:p>
            <a:pPr marL="45720" indent="0">
              <a:buNone/>
            </a:pPr>
            <a:endParaRPr lang="en-US" sz="16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5B958D-109E-2D32-F877-14C61F41B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Housing in Glassboro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E0A9C8E-F9AF-60BA-CA93-BA36953E6F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6009273"/>
              </p:ext>
            </p:extLst>
          </p:nvPr>
        </p:nvGraphicFramePr>
        <p:xfrm>
          <a:off x="160401" y="1647791"/>
          <a:ext cx="5109865" cy="3450076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490976">
                  <a:extLst>
                    <a:ext uri="{9D8B030D-6E8A-4147-A177-3AD203B41FA5}">
                      <a16:colId xmlns:a16="http://schemas.microsoft.com/office/drawing/2014/main" val="656584690"/>
                    </a:ext>
                  </a:extLst>
                </a:gridCol>
                <a:gridCol w="865374">
                  <a:extLst>
                    <a:ext uri="{9D8B030D-6E8A-4147-A177-3AD203B41FA5}">
                      <a16:colId xmlns:a16="http://schemas.microsoft.com/office/drawing/2014/main" val="1801205517"/>
                    </a:ext>
                  </a:extLst>
                </a:gridCol>
                <a:gridCol w="771167">
                  <a:extLst>
                    <a:ext uri="{9D8B030D-6E8A-4147-A177-3AD203B41FA5}">
                      <a16:colId xmlns:a16="http://schemas.microsoft.com/office/drawing/2014/main" val="3464193822"/>
                    </a:ext>
                  </a:extLst>
                </a:gridCol>
                <a:gridCol w="932938">
                  <a:extLst>
                    <a:ext uri="{9D8B030D-6E8A-4147-A177-3AD203B41FA5}">
                      <a16:colId xmlns:a16="http://schemas.microsoft.com/office/drawing/2014/main" val="1194830656"/>
                    </a:ext>
                  </a:extLst>
                </a:gridCol>
                <a:gridCol w="1049410">
                  <a:extLst>
                    <a:ext uri="{9D8B030D-6E8A-4147-A177-3AD203B41FA5}">
                      <a16:colId xmlns:a16="http://schemas.microsoft.com/office/drawing/2014/main" val="1267996256"/>
                    </a:ext>
                  </a:extLst>
                </a:gridCol>
              </a:tblGrid>
              <a:tr h="29060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Address</a:t>
                      </a:r>
                    </a:p>
                  </a:txBody>
                  <a:tcPr marL="79119" marR="79119" marT="39559" marB="3955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Bedrooms</a:t>
                      </a:r>
                    </a:p>
                  </a:txBody>
                  <a:tcPr marL="79119" marR="79119" marT="39559" marB="3955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Square Footage</a:t>
                      </a:r>
                    </a:p>
                  </a:txBody>
                  <a:tcPr marL="79119" marR="79119" marT="39559" marB="3955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Price (USD)</a:t>
                      </a:r>
                    </a:p>
                  </a:txBody>
                  <a:tcPr marL="79119" marR="79119" marT="39559" marB="3955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Sale Date</a:t>
                      </a:r>
                    </a:p>
                  </a:txBody>
                  <a:tcPr marL="79119" marR="79119" marT="39559" marB="39559" anchor="ctr"/>
                </a:tc>
                <a:extLst>
                  <a:ext uri="{0D108BD9-81ED-4DB2-BD59-A6C34878D82A}">
                    <a16:rowId xmlns:a16="http://schemas.microsoft.com/office/drawing/2014/main" val="401586966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1202 Woodruff Rd</a:t>
                      </a:r>
                    </a:p>
                  </a:txBody>
                  <a:tcPr marL="71438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3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1,719</a:t>
                      </a:r>
                    </a:p>
                  </a:txBody>
                  <a:tcPr marL="71438" marR="182880" marT="4763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240,000</a:t>
                      </a:r>
                    </a:p>
                  </a:txBody>
                  <a:tcPr marL="71438" marR="182880" marT="4763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16-Jun-25</a:t>
                      </a:r>
                    </a:p>
                  </a:txBody>
                  <a:tcPr marL="71438" marR="4763" marT="4763" marB="0" anchor="ctr"/>
                </a:tc>
                <a:extLst>
                  <a:ext uri="{0D108BD9-81ED-4DB2-BD59-A6C34878D82A}">
                    <a16:rowId xmlns:a16="http://schemas.microsoft.com/office/drawing/2014/main" val="146795033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Franklin Gothic Medium" panose="020B0603020102020204" pitchFamily="34" charset="0"/>
                        </a:rPr>
                        <a:t>317 New St</a:t>
                      </a:r>
                    </a:p>
                  </a:txBody>
                  <a:tcPr marL="71438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Franklin Gothic Medium" panose="020B0603020102020204" pitchFamily="34" charset="0"/>
                        </a:rPr>
                        <a:t>3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Franklin Gothic Medium" panose="020B0603020102020204" pitchFamily="34" charset="0"/>
                        </a:rPr>
                        <a:t>1,632</a:t>
                      </a:r>
                    </a:p>
                  </a:txBody>
                  <a:tcPr marL="71438" marR="182880" marT="4763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Franklin Gothic Medium" panose="020B0603020102020204" pitchFamily="34" charset="0"/>
                        </a:rPr>
                        <a:t>259,900</a:t>
                      </a:r>
                    </a:p>
                  </a:txBody>
                  <a:tcPr marL="71438" marR="182880" marT="4763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26-Jun-25</a:t>
                      </a:r>
                    </a:p>
                  </a:txBody>
                  <a:tcPr marL="71438" marR="4763" marT="4763" marB="0" anchor="ctr"/>
                </a:tc>
                <a:extLst>
                  <a:ext uri="{0D108BD9-81ED-4DB2-BD59-A6C34878D82A}">
                    <a16:rowId xmlns:a16="http://schemas.microsoft.com/office/drawing/2014/main" val="414162268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1807 S Academy St</a:t>
                      </a:r>
                    </a:p>
                  </a:txBody>
                  <a:tcPr marL="71438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3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960</a:t>
                      </a:r>
                    </a:p>
                  </a:txBody>
                  <a:tcPr marL="71438" marR="182880" marT="4763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270,000</a:t>
                      </a:r>
                    </a:p>
                  </a:txBody>
                  <a:tcPr marL="71438" marR="182880" marT="4763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18-Jun-25</a:t>
                      </a:r>
                    </a:p>
                  </a:txBody>
                  <a:tcPr marL="71438" marR="4763" marT="4763" marB="0" anchor="ctr"/>
                </a:tc>
                <a:extLst>
                  <a:ext uri="{0D108BD9-81ED-4DB2-BD59-A6C34878D82A}">
                    <a16:rowId xmlns:a16="http://schemas.microsoft.com/office/drawing/2014/main" val="266111424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320 Franklin Rd</a:t>
                      </a:r>
                    </a:p>
                  </a:txBody>
                  <a:tcPr marL="71438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4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1,684</a:t>
                      </a:r>
                    </a:p>
                  </a:txBody>
                  <a:tcPr marL="71438" marR="182880" marT="4763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299,000</a:t>
                      </a:r>
                    </a:p>
                  </a:txBody>
                  <a:tcPr marL="71438" marR="182880" marT="4763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6-Jun-25</a:t>
                      </a:r>
                    </a:p>
                  </a:txBody>
                  <a:tcPr marL="71438" marR="4763" marT="4763" marB="0" anchor="ctr"/>
                </a:tc>
                <a:extLst>
                  <a:ext uri="{0D108BD9-81ED-4DB2-BD59-A6C34878D82A}">
                    <a16:rowId xmlns:a16="http://schemas.microsoft.com/office/drawing/2014/main" val="16324971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109 Mazzeo Dr</a:t>
                      </a:r>
                    </a:p>
                  </a:txBody>
                  <a:tcPr marL="71438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3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1,484</a:t>
                      </a:r>
                    </a:p>
                  </a:txBody>
                  <a:tcPr marL="71438" marR="182880" marT="4763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347,500</a:t>
                      </a:r>
                    </a:p>
                  </a:txBody>
                  <a:tcPr marL="71438" marR="182880" marT="4763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27-Jun-25</a:t>
                      </a:r>
                    </a:p>
                  </a:txBody>
                  <a:tcPr marL="71438" marR="4763" marT="4763" marB="0" anchor="ctr"/>
                </a:tc>
                <a:extLst>
                  <a:ext uri="{0D108BD9-81ED-4DB2-BD59-A6C34878D82A}">
                    <a16:rowId xmlns:a16="http://schemas.microsoft.com/office/drawing/2014/main" val="320435870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213 Wilmer St</a:t>
                      </a:r>
                    </a:p>
                  </a:txBody>
                  <a:tcPr marL="71438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4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1,700</a:t>
                      </a:r>
                    </a:p>
                  </a:txBody>
                  <a:tcPr marL="71438" marR="182880" marT="4763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385,500</a:t>
                      </a:r>
                    </a:p>
                  </a:txBody>
                  <a:tcPr marL="71438" marR="182880" marT="4763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3-Jun-25</a:t>
                      </a:r>
                    </a:p>
                  </a:txBody>
                  <a:tcPr marL="71438" marR="4763" marT="4763" marB="0" anchor="ctr"/>
                </a:tc>
                <a:extLst>
                  <a:ext uri="{0D108BD9-81ED-4DB2-BD59-A6C34878D82A}">
                    <a16:rowId xmlns:a16="http://schemas.microsoft.com/office/drawing/2014/main" val="298424053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555 Fairview Rd</a:t>
                      </a:r>
                    </a:p>
                  </a:txBody>
                  <a:tcPr marL="71438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3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1,740</a:t>
                      </a:r>
                    </a:p>
                  </a:txBody>
                  <a:tcPr marL="71438" marR="182880" marT="4763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435,400</a:t>
                      </a:r>
                    </a:p>
                  </a:txBody>
                  <a:tcPr marL="71438" marR="182880" marT="4763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13-Jun-25</a:t>
                      </a:r>
                    </a:p>
                  </a:txBody>
                  <a:tcPr marL="71438" marR="4763" marT="4763" marB="0" anchor="ctr"/>
                </a:tc>
                <a:extLst>
                  <a:ext uri="{0D108BD9-81ED-4DB2-BD59-A6C34878D82A}">
                    <a16:rowId xmlns:a16="http://schemas.microsoft.com/office/drawing/2014/main" val="28284269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24 Meghan Ct</a:t>
                      </a:r>
                    </a:p>
                  </a:txBody>
                  <a:tcPr marL="71438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3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2,323</a:t>
                      </a:r>
                    </a:p>
                  </a:txBody>
                  <a:tcPr marL="71438" marR="182880" marT="4763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450,000</a:t>
                      </a:r>
                    </a:p>
                  </a:txBody>
                  <a:tcPr marL="71438" marR="182880" marT="4763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9-Jun-25</a:t>
                      </a:r>
                    </a:p>
                  </a:txBody>
                  <a:tcPr marL="71438" marR="4763" marT="4763" marB="0" anchor="ctr"/>
                </a:tc>
                <a:extLst>
                  <a:ext uri="{0D108BD9-81ED-4DB2-BD59-A6C34878D82A}">
                    <a16:rowId xmlns:a16="http://schemas.microsoft.com/office/drawing/2014/main" val="188624311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118 Field Loop</a:t>
                      </a:r>
                    </a:p>
                  </a:txBody>
                  <a:tcPr marL="71438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2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1,698</a:t>
                      </a:r>
                    </a:p>
                  </a:txBody>
                  <a:tcPr marL="71438" marR="182880" marT="4763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470,000</a:t>
                      </a:r>
                    </a:p>
                  </a:txBody>
                  <a:tcPr marL="71438" marR="182880" marT="4763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13-Jun-25</a:t>
                      </a:r>
                    </a:p>
                  </a:txBody>
                  <a:tcPr marL="71438" marR="4763" marT="4763" marB="0" anchor="ctr"/>
                </a:tc>
                <a:extLst>
                  <a:ext uri="{0D108BD9-81ED-4DB2-BD59-A6C34878D82A}">
                    <a16:rowId xmlns:a16="http://schemas.microsoft.com/office/drawing/2014/main" val="39277691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401 Sturgess Ct</a:t>
                      </a:r>
                    </a:p>
                  </a:txBody>
                  <a:tcPr marL="71438" marR="4763" marT="4763" marB="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3</a:t>
                      </a:r>
                    </a:p>
                  </a:txBody>
                  <a:tcPr marL="4763" marR="4763" marT="4763" marB="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1,936</a:t>
                      </a:r>
                    </a:p>
                  </a:txBody>
                  <a:tcPr marL="71438" marR="182880" marT="4763" marB="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505,000</a:t>
                      </a:r>
                    </a:p>
                  </a:txBody>
                  <a:tcPr marL="71438" marR="182880" marT="4763" marB="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25-Jun-25</a:t>
                      </a:r>
                    </a:p>
                  </a:txBody>
                  <a:tcPr marL="71438" marR="4763" marT="4763" marB="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93968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529 Fern Road</a:t>
                      </a:r>
                    </a:p>
                  </a:txBody>
                  <a:tcPr marL="79119" marR="79119" marT="39559" marB="39559"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/>
                        <a:t>3</a:t>
                      </a:r>
                    </a:p>
                  </a:txBody>
                  <a:tcPr marL="79119" marR="79119" marT="39559" marB="39559"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200"/>
                        <a:t>1,216</a:t>
                      </a:r>
                    </a:p>
                  </a:txBody>
                  <a:tcPr marL="79119" marR="182880" marT="39559" marB="39559"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200"/>
                        <a:t>???</a:t>
                      </a:r>
                    </a:p>
                  </a:txBody>
                  <a:tcPr marL="79119" marR="182880" marT="39559" marB="39559"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71438" marR="4763" marT="4763" marB="0"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3021202"/>
                  </a:ext>
                </a:extLst>
              </a:tr>
            </a:tbl>
          </a:graphicData>
        </a:graphic>
      </p:graphicFrame>
      <p:sp>
        <p:nvSpPr>
          <p:cNvPr id="3" name="Right Brace 2">
            <a:extLst>
              <a:ext uri="{FF2B5EF4-FFF2-40B4-BE49-F238E27FC236}">
                <a16:creationId xmlns:a16="http://schemas.microsoft.com/office/drawing/2014/main" id="{F820F480-943D-1EB7-1561-50EFE5DB2767}"/>
              </a:ext>
            </a:extLst>
          </p:cNvPr>
          <p:cNvSpPr/>
          <p:nvPr/>
        </p:nvSpPr>
        <p:spPr>
          <a:xfrm>
            <a:off x="5352152" y="2115402"/>
            <a:ext cx="229783" cy="2693159"/>
          </a:xfrm>
          <a:prstGeom prst="rightBrace">
            <a:avLst>
              <a:gd name="adj1" fmla="val 55848"/>
              <a:gd name="adj2" fmla="val 50000"/>
            </a:avLst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7392C1-A6F3-D00D-940E-ABFFAA537088}"/>
              </a:ext>
            </a:extLst>
          </p:cNvPr>
          <p:cNvSpPr txBox="1"/>
          <p:nvPr/>
        </p:nvSpPr>
        <p:spPr>
          <a:xfrm>
            <a:off x="4990531" y="3300398"/>
            <a:ext cx="26931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800" b="0" cap="small">
                <a:solidFill>
                  <a:schemeClr val="accent1">
                    <a:lumMod val="50000"/>
                  </a:schemeClr>
                </a:solidFill>
                <a:latin typeface="+mn-lt"/>
              </a:rPr>
              <a:t>Training Data</a:t>
            </a:r>
            <a:endParaRPr lang="en-US" sz="1800" b="0" cap="small" dirty="0" err="1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8237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790C83-2440-02C2-D0D4-0D910ED47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793" y="136479"/>
            <a:ext cx="2785279" cy="6432964"/>
          </a:xfrm>
          <a:solidFill>
            <a:schemeClr val="bg1"/>
          </a:solidFill>
          <a:ln>
            <a:solidFill>
              <a:schemeClr val="tx2"/>
            </a:solidFill>
          </a:ln>
        </p:spPr>
        <p:txBody>
          <a:bodyPr>
            <a:noAutofit/>
          </a:bodyPr>
          <a:lstStyle/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Consolas" panose="020B0609020204030204" pitchFamily="49" charset="0"/>
              </a:rPr>
              <a:t>import numpy as np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Consolas" panose="020B0609020204030204" pitchFamily="49" charset="0"/>
              </a:rPr>
              <a:t>from sklearn.linear_model import LinearRegression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400">
              <a:latin typeface="Consolas" panose="020B0609020204030204" pitchFamily="49" charset="0"/>
            </a:endParaRP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Consolas" panose="020B0609020204030204" pitchFamily="49" charset="0"/>
              </a:rPr>
              <a:t># Training data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Consolas" panose="020B0609020204030204" pitchFamily="49" charset="0"/>
              </a:rPr>
              <a:t>X = np.array([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Consolas" panose="020B0609020204030204" pitchFamily="49" charset="0"/>
              </a:rPr>
              <a:t>    [3, 1632],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Consolas" panose="020B0609020204030204" pitchFamily="49" charset="0"/>
              </a:rPr>
              <a:t>    [3, 960],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Consolas" panose="020B0609020204030204" pitchFamily="49" charset="0"/>
              </a:rPr>
              <a:t>    [</a:t>
            </a:r>
            <a:r>
              <a:rPr lang="en-US" sz="1400">
                <a:highlight>
                  <a:srgbClr val="E8E5FF"/>
                </a:highlight>
                <a:latin typeface="Consolas" panose="020B0609020204030204" pitchFamily="49" charset="0"/>
              </a:rPr>
              <a:t>3, 1719</a:t>
            </a:r>
            <a:r>
              <a:rPr lang="en-US" sz="1400">
                <a:latin typeface="Consolas" panose="020B0609020204030204" pitchFamily="49" charset="0"/>
              </a:rPr>
              <a:t>],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Consolas" panose="020B0609020204030204" pitchFamily="49" charset="0"/>
              </a:rPr>
              <a:t>    [3, 1740],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Consolas" panose="020B0609020204030204" pitchFamily="49" charset="0"/>
              </a:rPr>
              <a:t>    [3, 2323],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Consolas" panose="020B0609020204030204" pitchFamily="49" charset="0"/>
              </a:rPr>
              <a:t>    [4, 1700],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Consolas" panose="020B0609020204030204" pitchFamily="49" charset="0"/>
              </a:rPr>
              <a:t>    [4, 1684],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Consolas" panose="020B0609020204030204" pitchFamily="49" charset="0"/>
              </a:rPr>
              <a:t>    [3, 1484],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Consolas" panose="020B0609020204030204" pitchFamily="49" charset="0"/>
              </a:rPr>
              <a:t>    [</a:t>
            </a:r>
            <a:r>
              <a:rPr lang="en-US" sz="1400">
                <a:highlight>
                  <a:srgbClr val="E8E5FF"/>
                </a:highlight>
                <a:latin typeface="Consolas" panose="020B0609020204030204" pitchFamily="49" charset="0"/>
              </a:rPr>
              <a:t>3, 1936</a:t>
            </a:r>
            <a:r>
              <a:rPr lang="en-US" sz="1400">
                <a:latin typeface="Consolas" panose="020B0609020204030204" pitchFamily="49" charset="0"/>
              </a:rPr>
              <a:t>],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Consolas" panose="020B0609020204030204" pitchFamily="49" charset="0"/>
              </a:rPr>
              <a:t>    [</a:t>
            </a:r>
            <a:r>
              <a:rPr lang="en-US" sz="1400">
                <a:highlight>
                  <a:srgbClr val="E8E5FF"/>
                </a:highlight>
                <a:latin typeface="Consolas" panose="020B0609020204030204" pitchFamily="49" charset="0"/>
              </a:rPr>
              <a:t>2, 1698</a:t>
            </a:r>
            <a:r>
              <a:rPr lang="en-US" sz="1400">
                <a:latin typeface="Consolas" panose="020B0609020204030204" pitchFamily="49" charset="0"/>
              </a:rPr>
              <a:t>]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Consolas" panose="020B0609020204030204" pitchFamily="49" charset="0"/>
              </a:rPr>
              <a:t>])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Consolas" panose="020B0609020204030204" pitchFamily="49" charset="0"/>
              </a:rPr>
              <a:t>y = np.array([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Consolas" panose="020B0609020204030204" pitchFamily="49" charset="0"/>
              </a:rPr>
              <a:t>    259900,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Consolas" panose="020B0609020204030204" pitchFamily="49" charset="0"/>
              </a:rPr>
              <a:t>    270000,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Consolas" panose="020B0609020204030204" pitchFamily="49" charset="0"/>
              </a:rPr>
              <a:t>    </a:t>
            </a:r>
            <a:r>
              <a:rPr lang="en-US" sz="1400">
                <a:highlight>
                  <a:srgbClr val="E8E5FF"/>
                </a:highlight>
                <a:latin typeface="Consolas" panose="020B0609020204030204" pitchFamily="49" charset="0"/>
              </a:rPr>
              <a:t>240000</a:t>
            </a:r>
            <a:r>
              <a:rPr lang="en-US" sz="1400">
                <a:latin typeface="Consolas" panose="020B0609020204030204" pitchFamily="49" charset="0"/>
              </a:rPr>
              <a:t>,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Consolas" panose="020B0609020204030204" pitchFamily="49" charset="0"/>
              </a:rPr>
              <a:t>    435400,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Consolas" panose="020B0609020204030204" pitchFamily="49" charset="0"/>
              </a:rPr>
              <a:t>    450000,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Consolas" panose="020B0609020204030204" pitchFamily="49" charset="0"/>
              </a:rPr>
              <a:t>    385500,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Consolas" panose="020B0609020204030204" pitchFamily="49" charset="0"/>
              </a:rPr>
              <a:t>    299000,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Consolas" panose="020B0609020204030204" pitchFamily="49" charset="0"/>
              </a:rPr>
              <a:t>    347500,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Consolas" panose="020B0609020204030204" pitchFamily="49" charset="0"/>
              </a:rPr>
              <a:t>    </a:t>
            </a:r>
            <a:r>
              <a:rPr lang="en-US" sz="1400">
                <a:highlight>
                  <a:srgbClr val="E8E5FF"/>
                </a:highlight>
                <a:latin typeface="Consolas" panose="020B0609020204030204" pitchFamily="49" charset="0"/>
              </a:rPr>
              <a:t>505000</a:t>
            </a:r>
            <a:r>
              <a:rPr lang="en-US" sz="1400">
                <a:latin typeface="Consolas" panose="020B0609020204030204" pitchFamily="49" charset="0"/>
              </a:rPr>
              <a:t>,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Consolas" panose="020B0609020204030204" pitchFamily="49" charset="0"/>
              </a:rPr>
              <a:t>    </a:t>
            </a:r>
            <a:r>
              <a:rPr lang="en-US" sz="1400">
                <a:highlight>
                  <a:srgbClr val="E8E5FF"/>
                </a:highlight>
                <a:latin typeface="Consolas" panose="020B0609020204030204" pitchFamily="49" charset="0"/>
              </a:rPr>
              <a:t>470000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Consolas" panose="020B0609020204030204" pitchFamily="49" charset="0"/>
              </a:rPr>
              <a:t>])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8535DF-1B0B-7538-C957-C985977E6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020" y="355847"/>
            <a:ext cx="4927239" cy="1054394"/>
          </a:xfrm>
        </p:spPr>
        <p:txBody>
          <a:bodyPr/>
          <a:lstStyle/>
          <a:p>
            <a:r>
              <a:rPr lang="en-US"/>
              <a:t>Python Code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3A55F989-F1D0-126A-C331-23C9DAF101FC}"/>
              </a:ext>
            </a:extLst>
          </p:cNvPr>
          <p:cNvSpPr txBox="1">
            <a:spLocks/>
          </p:cNvSpPr>
          <p:nvPr/>
        </p:nvSpPr>
        <p:spPr>
          <a:xfrm>
            <a:off x="2107440" y="3711643"/>
            <a:ext cx="4784679" cy="26982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"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934343"/>
              </a:buClr>
              <a:buFont typeface="Wingdings" pitchFamily="2" charset="2"/>
              <a:buChar char="§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1C1C1C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Font typeface="Wingdings" pitchFamily="2" charset="2"/>
              <a:buChar char="§"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</a:pPr>
            <a:r>
              <a:rPr lang="en-US" sz="1400">
                <a:latin typeface="Consolas" panose="020B0609020204030204" pitchFamily="49" charset="0"/>
              </a:rPr>
              <a:t># Train the model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</a:pPr>
            <a:r>
              <a:rPr lang="en-US" sz="1400">
                <a:latin typeface="Consolas" panose="020B0609020204030204" pitchFamily="49" charset="0"/>
              </a:rPr>
              <a:t>model = LinearRegression()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</a:pPr>
            <a:r>
              <a:rPr lang="en-US" sz="1400">
                <a:latin typeface="Consolas" panose="020B0609020204030204" pitchFamily="49" charset="0"/>
              </a:rPr>
              <a:t>model.fit(X, y)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</a:pPr>
            <a:endParaRPr lang="en-US" sz="1400">
              <a:latin typeface="Consolas" panose="020B0609020204030204" pitchFamily="49" charset="0"/>
            </a:endParaRPr>
          </a:p>
          <a:p>
            <a:pPr marL="45720" indent="0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</a:pPr>
            <a:r>
              <a:rPr lang="en-US" sz="1400">
                <a:latin typeface="Consolas" panose="020B0609020204030204" pitchFamily="49" charset="0"/>
              </a:rPr>
              <a:t># Predict your house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</a:pPr>
            <a:r>
              <a:rPr lang="en-US" sz="1400">
                <a:latin typeface="Consolas" panose="020B0609020204030204" pitchFamily="49" charset="0"/>
              </a:rPr>
              <a:t>your_house = np.array([[</a:t>
            </a:r>
            <a:r>
              <a:rPr lang="en-US" sz="1400">
                <a:highlight>
                  <a:srgbClr val="FBAFBC"/>
                </a:highlight>
                <a:latin typeface="Consolas" panose="020B0609020204030204" pitchFamily="49" charset="0"/>
              </a:rPr>
              <a:t>3, 1216</a:t>
            </a:r>
            <a:r>
              <a:rPr lang="en-US" sz="1400">
                <a:latin typeface="Consolas" panose="020B0609020204030204" pitchFamily="49" charset="0"/>
              </a:rPr>
              <a:t>]])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</a:pPr>
            <a:r>
              <a:rPr lang="en-US" sz="1400">
                <a:latin typeface="Consolas" panose="020B0609020204030204" pitchFamily="49" charset="0"/>
              </a:rPr>
              <a:t>predicted_price = model.predict(your_house)[0]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</a:pPr>
            <a:endParaRPr lang="en-US" sz="1400">
              <a:latin typeface="Consolas" panose="020B0609020204030204" pitchFamily="49" charset="0"/>
            </a:endParaRPr>
          </a:p>
          <a:p>
            <a:pPr marL="45720" indent="0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</a:pPr>
            <a:r>
              <a:rPr lang="en-US" sz="1400">
                <a:latin typeface="Consolas" panose="020B0609020204030204" pitchFamily="49" charset="0"/>
              </a:rPr>
              <a:t>print(f"Predicted sale price: ${predicted_price:,.2f}")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</a:pPr>
            <a:endParaRPr lang="en-US" sz="1400">
              <a:latin typeface="Consolas" panose="020B0609020204030204" pitchFamily="49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5969351-DB39-9D44-71AB-A8DB017C74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313699"/>
              </p:ext>
            </p:extLst>
          </p:nvPr>
        </p:nvGraphicFramePr>
        <p:xfrm>
          <a:off x="3554145" y="1703962"/>
          <a:ext cx="5244487" cy="1804156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490976">
                  <a:extLst>
                    <a:ext uri="{9D8B030D-6E8A-4147-A177-3AD203B41FA5}">
                      <a16:colId xmlns:a16="http://schemas.microsoft.com/office/drawing/2014/main" val="656584690"/>
                    </a:ext>
                  </a:extLst>
                </a:gridCol>
                <a:gridCol w="865374">
                  <a:extLst>
                    <a:ext uri="{9D8B030D-6E8A-4147-A177-3AD203B41FA5}">
                      <a16:colId xmlns:a16="http://schemas.microsoft.com/office/drawing/2014/main" val="1801205517"/>
                    </a:ext>
                  </a:extLst>
                </a:gridCol>
                <a:gridCol w="771167">
                  <a:extLst>
                    <a:ext uri="{9D8B030D-6E8A-4147-A177-3AD203B41FA5}">
                      <a16:colId xmlns:a16="http://schemas.microsoft.com/office/drawing/2014/main" val="3464193822"/>
                    </a:ext>
                  </a:extLst>
                </a:gridCol>
                <a:gridCol w="1067560">
                  <a:extLst>
                    <a:ext uri="{9D8B030D-6E8A-4147-A177-3AD203B41FA5}">
                      <a16:colId xmlns:a16="http://schemas.microsoft.com/office/drawing/2014/main" val="1194830656"/>
                    </a:ext>
                  </a:extLst>
                </a:gridCol>
                <a:gridCol w="1049410">
                  <a:extLst>
                    <a:ext uri="{9D8B030D-6E8A-4147-A177-3AD203B41FA5}">
                      <a16:colId xmlns:a16="http://schemas.microsoft.com/office/drawing/2014/main" val="1267996256"/>
                    </a:ext>
                  </a:extLst>
                </a:gridCol>
              </a:tblGrid>
              <a:tr h="29060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Address</a:t>
                      </a:r>
                    </a:p>
                  </a:txBody>
                  <a:tcPr marL="79119" marR="79119" marT="39559" marB="3955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Bedrooms</a:t>
                      </a:r>
                    </a:p>
                  </a:txBody>
                  <a:tcPr marL="79119" marR="79119" marT="39559" marB="3955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Square Footage</a:t>
                      </a:r>
                    </a:p>
                  </a:txBody>
                  <a:tcPr marL="79119" marR="79119" marT="39559" marB="3955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Price (USD)</a:t>
                      </a:r>
                    </a:p>
                  </a:txBody>
                  <a:tcPr marL="79119" marR="79119" marT="39559" marB="39559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Sale Date</a:t>
                      </a:r>
                    </a:p>
                  </a:txBody>
                  <a:tcPr marL="79119" marR="79119" marT="39559" marB="39559" anchor="ctr"/>
                </a:tc>
                <a:extLst>
                  <a:ext uri="{0D108BD9-81ED-4DB2-BD59-A6C34878D82A}">
                    <a16:rowId xmlns:a16="http://schemas.microsoft.com/office/drawing/2014/main" val="401586966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1202 Woodruff Rd</a:t>
                      </a:r>
                    </a:p>
                  </a:txBody>
                  <a:tcPr marL="71438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3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1,719</a:t>
                      </a:r>
                    </a:p>
                  </a:txBody>
                  <a:tcPr marL="71438" marR="182880" marT="4763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240,000</a:t>
                      </a:r>
                    </a:p>
                  </a:txBody>
                  <a:tcPr marL="71438" marR="182880" marT="4763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16-Jun-25</a:t>
                      </a:r>
                    </a:p>
                  </a:txBody>
                  <a:tcPr marL="71438" marR="4763" marT="4763" marB="0" anchor="ctr"/>
                </a:tc>
                <a:extLst>
                  <a:ext uri="{0D108BD9-81ED-4DB2-BD59-A6C34878D82A}">
                    <a16:rowId xmlns:a16="http://schemas.microsoft.com/office/drawing/2014/main" val="146795033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Franklin Gothic Medium" panose="020B0603020102020204" pitchFamily="34" charset="0"/>
                        </a:rPr>
                        <a:t>…</a:t>
                      </a:r>
                    </a:p>
                  </a:txBody>
                  <a:tcPr marL="71438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71438" marR="182880" marT="4763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71438" marR="182880" marT="4763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71438" marR="4763" marT="4763" marB="0" anchor="ctr"/>
                </a:tc>
                <a:extLst>
                  <a:ext uri="{0D108BD9-81ED-4DB2-BD59-A6C34878D82A}">
                    <a16:rowId xmlns:a16="http://schemas.microsoft.com/office/drawing/2014/main" val="414162268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118 Field Loop</a:t>
                      </a:r>
                    </a:p>
                  </a:txBody>
                  <a:tcPr marL="71438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2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1,698</a:t>
                      </a:r>
                    </a:p>
                  </a:txBody>
                  <a:tcPr marL="71438" marR="182880" marT="4763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470,000</a:t>
                      </a:r>
                    </a:p>
                  </a:txBody>
                  <a:tcPr marL="71438" marR="182880" marT="4763" marB="0" anchor="ctr"/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13-Jun-25</a:t>
                      </a:r>
                    </a:p>
                  </a:txBody>
                  <a:tcPr marL="71438" marR="4763" marT="4763" marB="0" anchor="ctr"/>
                </a:tc>
                <a:extLst>
                  <a:ext uri="{0D108BD9-81ED-4DB2-BD59-A6C34878D82A}">
                    <a16:rowId xmlns:a16="http://schemas.microsoft.com/office/drawing/2014/main" val="39277691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401 Sturgess Ct</a:t>
                      </a:r>
                    </a:p>
                  </a:txBody>
                  <a:tcPr marL="71438" marR="4763" marT="4763" marB="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3</a:t>
                      </a:r>
                    </a:p>
                  </a:txBody>
                  <a:tcPr marL="4763" marR="4763" marT="4763" marB="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1,936</a:t>
                      </a:r>
                    </a:p>
                  </a:txBody>
                  <a:tcPr marL="71438" marR="182880" marT="4763" marB="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505,000</a:t>
                      </a:r>
                    </a:p>
                  </a:txBody>
                  <a:tcPr marL="71438" marR="182880" marT="4763" marB="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25-Jun-25</a:t>
                      </a:r>
                    </a:p>
                  </a:txBody>
                  <a:tcPr marL="71438" marR="4763" marT="4763" marB="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93968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/>
                        <a:t>529 Fern Road</a:t>
                      </a:r>
                    </a:p>
                  </a:txBody>
                  <a:tcPr marL="79119" marR="79119" marT="39559" marB="39559"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/>
                        <a:t>3</a:t>
                      </a:r>
                    </a:p>
                  </a:txBody>
                  <a:tcPr marL="79119" marR="79119" marT="39559" marB="39559"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200"/>
                        <a:t>1,216</a:t>
                      </a:r>
                    </a:p>
                  </a:txBody>
                  <a:tcPr marL="79119" marR="182880" marT="39559" marB="39559"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200"/>
                        <a:t>295,258</a:t>
                      </a:r>
                    </a:p>
                  </a:txBody>
                  <a:tcPr marL="79119" marR="182880" marT="39559" marB="39559"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71438" marR="4763" marT="4763" marB="0"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30212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6412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7376E-B584-EAF9-533F-44AB71096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1577978-C836-E0F9-5E32-4E401C59B9C0}"/>
              </a:ext>
            </a:extLst>
          </p:cNvPr>
          <p:cNvSpPr/>
          <p:nvPr/>
        </p:nvSpPr>
        <p:spPr>
          <a:xfrm>
            <a:off x="0" y="1509502"/>
            <a:ext cx="9144000" cy="5164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D06A57-EC5E-4C4A-058D-CBB256637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90" y="355847"/>
            <a:ext cx="8393769" cy="1054394"/>
          </a:xfrm>
        </p:spPr>
        <p:txBody>
          <a:bodyPr/>
          <a:lstStyle/>
          <a:p>
            <a:r>
              <a:rPr lang="en-US"/>
              <a:t>3D Model Visualization</a:t>
            </a:r>
          </a:p>
        </p:txBody>
      </p:sp>
      <p:pic>
        <p:nvPicPr>
          <p:cNvPr id="4100" name="Picture 4" descr="Output image">
            <a:extLst>
              <a:ext uri="{FF2B5EF4-FFF2-40B4-BE49-F238E27FC236}">
                <a16:creationId xmlns:a16="http://schemas.microsoft.com/office/drawing/2014/main" id="{F3722E10-B64A-3569-6959-68E50899C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626" y="1509502"/>
            <a:ext cx="6134678" cy="534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A84D28-DAEC-805D-13AC-C14EE614231E}"/>
              </a:ext>
            </a:extLst>
          </p:cNvPr>
          <p:cNvSpPr txBox="1"/>
          <p:nvPr/>
        </p:nvSpPr>
        <p:spPr>
          <a:xfrm rot="1662397">
            <a:off x="1405723" y="5964071"/>
            <a:ext cx="2793242" cy="31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400" b="1">
                <a:latin typeface="Aptos" panose="020B0004020202020204" pitchFamily="34" charset="0"/>
              </a:rPr>
              <a:t>Number of bedrooms</a:t>
            </a:r>
            <a:endParaRPr lang="en-US" sz="1400" b="1" dirty="0" err="1">
              <a:latin typeface="Aptos" panose="020B00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EF686A-55F2-BECD-B681-699717AE6B3A}"/>
              </a:ext>
            </a:extLst>
          </p:cNvPr>
          <p:cNvSpPr txBox="1"/>
          <p:nvPr/>
        </p:nvSpPr>
        <p:spPr>
          <a:xfrm rot="20346127">
            <a:off x="4321584" y="6107538"/>
            <a:ext cx="2793242" cy="31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400" b="1">
                <a:latin typeface="Aptos" panose="020B0004020202020204" pitchFamily="34" charset="0"/>
              </a:rPr>
              <a:t>Square footage</a:t>
            </a:r>
            <a:endParaRPr lang="en-US" sz="1400" b="1" dirty="0" err="1">
              <a:latin typeface="Aptos" panose="020B00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957189-3242-E09E-5105-14C3A867E6BA}"/>
              </a:ext>
            </a:extLst>
          </p:cNvPr>
          <p:cNvSpPr txBox="1"/>
          <p:nvPr/>
        </p:nvSpPr>
        <p:spPr>
          <a:xfrm>
            <a:off x="6111715" y="3934021"/>
            <a:ext cx="2793242" cy="31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400" b="1">
                <a:latin typeface="Aptos" panose="020B0004020202020204" pitchFamily="34" charset="0"/>
              </a:rPr>
              <a:t>Price</a:t>
            </a:r>
            <a:endParaRPr lang="en-US" sz="1400" b="1" dirty="0" err="1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151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436D01-B2DD-7DD4-1578-E0146D9E4F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076085-E2E7-F857-5115-AC992CE67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2D Model Visualization</a:t>
            </a:r>
          </a:p>
        </p:txBody>
      </p:sp>
      <p:pic>
        <p:nvPicPr>
          <p:cNvPr id="5122" name="Picture 2" descr="Output image">
            <a:extLst>
              <a:ext uri="{FF2B5EF4-FFF2-40B4-BE49-F238E27FC236}">
                <a16:creationId xmlns:a16="http://schemas.microsoft.com/office/drawing/2014/main" id="{D11FE92E-5423-6031-576B-BF40D4C8C5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91789" y="1580806"/>
            <a:ext cx="4354027" cy="369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Output image">
            <a:extLst>
              <a:ext uri="{FF2B5EF4-FFF2-40B4-BE49-F238E27FC236}">
                <a16:creationId xmlns:a16="http://schemas.microsoft.com/office/drawing/2014/main" id="{3A32F214-F8ED-5A00-55E0-BAB1B33134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5"/>
          <a:stretch>
            <a:fillRect/>
          </a:stretch>
        </p:blipFill>
        <p:spPr bwMode="auto">
          <a:xfrm>
            <a:off x="4635690" y="3022861"/>
            <a:ext cx="4360526" cy="369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550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4A9E79-9692-0C4B-E95F-0B4C309086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304E471-64A9-D027-9FF6-9A081C0EC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/>
            </a:br>
            <a:r>
              <a:rPr lang="en-US"/>
              <a:t>The Mathematics of Machine Learning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300D70-E420-A2C9-2977-EC661B1A9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72" y="150176"/>
            <a:ext cx="2968961" cy="296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3499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ava Green">
  <a:themeElements>
    <a:clrScheme name="Custom 2">
      <a:dk1>
        <a:sysClr val="windowText" lastClr="000000"/>
      </a:dk1>
      <a:lt1>
        <a:sysClr val="window" lastClr="FFFFFF"/>
      </a:lt1>
      <a:dk2>
        <a:srgbClr val="860127"/>
      </a:dk2>
      <a:lt2>
        <a:srgbClr val="FEECEF"/>
      </a:lt2>
      <a:accent1>
        <a:srgbClr val="1F03EB"/>
      </a:accent1>
      <a:accent2>
        <a:srgbClr val="0070C0"/>
      </a:accent2>
      <a:accent3>
        <a:srgbClr val="A147C9"/>
      </a:accent3>
      <a:accent4>
        <a:srgbClr val="2E6C57"/>
      </a:accent4>
      <a:accent5>
        <a:srgbClr val="5B4672"/>
      </a:accent5>
      <a:accent6>
        <a:srgbClr val="45CBA2"/>
      </a:accent6>
      <a:hlink>
        <a:srgbClr val="47295D"/>
      </a:hlink>
      <a:folHlink>
        <a:srgbClr val="47295D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lnSpc>
            <a:spcPts val="1800"/>
          </a:lnSpc>
          <a:defRPr sz="1800" b="0" dirty="0" err="1" smtClean="0"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EA6A76FA62714883AEE11A0DA82FC0" ma:contentTypeVersion="15" ma:contentTypeDescription="Create a new document." ma:contentTypeScope="" ma:versionID="66811e08854bfed6c0c7a406f60c4026">
  <xsd:schema xmlns:xsd="http://www.w3.org/2001/XMLSchema" xmlns:xs="http://www.w3.org/2001/XMLSchema" xmlns:p="http://schemas.microsoft.com/office/2006/metadata/properties" xmlns:ns3="1b2cce50-20c8-4be2-ab4a-8cf748c58f75" xmlns:ns4="cea88bd4-744b-42d7-a94f-f55256debc8b" targetNamespace="http://schemas.microsoft.com/office/2006/metadata/properties" ma:root="true" ma:fieldsID="c1ee41e6d188a3296cd48800e9d1078b" ns3:_="" ns4:_="">
    <xsd:import namespace="1b2cce50-20c8-4be2-ab4a-8cf748c58f75"/>
    <xsd:import namespace="cea88bd4-744b-42d7-a94f-f55256debc8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2cce50-20c8-4be2-ab4a-8cf748c58f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7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a88bd4-744b-42d7-a94f-f55256debc8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b2cce50-20c8-4be2-ab4a-8cf748c58f75" xsi:nil="true"/>
  </documentManagement>
</p:properties>
</file>

<file path=customXml/itemProps1.xml><?xml version="1.0" encoding="utf-8"?>
<ds:datastoreItem xmlns:ds="http://schemas.openxmlformats.org/officeDocument/2006/customXml" ds:itemID="{5F17F543-8614-4865-B8BF-2F3E548AFEC3}">
  <ds:schemaRefs>
    <ds:schemaRef ds:uri="1b2cce50-20c8-4be2-ab4a-8cf748c58f75"/>
    <ds:schemaRef ds:uri="cea88bd4-744b-42d7-a94f-f55256debc8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8CC6618-0B1E-47F2-90B3-63B9348ABBD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44658A1-7372-4169-9B7A-0065EEC30B92}">
  <ds:schemaRefs>
    <ds:schemaRef ds:uri="1b2cce50-20c8-4be2-ab4a-8cf748c58f75"/>
    <ds:schemaRef ds:uri="cea88bd4-744b-42d7-a94f-f55256debc8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8801</TotalTime>
  <Words>3769</Words>
  <Application>Microsoft Office PowerPoint</Application>
  <PresentationFormat>On-screen Show (4:3)</PresentationFormat>
  <Paragraphs>668</Paragraphs>
  <Slides>25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Amasis MT Pro Medium</vt:lpstr>
      <vt:lpstr>Aptos</vt:lpstr>
      <vt:lpstr>Aptos Narrow</vt:lpstr>
      <vt:lpstr>Arial</vt:lpstr>
      <vt:lpstr>Arial Narrow</vt:lpstr>
      <vt:lpstr>Calibri</vt:lpstr>
      <vt:lpstr>Cambria Math</vt:lpstr>
      <vt:lpstr>Consolas</vt:lpstr>
      <vt:lpstr>Franklin Gothic Medium</vt:lpstr>
      <vt:lpstr>Goudy Type</vt:lpstr>
      <vt:lpstr>Times</vt:lpstr>
      <vt:lpstr>Wingdings</vt:lpstr>
      <vt:lpstr>Wingdings 2</vt:lpstr>
      <vt:lpstr>Java Green</vt:lpstr>
      <vt:lpstr>CS 00500 – Graduate Seminar  Lesson 4.3   Machine Learning </vt:lpstr>
      <vt:lpstr>AI and Machine Learning</vt:lpstr>
      <vt:lpstr>What Exactly, is Machine Learning?</vt:lpstr>
      <vt:lpstr>What Exactly, is Machine Learning?</vt:lpstr>
      <vt:lpstr>Example: Housing in Glassboro</vt:lpstr>
      <vt:lpstr>Python Code</vt:lpstr>
      <vt:lpstr>3D Model Visualization</vt:lpstr>
      <vt:lpstr>2D Model Visualization</vt:lpstr>
      <vt:lpstr> The Mathematics of Machine Learning</vt:lpstr>
      <vt:lpstr>The Math of Machine Learning</vt:lpstr>
      <vt:lpstr>Linear Algebra:   Eigenvectors</vt:lpstr>
      <vt:lpstr>Linear Algebra Example: Principle Component Analysis (PCA)</vt:lpstr>
      <vt:lpstr>PCA Reduces Dimensionality</vt:lpstr>
      <vt:lpstr>Probability &amp; Statistics Example: Naïve Bayes</vt:lpstr>
      <vt:lpstr>Probability &amp; Statistics Example: Naïve Bayes</vt:lpstr>
      <vt:lpstr>Optimization Theory Example: Non-convex Optimization of Neural Network</vt:lpstr>
      <vt:lpstr>Optimization Theory Example: Non-convex Optimization of Neural Network</vt:lpstr>
      <vt:lpstr>Optimization Student Preparedness</vt:lpstr>
      <vt:lpstr>Optimization Student Preparedness: 20 students, 2 inputs</vt:lpstr>
      <vt:lpstr>Optimization Student Preparedness</vt:lpstr>
      <vt:lpstr>Optimization Student Preparedness: 20 students, 2 inputs</vt:lpstr>
      <vt:lpstr>Calculus Example: Gradient Descent</vt:lpstr>
      <vt:lpstr>Where is Machine Learning Going?</vt:lpstr>
      <vt:lpstr>ML Techniques</vt:lpstr>
      <vt:lpstr>Things to Look Out For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Object-Oriented Programming and Data Abstraction  Lesson 1: Review</dc:title>
  <dc:creator>Jack Myers</dc:creator>
  <cp:lastModifiedBy>Myers, Jack F</cp:lastModifiedBy>
  <cp:revision>28</cp:revision>
  <dcterms:created xsi:type="dcterms:W3CDTF">2013-12-20T15:33:26Z</dcterms:created>
  <dcterms:modified xsi:type="dcterms:W3CDTF">2025-07-25T14:34:39Z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0x0101004BEA6A76FA62714883AEE11A0DA82FC0</vt:lpwstr>
  </property>
</Properties>
</file>