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4"/>
  </p:sldMasterIdLst>
  <p:notesMasterIdLst>
    <p:notesMasterId r:id="rId23"/>
  </p:notesMasterIdLst>
  <p:sldIdLst>
    <p:sldId id="288" r:id="rId5"/>
    <p:sldId id="303" r:id="rId6"/>
    <p:sldId id="304" r:id="rId7"/>
    <p:sldId id="290" r:id="rId8"/>
    <p:sldId id="291" r:id="rId9"/>
    <p:sldId id="292" r:id="rId10"/>
    <p:sldId id="293" r:id="rId11"/>
    <p:sldId id="294" r:id="rId12"/>
    <p:sldId id="295" r:id="rId13"/>
    <p:sldId id="296" r:id="rId14"/>
    <p:sldId id="297" r:id="rId15"/>
    <p:sldId id="298" r:id="rId16"/>
    <p:sldId id="300" r:id="rId17"/>
    <p:sldId id="305" r:id="rId18"/>
    <p:sldId id="306" r:id="rId19"/>
    <p:sldId id="299" r:id="rId20"/>
    <p:sldId id="301" r:id="rId21"/>
    <p:sldId id="302"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DDA"/>
    <a:srgbClr val="FBAFBC"/>
    <a:srgbClr val="EED0C0"/>
    <a:srgbClr val="F3E0D5"/>
    <a:srgbClr val="FEDEE3"/>
    <a:srgbClr val="137083"/>
    <a:srgbClr val="178AA1"/>
    <a:srgbClr val="DAE9EE"/>
    <a:srgbClr val="E8E5FF"/>
    <a:srgbClr val="D0CA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3" d="100"/>
          <a:sy n="83" d="100"/>
        </p:scale>
        <p:origin x="2352" y="525"/>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99BAC5-AAC3-41B1-80A3-A98604D7601C}" type="datetimeFigureOut">
              <a:rPr lang="en-US" smtClean="0"/>
              <a:t>7/2/2025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C63B7B-8D39-4D0A-9EEA-56F291D347AD}" type="slidenum">
              <a:rPr lang="en-US" smtClean="0"/>
              <a:t>‹#›</a:t>
            </a:fld>
            <a:endParaRPr lang="en-US"/>
          </a:p>
        </p:txBody>
      </p:sp>
    </p:spTree>
    <p:extLst>
      <p:ext uri="{BB962C8B-B14F-4D97-AF65-F5344CB8AC3E}">
        <p14:creationId xmlns:p14="http://schemas.microsoft.com/office/powerpoint/2010/main" val="2078626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32" charset="0"/>
              </a:defRPr>
            </a:lvl1pPr>
            <a:lvl2pPr marL="742950" indent="-285750">
              <a:defRPr sz="2400" b="1">
                <a:solidFill>
                  <a:schemeClr val="tx1"/>
                </a:solidFill>
                <a:latin typeface="Times" pitchFamily="-32" charset="0"/>
              </a:defRPr>
            </a:lvl2pPr>
            <a:lvl3pPr marL="1143000" indent="-228600">
              <a:defRPr sz="2400" b="1">
                <a:solidFill>
                  <a:schemeClr val="tx1"/>
                </a:solidFill>
                <a:latin typeface="Times" pitchFamily="-32" charset="0"/>
              </a:defRPr>
            </a:lvl3pPr>
            <a:lvl4pPr marL="1600200" indent="-228600">
              <a:defRPr sz="2400" b="1">
                <a:solidFill>
                  <a:schemeClr val="tx1"/>
                </a:solidFill>
                <a:latin typeface="Times" pitchFamily="-32" charset="0"/>
              </a:defRPr>
            </a:lvl4pPr>
            <a:lvl5pPr marL="2057400" indent="-228600">
              <a:defRPr sz="2400" b="1">
                <a:solidFill>
                  <a:schemeClr val="tx1"/>
                </a:solidFill>
                <a:latin typeface="Times" pitchFamily="-32" charset="0"/>
              </a:defRPr>
            </a:lvl5pPr>
            <a:lvl6pPr marL="2514600" indent="-228600" eaLnBrk="0" fontAlgn="base" hangingPunct="0">
              <a:spcBef>
                <a:spcPct val="0"/>
              </a:spcBef>
              <a:spcAft>
                <a:spcPct val="0"/>
              </a:spcAft>
              <a:defRPr sz="2400" b="1">
                <a:solidFill>
                  <a:schemeClr val="tx1"/>
                </a:solidFill>
                <a:latin typeface="Times" pitchFamily="-32" charset="0"/>
              </a:defRPr>
            </a:lvl6pPr>
            <a:lvl7pPr marL="2971800" indent="-228600" eaLnBrk="0" fontAlgn="base" hangingPunct="0">
              <a:spcBef>
                <a:spcPct val="0"/>
              </a:spcBef>
              <a:spcAft>
                <a:spcPct val="0"/>
              </a:spcAft>
              <a:defRPr sz="2400" b="1">
                <a:solidFill>
                  <a:schemeClr val="tx1"/>
                </a:solidFill>
                <a:latin typeface="Times" pitchFamily="-32" charset="0"/>
              </a:defRPr>
            </a:lvl7pPr>
            <a:lvl8pPr marL="3429000" indent="-228600" eaLnBrk="0" fontAlgn="base" hangingPunct="0">
              <a:spcBef>
                <a:spcPct val="0"/>
              </a:spcBef>
              <a:spcAft>
                <a:spcPct val="0"/>
              </a:spcAft>
              <a:defRPr sz="2400" b="1">
                <a:solidFill>
                  <a:schemeClr val="tx1"/>
                </a:solidFill>
                <a:latin typeface="Times" pitchFamily="-32" charset="0"/>
              </a:defRPr>
            </a:lvl8pPr>
            <a:lvl9pPr marL="3886200" indent="-228600" eaLnBrk="0" fontAlgn="base" hangingPunct="0">
              <a:spcBef>
                <a:spcPct val="0"/>
              </a:spcBef>
              <a:spcAft>
                <a:spcPct val="0"/>
              </a:spcAft>
              <a:defRPr sz="2400" b="1">
                <a:solidFill>
                  <a:schemeClr val="tx1"/>
                </a:solidFill>
                <a:latin typeface="Times" pitchFamily="-32"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a:ln>
                  <a:noFill/>
                </a:ln>
                <a:solidFill>
                  <a:prstClr val="black"/>
                </a:solidFill>
                <a:effectLst/>
                <a:uLnTx/>
                <a:uFillTx/>
                <a:latin typeface="Times" pitchFamily="-32" charset="0"/>
                <a:ea typeface="+mn-ea"/>
                <a:cs typeface="+mn-cs"/>
              </a:rPr>
              <a:t>Objects First with Java</a:t>
            </a:r>
          </a:p>
        </p:txBody>
      </p:sp>
      <p:sp>
        <p:nvSpPr>
          <p:cNvPr id="15363"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32" charset="0"/>
              </a:defRPr>
            </a:lvl1pPr>
            <a:lvl2pPr marL="742950" indent="-285750">
              <a:defRPr sz="2400" b="1">
                <a:solidFill>
                  <a:schemeClr val="tx1"/>
                </a:solidFill>
                <a:latin typeface="Times" pitchFamily="-32" charset="0"/>
              </a:defRPr>
            </a:lvl2pPr>
            <a:lvl3pPr marL="1143000" indent="-228600">
              <a:defRPr sz="2400" b="1">
                <a:solidFill>
                  <a:schemeClr val="tx1"/>
                </a:solidFill>
                <a:latin typeface="Times" pitchFamily="-32" charset="0"/>
              </a:defRPr>
            </a:lvl3pPr>
            <a:lvl4pPr marL="1600200" indent="-228600">
              <a:defRPr sz="2400" b="1">
                <a:solidFill>
                  <a:schemeClr val="tx1"/>
                </a:solidFill>
                <a:latin typeface="Times" pitchFamily="-32" charset="0"/>
              </a:defRPr>
            </a:lvl4pPr>
            <a:lvl5pPr marL="2057400" indent="-228600">
              <a:defRPr sz="2400" b="1">
                <a:solidFill>
                  <a:schemeClr val="tx1"/>
                </a:solidFill>
                <a:latin typeface="Times" pitchFamily="-32" charset="0"/>
              </a:defRPr>
            </a:lvl5pPr>
            <a:lvl6pPr marL="2514600" indent="-228600" eaLnBrk="0" fontAlgn="base" hangingPunct="0">
              <a:spcBef>
                <a:spcPct val="0"/>
              </a:spcBef>
              <a:spcAft>
                <a:spcPct val="0"/>
              </a:spcAft>
              <a:defRPr sz="2400" b="1">
                <a:solidFill>
                  <a:schemeClr val="tx1"/>
                </a:solidFill>
                <a:latin typeface="Times" pitchFamily="-32" charset="0"/>
              </a:defRPr>
            </a:lvl6pPr>
            <a:lvl7pPr marL="2971800" indent="-228600" eaLnBrk="0" fontAlgn="base" hangingPunct="0">
              <a:spcBef>
                <a:spcPct val="0"/>
              </a:spcBef>
              <a:spcAft>
                <a:spcPct val="0"/>
              </a:spcAft>
              <a:defRPr sz="2400" b="1">
                <a:solidFill>
                  <a:schemeClr val="tx1"/>
                </a:solidFill>
                <a:latin typeface="Times" pitchFamily="-32" charset="0"/>
              </a:defRPr>
            </a:lvl7pPr>
            <a:lvl8pPr marL="3429000" indent="-228600" eaLnBrk="0" fontAlgn="base" hangingPunct="0">
              <a:spcBef>
                <a:spcPct val="0"/>
              </a:spcBef>
              <a:spcAft>
                <a:spcPct val="0"/>
              </a:spcAft>
              <a:defRPr sz="2400" b="1">
                <a:solidFill>
                  <a:schemeClr val="tx1"/>
                </a:solidFill>
                <a:latin typeface="Times" pitchFamily="-32" charset="0"/>
              </a:defRPr>
            </a:lvl8pPr>
            <a:lvl9pPr marL="3886200" indent="-228600" eaLnBrk="0" fontAlgn="base" hangingPunct="0">
              <a:spcBef>
                <a:spcPct val="0"/>
              </a:spcBef>
              <a:spcAft>
                <a:spcPct val="0"/>
              </a:spcAft>
              <a:defRPr sz="2400" b="1">
                <a:solidFill>
                  <a:schemeClr val="tx1"/>
                </a:solidFill>
                <a:latin typeface="Times" pitchFamily="-32"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200" b="1" i="0" u="none" strike="noStrike" kern="1200" cap="none" spc="0" normalizeH="0" baseline="0" noProof="0">
                <a:ln>
                  <a:noFill/>
                </a:ln>
                <a:solidFill>
                  <a:prstClr val="black"/>
                </a:solidFill>
                <a:effectLst/>
                <a:uLnTx/>
                <a:uFillTx/>
                <a:latin typeface="Times" pitchFamily="-32" charset="0"/>
                <a:ea typeface="+mn-ea"/>
                <a:cs typeface="+mn-cs"/>
              </a:rPr>
              <a:t>© David J. Barnes and Michael Kölling</a:t>
            </a:r>
          </a:p>
        </p:txBody>
      </p:sp>
      <p:sp>
        <p:nvSpPr>
          <p:cNvPr id="1536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pitchFamily="-32" charset="0"/>
              </a:defRPr>
            </a:lvl1pPr>
            <a:lvl2pPr marL="742950" indent="-285750">
              <a:defRPr sz="2400" b="1">
                <a:solidFill>
                  <a:schemeClr val="tx1"/>
                </a:solidFill>
                <a:latin typeface="Times" pitchFamily="-32" charset="0"/>
              </a:defRPr>
            </a:lvl2pPr>
            <a:lvl3pPr marL="1143000" indent="-228600">
              <a:defRPr sz="2400" b="1">
                <a:solidFill>
                  <a:schemeClr val="tx1"/>
                </a:solidFill>
                <a:latin typeface="Times" pitchFamily="-32" charset="0"/>
              </a:defRPr>
            </a:lvl3pPr>
            <a:lvl4pPr marL="1600200" indent="-228600">
              <a:defRPr sz="2400" b="1">
                <a:solidFill>
                  <a:schemeClr val="tx1"/>
                </a:solidFill>
                <a:latin typeface="Times" pitchFamily="-32" charset="0"/>
              </a:defRPr>
            </a:lvl4pPr>
            <a:lvl5pPr marL="2057400" indent="-228600">
              <a:defRPr sz="2400" b="1">
                <a:solidFill>
                  <a:schemeClr val="tx1"/>
                </a:solidFill>
                <a:latin typeface="Times" pitchFamily="-32" charset="0"/>
              </a:defRPr>
            </a:lvl5pPr>
            <a:lvl6pPr marL="2514600" indent="-228600" eaLnBrk="0" fontAlgn="base" hangingPunct="0">
              <a:spcBef>
                <a:spcPct val="0"/>
              </a:spcBef>
              <a:spcAft>
                <a:spcPct val="0"/>
              </a:spcAft>
              <a:defRPr sz="2400" b="1">
                <a:solidFill>
                  <a:schemeClr val="tx1"/>
                </a:solidFill>
                <a:latin typeface="Times" pitchFamily="-32" charset="0"/>
              </a:defRPr>
            </a:lvl6pPr>
            <a:lvl7pPr marL="2971800" indent="-228600" eaLnBrk="0" fontAlgn="base" hangingPunct="0">
              <a:spcBef>
                <a:spcPct val="0"/>
              </a:spcBef>
              <a:spcAft>
                <a:spcPct val="0"/>
              </a:spcAft>
              <a:defRPr sz="2400" b="1">
                <a:solidFill>
                  <a:schemeClr val="tx1"/>
                </a:solidFill>
                <a:latin typeface="Times" pitchFamily="-32" charset="0"/>
              </a:defRPr>
            </a:lvl7pPr>
            <a:lvl8pPr marL="3429000" indent="-228600" eaLnBrk="0" fontAlgn="base" hangingPunct="0">
              <a:spcBef>
                <a:spcPct val="0"/>
              </a:spcBef>
              <a:spcAft>
                <a:spcPct val="0"/>
              </a:spcAft>
              <a:defRPr sz="2400" b="1">
                <a:solidFill>
                  <a:schemeClr val="tx1"/>
                </a:solidFill>
                <a:latin typeface="Times" pitchFamily="-32" charset="0"/>
              </a:defRPr>
            </a:lvl8pPr>
            <a:lvl9pPr marL="3886200" indent="-228600" eaLnBrk="0" fontAlgn="base" hangingPunct="0">
              <a:spcBef>
                <a:spcPct val="0"/>
              </a:spcBef>
              <a:spcAft>
                <a:spcPct val="0"/>
              </a:spcAft>
              <a:defRPr sz="2400" b="1">
                <a:solidFill>
                  <a:schemeClr val="tx1"/>
                </a:solidFill>
                <a:latin typeface="Times" pitchFamily="-32"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152B4E-4FD2-45FC-9CDE-05DF5F3AE35C}" type="slidenum">
              <a:rPr kumimoji="0" lang="en-GB" altLang="en-US" sz="1200" b="1" i="0" u="none" strike="noStrike" kern="1200" cap="none" spc="0" normalizeH="0" baseline="0" noProof="0">
                <a:ln>
                  <a:noFill/>
                </a:ln>
                <a:solidFill>
                  <a:prstClr val="black"/>
                </a:solidFill>
                <a:effectLst/>
                <a:uLnTx/>
                <a:uFillTx/>
                <a:latin typeface="Times" pitchFamily="-3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altLang="en-US" sz="1200" b="1" i="0" u="none" strike="noStrike" kern="1200" cap="none" spc="0" normalizeH="0" baseline="0" noProof="0">
              <a:ln>
                <a:noFill/>
              </a:ln>
              <a:solidFill>
                <a:prstClr val="black"/>
              </a:solidFill>
              <a:effectLst/>
              <a:uLnTx/>
              <a:uFillTx/>
              <a:latin typeface="Times" pitchFamily="-32" charset="0"/>
              <a:ea typeface="+mn-ea"/>
              <a:cs typeface="+mn-cs"/>
            </a:endParaRPr>
          </a:p>
        </p:txBody>
      </p:sp>
      <p:sp>
        <p:nvSpPr>
          <p:cNvPr id="15365" name="Rectangle 2"/>
          <p:cNvSpPr>
            <a:spLocks noGrp="1" noRot="1" noChangeAspect="1" noChangeArrowheads="1" noTextEdit="1"/>
          </p:cNvSpPr>
          <p:nvPr>
            <p:ph type="sldImg"/>
          </p:nvPr>
        </p:nvSpPr>
        <p:spPr>
          <a:ln/>
        </p:spPr>
      </p:sp>
      <p:sp>
        <p:nvSpPr>
          <p:cNvPr id="1536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t>Replace this with your course title and your name/contact details.</a:t>
            </a:r>
          </a:p>
          <a:p>
            <a:pPr eaLnBrk="1" hangingPunct="1"/>
            <a:endParaRPr lang="en-GB" altLang="en-US"/>
          </a:p>
        </p:txBody>
      </p:sp>
    </p:spTree>
    <p:extLst>
      <p:ext uri="{BB962C8B-B14F-4D97-AF65-F5344CB8AC3E}">
        <p14:creationId xmlns:p14="http://schemas.microsoft.com/office/powerpoint/2010/main" val="1211184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black"/>
              </a:solidFill>
            </a:endParaRPr>
          </a:p>
        </p:txBody>
      </p:sp>
      <p:sp>
        <p:nvSpPr>
          <p:cNvPr id="8" name="Rectangle 7"/>
          <p:cNvSpPr/>
          <p:nvPr/>
        </p:nvSpPr>
        <p:spPr>
          <a:xfrm>
            <a:off x="152400" y="153923"/>
            <a:ext cx="6705600" cy="6553200"/>
          </a:xfrm>
          <a:prstGeom prst="rect">
            <a:avLst/>
          </a:prstGeom>
          <a:solidFill>
            <a:srgbClr val="9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3" name="Title 12"/>
          <p:cNvSpPr>
            <a:spLocks noGrp="1"/>
          </p:cNvSpPr>
          <p:nvPr>
            <p:ph type="title" hasCustomPrompt="1"/>
          </p:nvPr>
        </p:nvSpPr>
        <p:spPr>
          <a:xfrm>
            <a:off x="457200" y="2052960"/>
            <a:ext cx="6324600" cy="1828800"/>
          </a:xfrm>
        </p:spPr>
        <p:txBody>
          <a:bodyPr/>
          <a:lstStyle>
            <a:lvl1pPr algn="r">
              <a:defRPr sz="4000" spc="150" baseline="0"/>
            </a:lvl1pPr>
          </a:lstStyle>
          <a:p>
            <a:r>
              <a:rPr lang="en-US"/>
              <a:t>CLICK TO EDIT MASTER TITLE STYLE</a:t>
            </a:r>
          </a:p>
        </p:txBody>
      </p:sp>
      <p:sp>
        <p:nvSpPr>
          <p:cNvPr id="9"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3807476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89D6-EDD8-7056-8854-0DA681C4CAB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2A621DC-1880-16BE-08D2-B24376058817}"/>
              </a:ext>
            </a:extLst>
          </p:cNvPr>
          <p:cNvSpPr>
            <a:spLocks noGrp="1"/>
          </p:cNvSpPr>
          <p:nvPr>
            <p:ph type="body" sz="quarter" idx="10"/>
          </p:nvPr>
        </p:nvSpPr>
        <p:spPr>
          <a:xfrm>
            <a:off x="211138" y="1689100"/>
            <a:ext cx="4254500" cy="4927600"/>
          </a:xfrm>
        </p:spPr>
        <p:txBody>
          <a:bodyPr vert="horz" lIns="91440" tIns="45720" rIns="91440" bIns="45720" rtlCol="0">
            <a:normAutofit/>
          </a:bodyPr>
          <a:lstStyle>
            <a:lvl1pPr>
              <a:defRPr lang="en-US" sz="1800" spc="0" smtClean="0"/>
            </a:lvl1pPr>
            <a:lvl2pPr>
              <a:defRPr lang="en-US" sz="1600" spc="0" smtClean="0"/>
            </a:lvl2pPr>
            <a:lvl3pPr>
              <a:defRPr lang="en-US" sz="1500" spc="0" smtClean="0"/>
            </a:lvl3pPr>
            <a:lvl4pPr>
              <a:defRPr lang="en-US" spc="0" smtClean="0"/>
            </a:lvl4pPr>
            <a:lvl5pPr>
              <a:defRPr lang="en-US" sz="1400" spc="0"/>
            </a:lvl5pPr>
          </a:lstStyle>
          <a:p>
            <a:pPr lvl="0">
              <a:buClr>
                <a:schemeClr val="accent1">
                  <a:lumMod val="75000"/>
                </a:schemeClr>
              </a:buClr>
            </a:pPr>
            <a:r>
              <a:rPr lang="en-US"/>
              <a:t>Click to edit Master text styles</a:t>
            </a:r>
          </a:p>
          <a:p>
            <a:pPr lvl="1"/>
            <a:r>
              <a:rPr lang="en-US"/>
              <a:t>Second level</a:t>
            </a:r>
          </a:p>
          <a:p>
            <a:pPr lvl="2">
              <a:buClr>
                <a:srgbClr val="934343"/>
              </a:buClr>
            </a:pPr>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AA0E4C5-33B3-1314-A761-A1CAF1A12356}"/>
              </a:ext>
            </a:extLst>
          </p:cNvPr>
          <p:cNvSpPr>
            <a:spLocks noGrp="1"/>
          </p:cNvSpPr>
          <p:nvPr>
            <p:ph type="body" sz="quarter" idx="11"/>
          </p:nvPr>
        </p:nvSpPr>
        <p:spPr>
          <a:xfrm>
            <a:off x="4638675" y="1689100"/>
            <a:ext cx="4294188" cy="4927600"/>
          </a:xfrm>
        </p:spPr>
        <p:txBody>
          <a:bodyPr vert="horz" lIns="91440" tIns="45720" rIns="91440" bIns="45720" rtlCol="0">
            <a:normAutofit/>
          </a:bodyPr>
          <a:lstStyle>
            <a:lvl1pPr>
              <a:defRPr lang="en-US" sz="1800" spc="0" smtClean="0"/>
            </a:lvl1pPr>
            <a:lvl2pPr>
              <a:defRPr lang="en-US" sz="1600" spc="0" smtClean="0"/>
            </a:lvl2pPr>
            <a:lvl3pPr>
              <a:defRPr lang="en-US" sz="1500" spc="0" smtClean="0"/>
            </a:lvl3pPr>
            <a:lvl4pPr>
              <a:defRPr lang="en-US" spc="0" smtClean="0"/>
            </a:lvl4pPr>
            <a:lvl5pPr>
              <a:defRPr lang="en-US" sz="1400" spc="0"/>
            </a:lvl5pPr>
          </a:lstStyle>
          <a:p>
            <a:pPr lvl="0">
              <a:buClr>
                <a:schemeClr val="accent1">
                  <a:lumMod val="75000"/>
                </a:schemeClr>
              </a:buClr>
            </a:pPr>
            <a:r>
              <a:rPr lang="en-US"/>
              <a:t>Click to edit Master text styles</a:t>
            </a:r>
          </a:p>
          <a:p>
            <a:pPr lvl="1"/>
            <a:r>
              <a:rPr lang="en-US"/>
              <a:t>Second level</a:t>
            </a:r>
          </a:p>
          <a:p>
            <a:pPr lvl="2">
              <a:buClr>
                <a:srgbClr val="934343"/>
              </a:buClr>
            </a:pPr>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603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smal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73132" y="1719071"/>
            <a:ext cx="4222668" cy="4912233"/>
          </a:xfrm>
        </p:spPr>
        <p:txBody>
          <a:bodyPr>
            <a:normAutofit/>
          </a:bodyPr>
          <a:lstStyle>
            <a:lvl1pPr>
              <a:buClr>
                <a:schemeClr val="accent1">
                  <a:lumMod val="75000"/>
                </a:schemeClr>
              </a:buClr>
              <a:defRPr sz="1800" spc="0">
                <a:solidFill>
                  <a:schemeClr val="tx1"/>
                </a:solidFill>
              </a:defRPr>
            </a:lvl1pPr>
            <a:lvl2pPr>
              <a:defRPr sz="1600" spc="0">
                <a:solidFill>
                  <a:schemeClr val="tx1"/>
                </a:solidFill>
              </a:defRPr>
            </a:lvl2pPr>
            <a:lvl3pPr>
              <a:buClr>
                <a:srgbClr val="934343"/>
              </a:buClr>
              <a:defRPr sz="1500" spc="0">
                <a:solidFill>
                  <a:schemeClr val="tx1"/>
                </a:solidFill>
              </a:defRPr>
            </a:lvl3pPr>
            <a:lvl4pPr>
              <a:defRPr sz="1400" spc="0">
                <a:solidFill>
                  <a:schemeClr val="tx1"/>
                </a:solidFill>
              </a:defRPr>
            </a:lvl4pPr>
            <a:lvl5pPr>
              <a:defRPr sz="140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719071"/>
            <a:ext cx="4258294" cy="4912233"/>
          </a:xfrm>
        </p:spPr>
        <p:txBody>
          <a:bodyPr vert="horz" lIns="91440" tIns="45720" rIns="91440" bIns="45720" rtlCol="0">
            <a:normAutofit/>
          </a:bodyPr>
          <a:lstStyle>
            <a:lvl1pPr>
              <a:defRPr lang="en-US" sz="1800" spc="0" dirty="0"/>
            </a:lvl1pPr>
            <a:lvl2pPr>
              <a:defRPr lang="en-US" sz="1600" spc="0" dirty="0"/>
            </a:lvl2pPr>
            <a:lvl3pPr>
              <a:defRPr lang="en-US" sz="1500" spc="0" dirty="0"/>
            </a:lvl3pPr>
            <a:lvl4pPr>
              <a:defRPr lang="en-US" spc="0" dirty="0"/>
            </a:lvl4pPr>
          </a:lstStyle>
          <a:p>
            <a:pPr lvl="0">
              <a:buClr>
                <a:schemeClr val="accent1">
                  <a:lumMod val="75000"/>
                </a:schemeClr>
              </a:buClr>
            </a:pPr>
            <a:r>
              <a:rPr lang="en-US"/>
              <a:t>Click to edit Master text styles</a:t>
            </a:r>
          </a:p>
          <a:p>
            <a:pPr lvl="1"/>
            <a:r>
              <a:rPr lang="en-US"/>
              <a:t>Second level</a:t>
            </a:r>
          </a:p>
          <a:p>
            <a:pPr lvl="2">
              <a:buClr>
                <a:srgbClr val="934343"/>
              </a:buClr>
            </a:pPr>
            <a:r>
              <a:rPr lang="en-US"/>
              <a:t>Third level</a:t>
            </a:r>
          </a:p>
          <a:p>
            <a:pPr lvl="3"/>
            <a:r>
              <a:rPr lang="en-US"/>
              <a:t>Fourth level</a:t>
            </a:r>
          </a:p>
        </p:txBody>
      </p:sp>
      <p:sp>
        <p:nvSpPr>
          <p:cNvPr id="5" name="Date Placeholder 4"/>
          <p:cNvSpPr>
            <a:spLocks noGrp="1"/>
          </p:cNvSpPr>
          <p:nvPr>
            <p:ph type="dt" sz="half" idx="10"/>
          </p:nvPr>
        </p:nvSpPr>
        <p:spPr>
          <a:xfrm>
            <a:off x="381521" y="6630110"/>
            <a:ext cx="2133600" cy="274320"/>
          </a:xfrm>
          <a:prstGeom prst="rect">
            <a:avLst/>
          </a:prstGeom>
        </p:spPr>
        <p:txBody>
          <a:bodyPr/>
          <a:lstStyle>
            <a:lvl1pPr>
              <a:defRPr sz="900">
                <a:solidFill>
                  <a:schemeClr val="tx1"/>
                </a:solidFill>
                <a:latin typeface="Arial Narrow" panose="020B0606020202030204" pitchFamily="34" charset="0"/>
              </a:defRPr>
            </a:lvl1pPr>
          </a:lstStyle>
          <a:p>
            <a:fld id="{C715CDA6-468B-4914-9119-2CA166CC068C}" type="datetime1">
              <a:rPr lang="en-US" smtClean="0"/>
              <a:pPr/>
              <a:t>7/2/2025</a:t>
            </a:fld>
            <a:endParaRPr lang="en-US"/>
          </a:p>
        </p:txBody>
      </p:sp>
      <p:sp>
        <p:nvSpPr>
          <p:cNvPr id="6" name="Footer Placeholder 5"/>
          <p:cNvSpPr>
            <a:spLocks noGrp="1"/>
          </p:cNvSpPr>
          <p:nvPr>
            <p:ph type="ftr" sz="quarter" idx="11"/>
          </p:nvPr>
        </p:nvSpPr>
        <p:spPr>
          <a:xfrm>
            <a:off x="3048000" y="6629475"/>
            <a:ext cx="3352800" cy="274320"/>
          </a:xfrm>
          <a:prstGeom prst="rect">
            <a:avLst/>
          </a:prstGeom>
        </p:spPr>
        <p:txBody>
          <a:bodyPr/>
          <a:lstStyle>
            <a:lvl1pPr>
              <a:defRPr sz="900">
                <a:solidFill>
                  <a:schemeClr val="tx1"/>
                </a:solidFill>
                <a:latin typeface="Arial Narrow" panose="020B0606020202030204" pitchFamily="34" charset="0"/>
              </a:defRPr>
            </a:lvl1pPr>
          </a:lstStyle>
          <a:p>
            <a:endParaRPr lang="en-US"/>
          </a:p>
        </p:txBody>
      </p:sp>
      <p:sp>
        <p:nvSpPr>
          <p:cNvPr id="8" name="Title 7"/>
          <p:cNvSpPr>
            <a:spLocks noGrp="1"/>
          </p:cNvSpPr>
          <p:nvPr>
            <p:ph type="title"/>
          </p:nvPr>
        </p:nvSpPr>
        <p:spPr/>
        <p:txBody>
          <a:bodyPr/>
          <a:lstStyle/>
          <a:p>
            <a:r>
              <a:rPr lang="en-US"/>
              <a:t>Click to edit Master title style</a:t>
            </a:r>
          </a:p>
        </p:txBody>
      </p:sp>
      <p:sp>
        <p:nvSpPr>
          <p:cNvPr id="9"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prstClr val="black"/>
                </a:solidFill>
                <a:latin typeface="Arial Narrow" pitchFamily="34" charset="0"/>
              </a:rPr>
              <a:t>Slide </a:t>
            </a:r>
            <a:fld id="{91D1C02B-4EAB-4E15-8698-97615A35039E}" type="slidenum">
              <a:rPr lang="en-US" sz="900" b="0" smtClean="0">
                <a:solidFill>
                  <a:prstClr val="black"/>
                </a:solidFill>
                <a:latin typeface="Arial Narrow" pitchFamily="34" charset="0"/>
              </a:rPr>
              <a:pPr algn="r" fontAlgn="auto">
                <a:spcBef>
                  <a:spcPts val="0"/>
                </a:spcBef>
                <a:spcAft>
                  <a:spcPts val="0"/>
                </a:spcAft>
              </a:pPr>
              <a:t>‹#›</a:t>
            </a:fld>
            <a:endParaRPr lang="en-US" sz="900" b="0">
              <a:solidFill>
                <a:prstClr val="black"/>
              </a:solidFill>
              <a:latin typeface="Arial Narrow" pitchFamily="34" charset="0"/>
            </a:endParaRPr>
          </a:p>
        </p:txBody>
      </p:sp>
    </p:spTree>
    <p:extLst>
      <p:ext uri="{BB962C8B-B14F-4D97-AF65-F5344CB8AC3E}">
        <p14:creationId xmlns:p14="http://schemas.microsoft.com/office/powerpoint/2010/main" val="163237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5C6EFC-03AF-EF9F-B124-F6FCADA228AA}"/>
              </a:ext>
            </a:extLst>
          </p:cNvPr>
          <p:cNvSpPr/>
          <p:nvPr userDrawn="1"/>
        </p:nvSpPr>
        <p:spPr>
          <a:xfrm>
            <a:off x="152399" y="152400"/>
            <a:ext cx="8814047" cy="13464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Content Placeholder 2"/>
          <p:cNvSpPr>
            <a:spLocks noGrp="1"/>
          </p:cNvSpPr>
          <p:nvPr>
            <p:ph sz="half" idx="1"/>
          </p:nvPr>
        </p:nvSpPr>
        <p:spPr>
          <a:xfrm>
            <a:off x="273132" y="1719071"/>
            <a:ext cx="4222668" cy="4912233"/>
          </a:xfrm>
        </p:spPr>
        <p:txBody>
          <a:bodyPr vert="horz" lIns="91440" tIns="45720" rIns="91440" bIns="45720" rtlCol="0">
            <a:normAutofit/>
          </a:bodyPr>
          <a:lstStyle>
            <a:lvl1pPr>
              <a:defRPr lang="en-US" sz="1800" spc="0" dirty="0"/>
            </a:lvl1pPr>
            <a:lvl2pPr>
              <a:defRPr lang="en-US" sz="1600" spc="0" dirty="0"/>
            </a:lvl2pPr>
            <a:lvl3pPr>
              <a:defRPr lang="en-US" sz="1500" spc="0" dirty="0"/>
            </a:lvl3pPr>
            <a:lvl4pPr>
              <a:defRPr lang="en-US" spc="0" dirty="0"/>
            </a:lvl4pPr>
          </a:lstStyle>
          <a:p>
            <a:pPr lvl="0">
              <a:buClr>
                <a:schemeClr val="accent1">
                  <a:lumMod val="75000"/>
                </a:schemeClr>
              </a:buClr>
            </a:pPr>
            <a:r>
              <a:rPr lang="en-US"/>
              <a:t>Click to edit Master text styles</a:t>
            </a:r>
          </a:p>
          <a:p>
            <a:pPr lvl="1"/>
            <a:r>
              <a:rPr lang="en-US"/>
              <a:t>Second level</a:t>
            </a:r>
          </a:p>
          <a:p>
            <a:pPr lvl="2">
              <a:buClr>
                <a:srgbClr val="934343"/>
              </a:buClr>
            </a:pPr>
            <a:r>
              <a:rPr lang="en-US"/>
              <a:t>Third level</a:t>
            </a:r>
          </a:p>
          <a:p>
            <a:pPr lvl="3"/>
            <a:r>
              <a:rPr lang="en-US"/>
              <a:t>Fourth level</a:t>
            </a:r>
          </a:p>
        </p:txBody>
      </p:sp>
      <p:sp>
        <p:nvSpPr>
          <p:cNvPr id="4" name="Content Placeholder 3"/>
          <p:cNvSpPr>
            <a:spLocks noGrp="1"/>
          </p:cNvSpPr>
          <p:nvPr>
            <p:ph sz="half" idx="2"/>
          </p:nvPr>
        </p:nvSpPr>
        <p:spPr>
          <a:xfrm>
            <a:off x="4648200" y="1719071"/>
            <a:ext cx="4258294" cy="4912233"/>
          </a:xfrm>
        </p:spPr>
        <p:txBody>
          <a:bodyPr vert="horz" lIns="91440" tIns="45720" rIns="91440" bIns="45720" rtlCol="0">
            <a:normAutofit/>
          </a:bodyPr>
          <a:lstStyle>
            <a:lvl1pPr>
              <a:defRPr lang="en-US" sz="1800" spc="0" dirty="0"/>
            </a:lvl1pPr>
            <a:lvl2pPr>
              <a:defRPr lang="en-US" sz="1600" spc="0" dirty="0"/>
            </a:lvl2pPr>
            <a:lvl3pPr>
              <a:defRPr lang="en-US" sz="1500" spc="0" dirty="0"/>
            </a:lvl3pPr>
            <a:lvl4pPr>
              <a:defRPr lang="en-US" spc="0" dirty="0"/>
            </a:lvl4pPr>
          </a:lstStyle>
          <a:p>
            <a:pPr lvl="0">
              <a:buClr>
                <a:schemeClr val="accent1">
                  <a:lumMod val="75000"/>
                </a:schemeClr>
              </a:buClr>
            </a:pPr>
            <a:r>
              <a:rPr lang="en-US"/>
              <a:t>Click to edit Master text styles</a:t>
            </a:r>
          </a:p>
          <a:p>
            <a:pPr lvl="1"/>
            <a:r>
              <a:rPr lang="en-US"/>
              <a:t>Second level</a:t>
            </a:r>
          </a:p>
          <a:p>
            <a:pPr lvl="2">
              <a:buClr>
                <a:srgbClr val="934343"/>
              </a:buClr>
            </a:pPr>
            <a:r>
              <a:rPr lang="en-US"/>
              <a:t>Third level</a:t>
            </a:r>
          </a:p>
          <a:p>
            <a:pPr lvl="3"/>
            <a:r>
              <a:rPr lang="en-US"/>
              <a:t>Fourth level</a:t>
            </a:r>
          </a:p>
        </p:txBody>
      </p:sp>
      <p:sp>
        <p:nvSpPr>
          <p:cNvPr id="5" name="Date Placeholder 4"/>
          <p:cNvSpPr>
            <a:spLocks noGrp="1"/>
          </p:cNvSpPr>
          <p:nvPr>
            <p:ph type="dt" sz="half" idx="10"/>
          </p:nvPr>
        </p:nvSpPr>
        <p:spPr>
          <a:xfrm>
            <a:off x="381521" y="6630110"/>
            <a:ext cx="2133600" cy="274320"/>
          </a:xfrm>
          <a:prstGeom prst="rect">
            <a:avLst/>
          </a:prstGeom>
        </p:spPr>
        <p:txBody>
          <a:bodyPr/>
          <a:lstStyle>
            <a:lvl1pPr>
              <a:defRPr sz="900">
                <a:solidFill>
                  <a:schemeClr val="tx1"/>
                </a:solidFill>
                <a:latin typeface="Arial Narrow" panose="020B0606020202030204" pitchFamily="34" charset="0"/>
              </a:defRPr>
            </a:lvl1pPr>
          </a:lstStyle>
          <a:p>
            <a:fld id="{C715CDA6-468B-4914-9119-2CA166CC068C}" type="datetime1">
              <a:rPr lang="en-US" smtClean="0"/>
              <a:pPr/>
              <a:t>7/2/2025</a:t>
            </a:fld>
            <a:endParaRPr lang="en-US"/>
          </a:p>
        </p:txBody>
      </p:sp>
      <p:sp>
        <p:nvSpPr>
          <p:cNvPr id="6" name="Footer Placeholder 5"/>
          <p:cNvSpPr>
            <a:spLocks noGrp="1"/>
          </p:cNvSpPr>
          <p:nvPr>
            <p:ph type="ftr" sz="quarter" idx="11"/>
          </p:nvPr>
        </p:nvSpPr>
        <p:spPr>
          <a:xfrm>
            <a:off x="3048000" y="6629475"/>
            <a:ext cx="3352800" cy="274320"/>
          </a:xfrm>
          <a:prstGeom prst="rect">
            <a:avLst/>
          </a:prstGeom>
        </p:spPr>
        <p:txBody>
          <a:bodyPr/>
          <a:lstStyle>
            <a:lvl1pPr>
              <a:defRPr sz="900">
                <a:solidFill>
                  <a:schemeClr val="tx1"/>
                </a:solidFill>
                <a:latin typeface="Arial Narrow" panose="020B0606020202030204" pitchFamily="34" charset="0"/>
              </a:defRPr>
            </a:lvl1pPr>
          </a:lstStyle>
          <a:p>
            <a:endParaRPr lang="en-US"/>
          </a:p>
        </p:txBody>
      </p:sp>
      <p:sp>
        <p:nvSpPr>
          <p:cNvPr id="8" name="Title 7"/>
          <p:cNvSpPr>
            <a:spLocks noGrp="1"/>
          </p:cNvSpPr>
          <p:nvPr>
            <p:ph type="title"/>
          </p:nvPr>
        </p:nvSpPr>
        <p:spPr/>
        <p:txBody>
          <a:bodyPr/>
          <a:lstStyle/>
          <a:p>
            <a:r>
              <a:rPr lang="en-US"/>
              <a:t>Click to edit Master title style</a:t>
            </a:r>
          </a:p>
        </p:txBody>
      </p:sp>
      <p:sp>
        <p:nvSpPr>
          <p:cNvPr id="9"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prstClr val="black"/>
                </a:solidFill>
                <a:latin typeface="Arial Narrow" pitchFamily="34" charset="0"/>
              </a:rPr>
              <a:t>Slide </a:t>
            </a:r>
            <a:fld id="{91D1C02B-4EAB-4E15-8698-97615A35039E}" type="slidenum">
              <a:rPr lang="en-US" sz="900" b="0" smtClean="0">
                <a:solidFill>
                  <a:prstClr val="black"/>
                </a:solidFill>
                <a:latin typeface="Arial Narrow" pitchFamily="34" charset="0"/>
              </a:rPr>
              <a:pPr algn="r" fontAlgn="auto">
                <a:spcBef>
                  <a:spcPts val="0"/>
                </a:spcBef>
                <a:spcAft>
                  <a:spcPts val="0"/>
                </a:spcAft>
              </a:pPr>
              <a:t>‹#›</a:t>
            </a:fld>
            <a:endParaRPr lang="en-US" sz="900" b="0">
              <a:solidFill>
                <a:prstClr val="black"/>
              </a:solidFill>
              <a:latin typeface="Arial Narrow" pitchFamily="34" charset="0"/>
            </a:endParaRPr>
          </a:p>
        </p:txBody>
      </p:sp>
    </p:spTree>
    <p:extLst>
      <p:ext uri="{BB962C8B-B14F-4D97-AF65-F5344CB8AC3E}">
        <p14:creationId xmlns:p14="http://schemas.microsoft.com/office/powerpoint/2010/main" val="1082786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_Two Content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5C6EFC-03AF-EF9F-B124-F6FCADA228AA}"/>
              </a:ext>
            </a:extLst>
          </p:cNvPr>
          <p:cNvSpPr/>
          <p:nvPr userDrawn="1"/>
        </p:nvSpPr>
        <p:spPr>
          <a:xfrm>
            <a:off x="152399" y="152400"/>
            <a:ext cx="8814047" cy="1346447"/>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Content Placeholder 2"/>
          <p:cNvSpPr>
            <a:spLocks noGrp="1"/>
          </p:cNvSpPr>
          <p:nvPr>
            <p:ph sz="half" idx="1"/>
          </p:nvPr>
        </p:nvSpPr>
        <p:spPr>
          <a:xfrm>
            <a:off x="273132" y="1719071"/>
            <a:ext cx="4222668" cy="4912233"/>
          </a:xfrm>
        </p:spPr>
        <p:txBody>
          <a:bodyPr vert="horz" lIns="91440" tIns="45720" rIns="91440" bIns="45720" rtlCol="0">
            <a:normAutofit/>
          </a:bodyPr>
          <a:lstStyle>
            <a:lvl1pPr>
              <a:defRPr lang="en-US" sz="1800" spc="0" dirty="0"/>
            </a:lvl1pPr>
            <a:lvl2pPr>
              <a:defRPr lang="en-US" sz="1600" spc="0" dirty="0"/>
            </a:lvl2pPr>
            <a:lvl3pPr>
              <a:defRPr lang="en-US" sz="1500" spc="0" dirty="0"/>
            </a:lvl3pPr>
            <a:lvl4pPr>
              <a:defRPr lang="en-US" spc="0" dirty="0"/>
            </a:lvl4pPr>
          </a:lstStyle>
          <a:p>
            <a:pPr lvl="0">
              <a:buClr>
                <a:schemeClr val="accent1">
                  <a:lumMod val="75000"/>
                </a:schemeClr>
              </a:buClr>
            </a:pPr>
            <a:r>
              <a:rPr lang="en-US"/>
              <a:t>Click to edit Master text styles</a:t>
            </a:r>
          </a:p>
          <a:p>
            <a:pPr lvl="1"/>
            <a:r>
              <a:rPr lang="en-US"/>
              <a:t>Second level</a:t>
            </a:r>
          </a:p>
          <a:p>
            <a:pPr lvl="2">
              <a:buClr>
                <a:srgbClr val="934343"/>
              </a:buClr>
            </a:pPr>
            <a:r>
              <a:rPr lang="en-US"/>
              <a:t>Third level</a:t>
            </a:r>
          </a:p>
          <a:p>
            <a:pPr lvl="3"/>
            <a:r>
              <a:rPr lang="en-US"/>
              <a:t>Fourth level</a:t>
            </a:r>
          </a:p>
        </p:txBody>
      </p:sp>
      <p:sp>
        <p:nvSpPr>
          <p:cNvPr id="4" name="Content Placeholder 3"/>
          <p:cNvSpPr>
            <a:spLocks noGrp="1"/>
          </p:cNvSpPr>
          <p:nvPr>
            <p:ph sz="half" idx="2"/>
          </p:nvPr>
        </p:nvSpPr>
        <p:spPr>
          <a:xfrm>
            <a:off x="4648200" y="1719071"/>
            <a:ext cx="4258294" cy="4912233"/>
          </a:xfrm>
        </p:spPr>
        <p:txBody>
          <a:bodyPr vert="horz" lIns="91440" tIns="45720" rIns="91440" bIns="45720" rtlCol="0">
            <a:normAutofit/>
          </a:bodyPr>
          <a:lstStyle>
            <a:lvl1pPr>
              <a:defRPr lang="en-US" sz="1800" spc="0" dirty="0"/>
            </a:lvl1pPr>
            <a:lvl2pPr>
              <a:defRPr lang="en-US" sz="1600" spc="0" dirty="0"/>
            </a:lvl2pPr>
            <a:lvl3pPr>
              <a:defRPr lang="en-US" sz="1500" spc="0" dirty="0"/>
            </a:lvl3pPr>
            <a:lvl4pPr>
              <a:defRPr lang="en-US" spc="0" dirty="0"/>
            </a:lvl4pPr>
          </a:lstStyle>
          <a:p>
            <a:pPr lvl="0">
              <a:buClr>
                <a:schemeClr val="accent1">
                  <a:lumMod val="75000"/>
                </a:schemeClr>
              </a:buClr>
            </a:pPr>
            <a:r>
              <a:rPr lang="en-US"/>
              <a:t>Click to edit Master text styles</a:t>
            </a:r>
          </a:p>
          <a:p>
            <a:pPr lvl="1"/>
            <a:r>
              <a:rPr lang="en-US"/>
              <a:t>Second level</a:t>
            </a:r>
          </a:p>
          <a:p>
            <a:pPr lvl="2">
              <a:buClr>
                <a:srgbClr val="934343"/>
              </a:buClr>
            </a:pPr>
            <a:r>
              <a:rPr lang="en-US"/>
              <a:t>Third level</a:t>
            </a:r>
          </a:p>
          <a:p>
            <a:pPr lvl="3"/>
            <a:r>
              <a:rPr lang="en-US"/>
              <a:t>Fourth level</a:t>
            </a:r>
          </a:p>
        </p:txBody>
      </p:sp>
      <p:sp>
        <p:nvSpPr>
          <p:cNvPr id="5" name="Date Placeholder 4"/>
          <p:cNvSpPr>
            <a:spLocks noGrp="1"/>
          </p:cNvSpPr>
          <p:nvPr>
            <p:ph type="dt" sz="half" idx="10"/>
          </p:nvPr>
        </p:nvSpPr>
        <p:spPr>
          <a:xfrm>
            <a:off x="381521" y="6630110"/>
            <a:ext cx="2133600" cy="274320"/>
          </a:xfrm>
          <a:prstGeom prst="rect">
            <a:avLst/>
          </a:prstGeom>
        </p:spPr>
        <p:txBody>
          <a:bodyPr/>
          <a:lstStyle>
            <a:lvl1pPr>
              <a:defRPr sz="900">
                <a:solidFill>
                  <a:schemeClr val="tx1"/>
                </a:solidFill>
                <a:latin typeface="Arial Narrow" panose="020B0606020202030204" pitchFamily="34" charset="0"/>
              </a:defRPr>
            </a:lvl1pPr>
          </a:lstStyle>
          <a:p>
            <a:fld id="{C715CDA6-468B-4914-9119-2CA166CC068C}" type="datetime1">
              <a:rPr lang="en-US" smtClean="0"/>
              <a:pPr/>
              <a:t>7/2/2025</a:t>
            </a:fld>
            <a:endParaRPr lang="en-US"/>
          </a:p>
        </p:txBody>
      </p:sp>
      <p:sp>
        <p:nvSpPr>
          <p:cNvPr id="6" name="Footer Placeholder 5"/>
          <p:cNvSpPr>
            <a:spLocks noGrp="1"/>
          </p:cNvSpPr>
          <p:nvPr>
            <p:ph type="ftr" sz="quarter" idx="11"/>
          </p:nvPr>
        </p:nvSpPr>
        <p:spPr>
          <a:xfrm>
            <a:off x="3048000" y="6629475"/>
            <a:ext cx="3352800" cy="274320"/>
          </a:xfrm>
          <a:prstGeom prst="rect">
            <a:avLst/>
          </a:prstGeom>
        </p:spPr>
        <p:txBody>
          <a:bodyPr/>
          <a:lstStyle>
            <a:lvl1pPr>
              <a:defRPr sz="900">
                <a:solidFill>
                  <a:schemeClr val="tx1"/>
                </a:solidFill>
                <a:latin typeface="Arial Narrow" panose="020B0606020202030204" pitchFamily="34" charset="0"/>
              </a:defRPr>
            </a:lvl1pPr>
          </a:lstStyle>
          <a:p>
            <a:endParaRPr lang="en-US"/>
          </a:p>
        </p:txBody>
      </p:sp>
      <p:sp>
        <p:nvSpPr>
          <p:cNvPr id="8" name="Title 7"/>
          <p:cNvSpPr>
            <a:spLocks noGrp="1"/>
          </p:cNvSpPr>
          <p:nvPr>
            <p:ph type="title"/>
          </p:nvPr>
        </p:nvSpPr>
        <p:spPr/>
        <p:txBody>
          <a:bodyPr/>
          <a:lstStyle/>
          <a:p>
            <a:r>
              <a:rPr lang="en-US"/>
              <a:t>Click to edit Master title style</a:t>
            </a:r>
          </a:p>
        </p:txBody>
      </p:sp>
      <p:sp>
        <p:nvSpPr>
          <p:cNvPr id="9"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prstClr val="black"/>
                </a:solidFill>
                <a:latin typeface="Arial Narrow" pitchFamily="34" charset="0"/>
              </a:rPr>
              <a:t>Slide </a:t>
            </a:r>
            <a:fld id="{91D1C02B-4EAB-4E15-8698-97615A35039E}" type="slidenum">
              <a:rPr lang="en-US" sz="900" b="0" smtClean="0">
                <a:solidFill>
                  <a:prstClr val="black"/>
                </a:solidFill>
                <a:latin typeface="Arial Narrow" pitchFamily="34" charset="0"/>
              </a:rPr>
              <a:pPr algn="r" fontAlgn="auto">
                <a:spcBef>
                  <a:spcPts val="0"/>
                </a:spcBef>
                <a:spcAft>
                  <a:spcPts val="0"/>
                </a:spcAft>
              </a:pPr>
              <a:t>‹#›</a:t>
            </a:fld>
            <a:endParaRPr lang="en-US" sz="900" b="0">
              <a:solidFill>
                <a:prstClr val="black"/>
              </a:solidFill>
              <a:latin typeface="Arial Narrow" pitchFamily="34" charset="0"/>
            </a:endParaRPr>
          </a:p>
        </p:txBody>
      </p:sp>
    </p:spTree>
    <p:extLst>
      <p:ext uri="{BB962C8B-B14F-4D97-AF65-F5344CB8AC3E}">
        <p14:creationId xmlns:p14="http://schemas.microsoft.com/office/powerpoint/2010/main" val="1916024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Co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9" y="685800"/>
            <a:ext cx="8407893" cy="5440679"/>
          </a:xfrm>
        </p:spPr>
        <p:txBody>
          <a:bodyPr/>
          <a:lstStyle>
            <a:lvl1pPr marL="45720" indent="0">
              <a:spcBef>
                <a:spcPts val="0"/>
              </a:spcBef>
              <a:spcAft>
                <a:spcPts val="0"/>
              </a:spcAft>
              <a:buNone/>
              <a:defRPr b="0" spc="0">
                <a:solidFill>
                  <a:schemeClr val="tx1"/>
                </a:solidFill>
              </a:defRPr>
            </a:lvl1pPr>
            <a:lvl2pPr marL="365760" indent="0">
              <a:spcBef>
                <a:spcPts val="0"/>
              </a:spcBef>
              <a:spcAft>
                <a:spcPts val="0"/>
              </a:spcAft>
              <a:buNone/>
              <a:defRPr b="0" spc="0">
                <a:solidFill>
                  <a:schemeClr val="tx1"/>
                </a:solidFill>
              </a:defRPr>
            </a:lvl2pPr>
            <a:lvl3pPr marL="640080" indent="0">
              <a:spcBef>
                <a:spcPts val="0"/>
              </a:spcBef>
              <a:spcAft>
                <a:spcPts val="0"/>
              </a:spcAft>
              <a:buNone/>
              <a:defRPr b="0" spc="0">
                <a:solidFill>
                  <a:schemeClr val="tx1"/>
                </a:solidFill>
              </a:defRPr>
            </a:lvl3pPr>
            <a:lvl4pPr marL="914400" indent="0">
              <a:spcBef>
                <a:spcPts val="0"/>
              </a:spcBef>
              <a:spcAft>
                <a:spcPts val="0"/>
              </a:spcAft>
              <a:buNone/>
              <a:defRPr b="0">
                <a:solidFill>
                  <a:schemeClr val="tx1"/>
                </a:solidFill>
              </a:defRPr>
            </a:lvl4pPr>
            <a:lvl5pPr marL="1097280" indent="0">
              <a:spcBef>
                <a:spcPts val="0"/>
              </a:spcBef>
              <a:spcAft>
                <a:spcPts val="0"/>
              </a:spcAft>
              <a:buNone/>
              <a:defRPr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hasCustomPrompt="1"/>
          </p:nvPr>
        </p:nvSpPr>
        <p:spPr>
          <a:xfrm>
            <a:off x="381000" y="152400"/>
            <a:ext cx="8381260" cy="406153"/>
          </a:xfrm>
        </p:spPr>
        <p:txBody>
          <a:bodyPr/>
          <a:lstStyle>
            <a:lvl1pPr>
              <a:defRPr sz="2000" u="sng" cap="none" spc="0">
                <a:solidFill>
                  <a:schemeClr val="tx1"/>
                </a:solidFill>
              </a:defRPr>
            </a:lvl1pPr>
          </a:lstStyle>
          <a:p>
            <a:r>
              <a:rPr lang="en-US"/>
              <a:t>Click To Edit Master Title Style</a:t>
            </a:r>
          </a:p>
        </p:txBody>
      </p:sp>
      <p:sp>
        <p:nvSpPr>
          <p:cNvPr id="8"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prstClr val="black"/>
                </a:solidFill>
                <a:latin typeface="Arial Narrow" pitchFamily="34" charset="0"/>
              </a:rPr>
              <a:t>Slide </a:t>
            </a:r>
            <a:fld id="{91D1C02B-4EAB-4E15-8698-97615A35039E}" type="slidenum">
              <a:rPr lang="en-US" sz="900" b="0" smtClean="0">
                <a:solidFill>
                  <a:prstClr val="black"/>
                </a:solidFill>
                <a:latin typeface="Arial Narrow" pitchFamily="34" charset="0"/>
              </a:rPr>
              <a:pPr algn="r" fontAlgn="auto">
                <a:spcBef>
                  <a:spcPts val="0"/>
                </a:spcBef>
                <a:spcAft>
                  <a:spcPts val="0"/>
                </a:spcAft>
              </a:pPr>
              <a:t>‹#›</a:t>
            </a:fld>
            <a:endParaRPr lang="en-US" sz="900" b="0">
              <a:solidFill>
                <a:prstClr val="black"/>
              </a:solidFill>
              <a:latin typeface="Arial Narrow" pitchFamily="34" charset="0"/>
            </a:endParaRPr>
          </a:p>
        </p:txBody>
      </p:sp>
    </p:spTree>
    <p:extLst>
      <p:ext uri="{BB962C8B-B14F-4D97-AF65-F5344CB8AC3E}">
        <p14:creationId xmlns:p14="http://schemas.microsoft.com/office/powerpoint/2010/main" val="2205234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rgbClr val="61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8" name="Rectangle 7"/>
          <p:cNvSpPr/>
          <p:nvPr/>
        </p:nvSpPr>
        <p:spPr>
          <a:xfrm>
            <a:off x="152400"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solidFill>
                  <a:schemeClr val="tx1"/>
                </a:solidFill>
              </a:defRPr>
            </a:lvl1pPr>
          </a:lstStyle>
          <a:p>
            <a:r>
              <a:rPr lang="en-US"/>
              <a:t>Click to edit Master title style</a:t>
            </a:r>
          </a:p>
        </p:txBody>
      </p:sp>
      <p:sp>
        <p:nvSpPr>
          <p:cNvPr id="13"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194760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8" name="Rectangle 7"/>
          <p:cNvSpPr/>
          <p:nvPr/>
        </p:nvSpPr>
        <p:spPr>
          <a:xfrm>
            <a:off x="152400"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solidFill>
                  <a:schemeClr val="tx1"/>
                </a:solidFill>
              </a:defRPr>
            </a:lvl1pPr>
          </a:lstStyle>
          <a:p>
            <a:r>
              <a:rPr lang="en-US"/>
              <a:t>Click to edit Master title style</a:t>
            </a:r>
          </a:p>
        </p:txBody>
      </p:sp>
      <p:sp>
        <p:nvSpPr>
          <p:cNvPr id="13"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1256286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8" name="Rectangle 7"/>
          <p:cNvSpPr/>
          <p:nvPr/>
        </p:nvSpPr>
        <p:spPr>
          <a:xfrm>
            <a:off x="152400"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Title 11"/>
          <p:cNvSpPr>
            <a:spLocks noGrp="1"/>
          </p:cNvSpPr>
          <p:nvPr>
            <p:ph type="title"/>
          </p:nvPr>
        </p:nvSpPr>
        <p:spPr>
          <a:xfrm>
            <a:off x="381000" y="2892277"/>
            <a:ext cx="6324600" cy="1645920"/>
          </a:xfrm>
        </p:spPr>
        <p:txBody>
          <a:bodyPr/>
          <a:lstStyle>
            <a:lvl1pPr algn="r">
              <a:defRPr sz="4200" spc="150" baseline="0">
                <a:solidFill>
                  <a:schemeClr val="tx1"/>
                </a:solidFill>
              </a:defRPr>
            </a:lvl1pPr>
          </a:lstStyle>
          <a:p>
            <a:r>
              <a:rPr lang="en-US"/>
              <a:t>Click to edit Master title style</a:t>
            </a:r>
          </a:p>
        </p:txBody>
      </p:sp>
      <p:sp>
        <p:nvSpPr>
          <p:cNvPr id="13"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4277991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ubsSection Header">
    <p:spTree>
      <p:nvGrpSpPr>
        <p:cNvPr id="1" name=""/>
        <p:cNvGrpSpPr/>
        <p:nvPr/>
      </p:nvGrpSpPr>
      <p:grpSpPr>
        <a:xfrm>
          <a:off x="0" y="0"/>
          <a:ext cx="0" cy="0"/>
          <a:chOff x="0" y="0"/>
          <a:chExt cx="0" cy="0"/>
        </a:xfrm>
      </p:grpSpPr>
      <p:sp>
        <p:nvSpPr>
          <p:cNvPr id="8" name="Rectangle 7"/>
          <p:cNvSpPr/>
          <p:nvPr/>
        </p:nvSpPr>
        <p:spPr>
          <a:xfrm>
            <a:off x="2290314"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2" name="Title 11"/>
          <p:cNvSpPr>
            <a:spLocks noGrp="1"/>
          </p:cNvSpPr>
          <p:nvPr>
            <p:ph type="title"/>
          </p:nvPr>
        </p:nvSpPr>
        <p:spPr>
          <a:xfrm>
            <a:off x="2518914" y="2892277"/>
            <a:ext cx="6324600" cy="1645920"/>
          </a:xfrm>
        </p:spPr>
        <p:txBody>
          <a:bodyPr/>
          <a:lstStyle>
            <a:lvl1pPr algn="r">
              <a:defRPr sz="4200" spc="150" baseline="0">
                <a:solidFill>
                  <a:schemeClr val="tx1"/>
                </a:solidFill>
              </a:defRPr>
            </a:lvl1pPr>
          </a:lstStyle>
          <a:p>
            <a:r>
              <a:rPr lang="en-US"/>
              <a:t>Click to edit Master title style</a:t>
            </a:r>
          </a:p>
        </p:txBody>
      </p:sp>
      <p:sp>
        <p:nvSpPr>
          <p:cNvPr id="13"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
        <p:nvSpPr>
          <p:cNvPr id="2" name="Rectangle 1"/>
          <p:cNvSpPr/>
          <p:nvPr userDrawn="1"/>
        </p:nvSpPr>
        <p:spPr>
          <a:xfrm>
            <a:off x="130846" y="153923"/>
            <a:ext cx="1981200" cy="6556248"/>
          </a:xfrm>
          <a:prstGeom prst="rect">
            <a:avLst/>
          </a:prstGeom>
          <a:solidFill>
            <a:srgbClr val="61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4" name="Text Placeholder 2"/>
          <p:cNvSpPr>
            <a:spLocks noGrp="1"/>
          </p:cNvSpPr>
          <p:nvPr>
            <p:ph type="body" idx="1"/>
          </p:nvPr>
        </p:nvSpPr>
        <p:spPr>
          <a:xfrm>
            <a:off x="283245" y="2893801"/>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71180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SubsSection Header">
    <p:spTree>
      <p:nvGrpSpPr>
        <p:cNvPr id="1" name=""/>
        <p:cNvGrpSpPr/>
        <p:nvPr/>
      </p:nvGrpSpPr>
      <p:grpSpPr>
        <a:xfrm>
          <a:off x="0" y="0"/>
          <a:ext cx="0" cy="0"/>
          <a:chOff x="0" y="0"/>
          <a:chExt cx="0" cy="0"/>
        </a:xfrm>
      </p:grpSpPr>
      <p:sp>
        <p:nvSpPr>
          <p:cNvPr id="8" name="Rectangle 7"/>
          <p:cNvSpPr/>
          <p:nvPr/>
        </p:nvSpPr>
        <p:spPr>
          <a:xfrm>
            <a:off x="2290314"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2" name="Title 11"/>
          <p:cNvSpPr>
            <a:spLocks noGrp="1"/>
          </p:cNvSpPr>
          <p:nvPr>
            <p:ph type="title"/>
          </p:nvPr>
        </p:nvSpPr>
        <p:spPr>
          <a:xfrm>
            <a:off x="2518914" y="2892277"/>
            <a:ext cx="6324600" cy="1645920"/>
          </a:xfrm>
        </p:spPr>
        <p:txBody>
          <a:bodyPr/>
          <a:lstStyle>
            <a:lvl1pPr algn="r">
              <a:defRPr sz="4200" spc="150" baseline="0">
                <a:solidFill>
                  <a:schemeClr val="tx1"/>
                </a:solidFill>
              </a:defRPr>
            </a:lvl1pPr>
          </a:lstStyle>
          <a:p>
            <a:r>
              <a:rPr lang="en-US"/>
              <a:t>Click to edit Master title style</a:t>
            </a:r>
          </a:p>
        </p:txBody>
      </p:sp>
      <p:sp>
        <p:nvSpPr>
          <p:cNvPr id="13"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
        <p:nvSpPr>
          <p:cNvPr id="2" name="Rectangle 1"/>
          <p:cNvSpPr/>
          <p:nvPr userDrawn="1"/>
        </p:nvSpPr>
        <p:spPr>
          <a:xfrm>
            <a:off x="130846" y="153923"/>
            <a:ext cx="1981200" cy="655624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4" name="Text Placeholder 2"/>
          <p:cNvSpPr>
            <a:spLocks noGrp="1"/>
          </p:cNvSpPr>
          <p:nvPr>
            <p:ph type="body" idx="1"/>
          </p:nvPr>
        </p:nvSpPr>
        <p:spPr>
          <a:xfrm>
            <a:off x="283245" y="2893801"/>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70094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black"/>
              </a:solidFill>
            </a:endParaRPr>
          </a:p>
        </p:txBody>
      </p:sp>
      <p:sp>
        <p:nvSpPr>
          <p:cNvPr id="8" name="Rectangle 7"/>
          <p:cNvSpPr/>
          <p:nvPr/>
        </p:nvSpPr>
        <p:spPr>
          <a:xfrm>
            <a:off x="152400" y="153923"/>
            <a:ext cx="6705600" cy="6553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3" name="Title 12"/>
          <p:cNvSpPr>
            <a:spLocks noGrp="1"/>
          </p:cNvSpPr>
          <p:nvPr>
            <p:ph type="title" hasCustomPrompt="1"/>
          </p:nvPr>
        </p:nvSpPr>
        <p:spPr>
          <a:xfrm>
            <a:off x="457200" y="2052960"/>
            <a:ext cx="6324600" cy="1828800"/>
          </a:xfrm>
        </p:spPr>
        <p:txBody>
          <a:bodyPr/>
          <a:lstStyle>
            <a:lvl1pPr algn="r">
              <a:defRPr sz="4000" spc="150" baseline="0"/>
            </a:lvl1pPr>
          </a:lstStyle>
          <a:p>
            <a:r>
              <a:rPr lang="en-US"/>
              <a:t>CLICK TO EDIT MASTER TITLE STYLE</a:t>
            </a:r>
          </a:p>
        </p:txBody>
      </p:sp>
      <p:sp>
        <p:nvSpPr>
          <p:cNvPr id="9"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4086077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SubsSection Header">
    <p:spTree>
      <p:nvGrpSpPr>
        <p:cNvPr id="1" name=""/>
        <p:cNvGrpSpPr/>
        <p:nvPr/>
      </p:nvGrpSpPr>
      <p:grpSpPr>
        <a:xfrm>
          <a:off x="0" y="0"/>
          <a:ext cx="0" cy="0"/>
          <a:chOff x="0" y="0"/>
          <a:chExt cx="0" cy="0"/>
        </a:xfrm>
      </p:grpSpPr>
      <p:sp>
        <p:nvSpPr>
          <p:cNvPr id="8" name="Rectangle 7"/>
          <p:cNvSpPr/>
          <p:nvPr/>
        </p:nvSpPr>
        <p:spPr>
          <a:xfrm>
            <a:off x="2290314" y="153923"/>
            <a:ext cx="6705600" cy="6553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12" name="Title 11"/>
          <p:cNvSpPr>
            <a:spLocks noGrp="1"/>
          </p:cNvSpPr>
          <p:nvPr>
            <p:ph type="title"/>
          </p:nvPr>
        </p:nvSpPr>
        <p:spPr>
          <a:xfrm>
            <a:off x="2518914" y="2892277"/>
            <a:ext cx="6324600" cy="1645920"/>
          </a:xfrm>
        </p:spPr>
        <p:txBody>
          <a:bodyPr/>
          <a:lstStyle>
            <a:lvl1pPr algn="r">
              <a:defRPr sz="4200" spc="150" baseline="0">
                <a:solidFill>
                  <a:schemeClr val="tx1"/>
                </a:solidFill>
              </a:defRPr>
            </a:lvl1pPr>
          </a:lstStyle>
          <a:p>
            <a:r>
              <a:rPr lang="en-US"/>
              <a:t>Click to edit Master title style</a:t>
            </a:r>
          </a:p>
        </p:txBody>
      </p:sp>
      <p:sp>
        <p:nvSpPr>
          <p:cNvPr id="13"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
        <p:nvSpPr>
          <p:cNvPr id="2" name="Rectangle 1"/>
          <p:cNvSpPr/>
          <p:nvPr userDrawn="1"/>
        </p:nvSpPr>
        <p:spPr>
          <a:xfrm>
            <a:off x="130846" y="153923"/>
            <a:ext cx="1981200" cy="6556248"/>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4" name="Text Placeholder 2"/>
          <p:cNvSpPr>
            <a:spLocks noGrp="1"/>
          </p:cNvSpPr>
          <p:nvPr>
            <p:ph type="body" idx="1"/>
          </p:nvPr>
        </p:nvSpPr>
        <p:spPr>
          <a:xfrm>
            <a:off x="283245" y="2893801"/>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67759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spc="0">
                <a:solidFill>
                  <a:srgbClr val="612D2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spc="0">
                <a:solidFill>
                  <a:srgbClr val="612D2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9"/>
          <p:cNvSpPr>
            <a:spLocks noGrp="1"/>
          </p:cNvSpPr>
          <p:nvPr>
            <p:ph type="title"/>
          </p:nvPr>
        </p:nvSpPr>
        <p:spPr/>
        <p:txBody>
          <a:bodyPr/>
          <a:lstStyle/>
          <a:p>
            <a:r>
              <a:rPr lang="en-US"/>
              <a:t>Click to edit Master title style</a:t>
            </a:r>
          </a:p>
        </p:txBody>
      </p:sp>
      <p:sp>
        <p:nvSpPr>
          <p:cNvPr id="11"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593829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4D2A14-834A-9CBA-732F-DB80C8AC20C4}"/>
              </a:ext>
            </a:extLst>
          </p:cNvPr>
          <p:cNvSpPr/>
          <p:nvPr userDrawn="1"/>
        </p:nvSpPr>
        <p:spPr>
          <a:xfrm>
            <a:off x="152399" y="152400"/>
            <a:ext cx="8814047" cy="13464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spc="0">
                <a:solidFill>
                  <a:srgbClr val="1D9F3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spc="0">
                <a:solidFill>
                  <a:srgbClr val="1D9F3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9"/>
          <p:cNvSpPr>
            <a:spLocks noGrp="1"/>
          </p:cNvSpPr>
          <p:nvPr>
            <p:ph type="title"/>
          </p:nvPr>
        </p:nvSpPr>
        <p:spPr/>
        <p:txBody>
          <a:bodyPr/>
          <a:lstStyle/>
          <a:p>
            <a:r>
              <a:rPr lang="en-US"/>
              <a:t>Click to edit Master title style</a:t>
            </a:r>
          </a:p>
        </p:txBody>
      </p:sp>
      <p:sp>
        <p:nvSpPr>
          <p:cNvPr id="11"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4284235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4D2A14-834A-9CBA-732F-DB80C8AC20C4}"/>
              </a:ext>
            </a:extLst>
          </p:cNvPr>
          <p:cNvSpPr/>
          <p:nvPr userDrawn="1"/>
        </p:nvSpPr>
        <p:spPr>
          <a:xfrm>
            <a:off x="152399" y="152400"/>
            <a:ext cx="8814047" cy="1346447"/>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spc="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399"/>
            <a:ext cx="4040188"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spc="0">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399"/>
            <a:ext cx="4041775" cy="4192906"/>
          </a:xfrm>
        </p:spPr>
        <p:txBody>
          <a:bodyPr>
            <a:normAutofit/>
          </a:bodyPr>
          <a:lstStyle>
            <a:lvl1pPr>
              <a:buClr>
                <a:schemeClr val="accent1">
                  <a:lumMod val="50000"/>
                </a:schemeClr>
              </a:buClr>
              <a:defRPr sz="2000" spc="0"/>
            </a:lvl1pPr>
            <a:lvl2pPr>
              <a:defRPr sz="1800" spc="0"/>
            </a:lvl2pPr>
            <a:lvl3pPr>
              <a:defRPr sz="1600" spc="0"/>
            </a:lvl3pPr>
            <a:lvl4pPr>
              <a:buClr>
                <a:srgbClr val="934343"/>
              </a:buClr>
              <a:defRPr sz="1400" spc="0"/>
            </a:lvl4pPr>
            <a:lvl5pPr>
              <a:defRPr sz="1600" spc="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9"/>
          <p:cNvSpPr>
            <a:spLocks noGrp="1"/>
          </p:cNvSpPr>
          <p:nvPr>
            <p:ph type="title"/>
          </p:nvPr>
        </p:nvSpPr>
        <p:spPr/>
        <p:txBody>
          <a:bodyPr/>
          <a:lstStyle/>
          <a:p>
            <a:r>
              <a:rPr lang="en-US"/>
              <a:t>Click to edit Master title style</a:t>
            </a:r>
          </a:p>
        </p:txBody>
      </p:sp>
      <p:sp>
        <p:nvSpPr>
          <p:cNvPr id="11"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626591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7"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165219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7C15F5-50E2-0D76-8D7A-29239AF72F00}"/>
              </a:ext>
            </a:extLst>
          </p:cNvPr>
          <p:cNvSpPr/>
          <p:nvPr userDrawn="1"/>
        </p:nvSpPr>
        <p:spPr>
          <a:xfrm>
            <a:off x="152399" y="152400"/>
            <a:ext cx="8814047" cy="13464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6" name="Title 5"/>
          <p:cNvSpPr>
            <a:spLocks noGrp="1"/>
          </p:cNvSpPr>
          <p:nvPr>
            <p:ph type="title"/>
          </p:nvPr>
        </p:nvSpPr>
        <p:spPr/>
        <p:txBody>
          <a:bodyPr/>
          <a:lstStyle/>
          <a:p>
            <a:r>
              <a:rPr lang="en-US"/>
              <a:t>Click to edit Master title style</a:t>
            </a:r>
          </a:p>
        </p:txBody>
      </p:sp>
      <p:sp>
        <p:nvSpPr>
          <p:cNvPr id="7"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18077369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7C15F5-50E2-0D76-8D7A-29239AF72F00}"/>
              </a:ext>
            </a:extLst>
          </p:cNvPr>
          <p:cNvSpPr/>
          <p:nvPr userDrawn="1"/>
        </p:nvSpPr>
        <p:spPr>
          <a:xfrm>
            <a:off x="152399" y="152400"/>
            <a:ext cx="8814047" cy="1346447"/>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6" name="Title 5"/>
          <p:cNvSpPr>
            <a:spLocks noGrp="1"/>
          </p:cNvSpPr>
          <p:nvPr>
            <p:ph type="title"/>
          </p:nvPr>
        </p:nvSpPr>
        <p:spPr/>
        <p:txBody>
          <a:bodyPr/>
          <a:lstStyle/>
          <a:p>
            <a:r>
              <a:rPr lang="en-US"/>
              <a:t>Click to edit Master title style</a:t>
            </a:r>
          </a:p>
        </p:txBody>
      </p:sp>
      <p:sp>
        <p:nvSpPr>
          <p:cNvPr id="7"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654760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black"/>
              </a:solidFill>
            </a:endParaRPr>
          </a:p>
        </p:txBody>
      </p:sp>
      <p:sp>
        <p:nvSpPr>
          <p:cNvPr id="8" name="Rectangle 7"/>
          <p:cNvSpPr/>
          <p:nvPr/>
        </p:nvSpPr>
        <p:spPr>
          <a:xfrm>
            <a:off x="152400" y="153923"/>
            <a:ext cx="6705600" cy="6553200"/>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3" name="Title 12"/>
          <p:cNvSpPr>
            <a:spLocks noGrp="1"/>
          </p:cNvSpPr>
          <p:nvPr>
            <p:ph type="title" hasCustomPrompt="1"/>
          </p:nvPr>
        </p:nvSpPr>
        <p:spPr>
          <a:xfrm>
            <a:off x="457200" y="2052960"/>
            <a:ext cx="6324600" cy="1828800"/>
          </a:xfrm>
        </p:spPr>
        <p:txBody>
          <a:bodyPr/>
          <a:lstStyle>
            <a:lvl1pPr algn="r">
              <a:defRPr sz="4000" spc="150" baseline="0"/>
            </a:lvl1pPr>
          </a:lstStyle>
          <a:p>
            <a:r>
              <a:rPr lang="en-US"/>
              <a:t>CLICK TO EDIT MASTER TITLE STYLE</a:t>
            </a:r>
          </a:p>
        </p:txBody>
      </p:sp>
      <p:sp>
        <p:nvSpPr>
          <p:cNvPr id="9"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200243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20)">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spcAft>
                <a:spcPts val="600"/>
              </a:spcAft>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hasCustomPrompt="1"/>
          </p:nvPr>
        </p:nvSpPr>
        <p:spPr/>
        <p:txBody>
          <a:bodyPr/>
          <a:lstStyle>
            <a:lvl1pPr>
              <a:defRPr cap="none"/>
            </a:lvl1pPr>
          </a:lstStyle>
          <a:p>
            <a:r>
              <a:rPr lang="en-US"/>
              <a:t>Click To Edit Master Title Style</a:t>
            </a:r>
          </a:p>
        </p:txBody>
      </p:sp>
      <p:sp>
        <p:nvSpPr>
          <p:cNvPr id="8"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3874816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20)">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spcAft>
                <a:spcPts val="600"/>
              </a:spcAft>
              <a:buClr>
                <a:schemeClr val="tx2"/>
              </a:buClr>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ectangle 1">
            <a:extLst>
              <a:ext uri="{FF2B5EF4-FFF2-40B4-BE49-F238E27FC236}">
                <a16:creationId xmlns:a16="http://schemas.microsoft.com/office/drawing/2014/main" id="{E3E97C7D-EDDA-C62E-4427-EB53DE5D5D03}"/>
              </a:ext>
            </a:extLst>
          </p:cNvPr>
          <p:cNvSpPr/>
          <p:nvPr userDrawn="1"/>
        </p:nvSpPr>
        <p:spPr>
          <a:xfrm>
            <a:off x="152399" y="152400"/>
            <a:ext cx="8814047" cy="13464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7" name="Title 6"/>
          <p:cNvSpPr>
            <a:spLocks noGrp="1"/>
          </p:cNvSpPr>
          <p:nvPr>
            <p:ph type="title" hasCustomPrompt="1"/>
          </p:nvPr>
        </p:nvSpPr>
        <p:spPr/>
        <p:txBody>
          <a:bodyPr/>
          <a:lstStyle>
            <a:lvl1pPr>
              <a:defRPr cap="none"/>
            </a:lvl1pPr>
          </a:lstStyle>
          <a:p>
            <a:r>
              <a:rPr lang="en-US"/>
              <a:t>Click To Edit Master Title Style</a:t>
            </a:r>
          </a:p>
        </p:txBody>
      </p:sp>
      <p:sp>
        <p:nvSpPr>
          <p:cNvPr id="8"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522878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20)">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spcAft>
                <a:spcPts val="600"/>
              </a:spcAft>
              <a:buClr>
                <a:schemeClr val="tx2"/>
              </a:buClr>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Rectangle 1">
            <a:extLst>
              <a:ext uri="{FF2B5EF4-FFF2-40B4-BE49-F238E27FC236}">
                <a16:creationId xmlns:a16="http://schemas.microsoft.com/office/drawing/2014/main" id="{E3E97C7D-EDDA-C62E-4427-EB53DE5D5D03}"/>
              </a:ext>
            </a:extLst>
          </p:cNvPr>
          <p:cNvSpPr/>
          <p:nvPr userDrawn="1"/>
        </p:nvSpPr>
        <p:spPr>
          <a:xfrm>
            <a:off x="152399" y="152400"/>
            <a:ext cx="8814047" cy="1346447"/>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7" name="Title 6"/>
          <p:cNvSpPr>
            <a:spLocks noGrp="1"/>
          </p:cNvSpPr>
          <p:nvPr>
            <p:ph type="title" hasCustomPrompt="1"/>
          </p:nvPr>
        </p:nvSpPr>
        <p:spPr/>
        <p:txBody>
          <a:bodyPr/>
          <a:lstStyle>
            <a:lvl1pPr>
              <a:defRPr cap="none"/>
            </a:lvl1pPr>
          </a:lstStyle>
          <a:p>
            <a:r>
              <a:rPr lang="en-US"/>
              <a:t>Click To Edit Master Title Style</a:t>
            </a:r>
          </a:p>
        </p:txBody>
      </p:sp>
      <p:sp>
        <p:nvSpPr>
          <p:cNvPr id="8"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011558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18)">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spcAft>
                <a:spcPts val="600"/>
              </a:spcAft>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hasCustomPrompt="1"/>
          </p:nvPr>
        </p:nvSpPr>
        <p:spPr/>
        <p:txBody>
          <a:bodyPr/>
          <a:lstStyle>
            <a:lvl1pPr>
              <a:defRPr cap="none"/>
            </a:lvl1pPr>
          </a:lstStyle>
          <a:p>
            <a:r>
              <a:rPr lang="en-US"/>
              <a:t>Click To Edit Master Title Style</a:t>
            </a:r>
          </a:p>
        </p:txBody>
      </p:sp>
      <p:sp>
        <p:nvSpPr>
          <p:cNvPr id="8"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3738964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1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AEBAF0-A641-A199-1534-06E28B0E3BA1}"/>
              </a:ext>
            </a:extLst>
          </p:cNvPr>
          <p:cNvSpPr/>
          <p:nvPr userDrawn="1"/>
        </p:nvSpPr>
        <p:spPr>
          <a:xfrm>
            <a:off x="152399" y="152400"/>
            <a:ext cx="8814047" cy="134644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Content Placeholder 2"/>
          <p:cNvSpPr>
            <a:spLocks noGrp="1"/>
          </p:cNvSpPr>
          <p:nvPr>
            <p:ph idx="1"/>
          </p:nvPr>
        </p:nvSpPr>
        <p:spPr/>
        <p:txBody>
          <a:bodyPr>
            <a:normAutofit/>
          </a:bodyPr>
          <a:lstStyle>
            <a:lvl1pPr marL="274320" indent="-228600">
              <a:spcAft>
                <a:spcPts val="600"/>
              </a:spcAft>
              <a:buClr>
                <a:schemeClr val="tx2"/>
              </a:buClr>
              <a:buFont typeface="Wingdings 2" panose="05020102010507070707" pitchFamily="18" charset="2"/>
              <a:buChar char=""/>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hasCustomPrompt="1"/>
          </p:nvPr>
        </p:nvSpPr>
        <p:spPr/>
        <p:txBody>
          <a:bodyPr/>
          <a:lstStyle>
            <a:lvl1pPr>
              <a:defRPr cap="none"/>
            </a:lvl1pPr>
          </a:lstStyle>
          <a:p>
            <a:r>
              <a:rPr lang="en-US"/>
              <a:t>Click To Edit Master Title Style</a:t>
            </a:r>
          </a:p>
        </p:txBody>
      </p:sp>
      <p:sp>
        <p:nvSpPr>
          <p:cNvPr id="8"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2700436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1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AEBAF0-A641-A199-1534-06E28B0E3BA1}"/>
              </a:ext>
            </a:extLst>
          </p:cNvPr>
          <p:cNvSpPr/>
          <p:nvPr userDrawn="1"/>
        </p:nvSpPr>
        <p:spPr>
          <a:xfrm>
            <a:off x="152399" y="152400"/>
            <a:ext cx="8814047" cy="1346447"/>
          </a:xfrm>
          <a:prstGeom prst="rect">
            <a:avLst/>
          </a:prstGeom>
          <a:solidFill>
            <a:srgbClr val="178A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3" name="Content Placeholder 2"/>
          <p:cNvSpPr>
            <a:spLocks noGrp="1"/>
          </p:cNvSpPr>
          <p:nvPr>
            <p:ph idx="1"/>
          </p:nvPr>
        </p:nvSpPr>
        <p:spPr/>
        <p:txBody>
          <a:bodyPr>
            <a:normAutofit/>
          </a:bodyPr>
          <a:lstStyle>
            <a:lvl1pPr marL="274320" indent="-228600">
              <a:spcAft>
                <a:spcPts val="600"/>
              </a:spcAft>
              <a:buClr>
                <a:schemeClr val="tx2"/>
              </a:buClr>
              <a:buFont typeface="Wingdings 2" panose="05020102010507070707" pitchFamily="18" charset="2"/>
              <a:buChar char=""/>
              <a:defRPr sz="2000" spc="0">
                <a:solidFill>
                  <a:schemeClr val="tx1"/>
                </a:solidFill>
              </a:defRPr>
            </a:lvl1pPr>
            <a:lvl2pPr>
              <a:spcAft>
                <a:spcPts val="600"/>
              </a:spcAft>
              <a:defRPr sz="1800" spc="0">
                <a:solidFill>
                  <a:schemeClr val="tx1"/>
                </a:solidFill>
              </a:defRPr>
            </a:lvl2pPr>
            <a:lvl3pPr>
              <a:spcAft>
                <a:spcPts val="600"/>
              </a:spcAft>
              <a:buClr>
                <a:srgbClr val="934343"/>
              </a:buClr>
              <a:defRPr sz="1600" spc="0">
                <a:solidFill>
                  <a:schemeClr val="tx1"/>
                </a:solidFill>
              </a:defRPr>
            </a:lvl3pPr>
            <a:lvl4pPr>
              <a:spcAft>
                <a:spcPts val="600"/>
              </a:spcAft>
              <a:buClr>
                <a:srgbClr val="1C1C1C"/>
              </a:buClr>
              <a:defRPr sz="1400">
                <a:solidFill>
                  <a:schemeClr val="tx1"/>
                </a:solidFill>
              </a:defRPr>
            </a:lvl4pPr>
            <a:lvl5pPr>
              <a:spcAft>
                <a:spcPts val="600"/>
              </a:spcAft>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p:cNvSpPr>
            <a:spLocks noGrp="1"/>
          </p:cNvSpPr>
          <p:nvPr>
            <p:ph type="title" hasCustomPrompt="1"/>
          </p:nvPr>
        </p:nvSpPr>
        <p:spPr/>
        <p:txBody>
          <a:bodyPr/>
          <a:lstStyle>
            <a:lvl1pPr>
              <a:defRPr cap="none"/>
            </a:lvl1pPr>
          </a:lstStyle>
          <a:p>
            <a:r>
              <a:rPr lang="en-US"/>
              <a:t>Click To Edit Master Title Style</a:t>
            </a:r>
          </a:p>
        </p:txBody>
      </p:sp>
      <p:sp>
        <p:nvSpPr>
          <p:cNvPr id="8" name="Slide Number Placeholder 3"/>
          <p:cNvSpPr txBox="1">
            <a:spLocks/>
          </p:cNvSpPr>
          <p:nvPr userDrawn="1"/>
        </p:nvSpPr>
        <p:spPr>
          <a:xfrm>
            <a:off x="8234680" y="6631305"/>
            <a:ext cx="582966" cy="274320"/>
          </a:xfrm>
          <a:prstGeom prst="rect">
            <a:avLst/>
          </a:prstGeom>
          <a:noFill/>
          <a:ln w="1905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ctr" defTabSz="914400" rtl="0" eaLnBrk="1" latinLnBrk="0" hangingPunct="1">
              <a:defRPr sz="2400" kern="1200">
                <a:solidFill>
                  <a:schemeClr val="tx1"/>
                </a:solidFill>
                <a:latin typeface="Times New Roman" pitchFamily="18" charset="0"/>
                <a:ea typeface="+mn-ea"/>
                <a:cs typeface="+mn-cs"/>
              </a:defRPr>
            </a:lvl1pPr>
            <a:lvl2pPr marL="742950" indent="-285750" algn="l" defTabSz="914400" rtl="0" eaLnBrk="1" latinLnBrk="0" hangingPunct="1">
              <a:defRPr sz="2400" kern="1200">
                <a:solidFill>
                  <a:schemeClr val="tx1"/>
                </a:solidFill>
                <a:latin typeface="Times New Roman" pitchFamily="18" charset="0"/>
                <a:ea typeface="+mn-ea"/>
                <a:cs typeface="+mn-cs"/>
              </a:defRPr>
            </a:lvl2pPr>
            <a:lvl3pPr marL="1143000" indent="-228600" algn="l" defTabSz="914400" rtl="0" eaLnBrk="1" latinLnBrk="0" hangingPunct="1">
              <a:defRPr sz="2400" kern="1200">
                <a:solidFill>
                  <a:schemeClr val="tx1"/>
                </a:solidFill>
                <a:latin typeface="Times New Roman" pitchFamily="18" charset="0"/>
                <a:ea typeface="+mn-ea"/>
                <a:cs typeface="+mn-cs"/>
              </a:defRPr>
            </a:lvl3pPr>
            <a:lvl4pPr marL="1600200" indent="-228600" algn="l" defTabSz="914400" rtl="0" eaLnBrk="1" latinLnBrk="0" hangingPunct="1">
              <a:defRPr sz="2400" kern="1200">
                <a:solidFill>
                  <a:schemeClr val="tx1"/>
                </a:solidFill>
                <a:latin typeface="Times New Roman" pitchFamily="18" charset="0"/>
                <a:ea typeface="+mn-ea"/>
                <a:cs typeface="+mn-cs"/>
              </a:defRPr>
            </a:lvl4pPr>
            <a:lvl5pPr marL="2057400" indent="-228600" algn="l" defTabSz="914400" rtl="0" eaLnBrk="1" latinLnBrk="0" hangingPunct="1">
              <a:defRPr sz="2400" kern="1200">
                <a:solidFill>
                  <a:schemeClr val="tx1"/>
                </a:solidFill>
                <a:latin typeface="Times New Roman" pitchFamily="18" charset="0"/>
                <a:ea typeface="+mn-ea"/>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Times New Roman" pitchFamily="18" charset="0"/>
                <a:ea typeface="+mn-ea"/>
                <a:cs typeface="+mn-cs"/>
              </a:defRPr>
            </a:lvl9pPr>
          </a:lstStyle>
          <a:p>
            <a:pPr algn="r" fontAlgn="auto">
              <a:spcBef>
                <a:spcPts val="0"/>
              </a:spcBef>
              <a:spcAft>
                <a:spcPts val="0"/>
              </a:spcAft>
            </a:pPr>
            <a:r>
              <a:rPr lang="en-US" sz="900" b="0">
                <a:solidFill>
                  <a:schemeClr val="tx1"/>
                </a:solidFill>
                <a:latin typeface="Arial Narrow" pitchFamily="34" charset="0"/>
              </a:rPr>
              <a:t>Slide </a:t>
            </a:r>
            <a:fld id="{91D1C02B-4EAB-4E15-8698-97615A35039E}" type="slidenum">
              <a:rPr lang="en-US" sz="900" b="0" smtClean="0">
                <a:solidFill>
                  <a:schemeClr val="tx1"/>
                </a:solidFill>
                <a:latin typeface="Arial Narrow" pitchFamily="34" charset="0"/>
              </a:rPr>
              <a:pPr algn="r" fontAlgn="auto">
                <a:spcBef>
                  <a:spcPts val="0"/>
                </a:spcBef>
                <a:spcAft>
                  <a:spcPts val="0"/>
                </a:spcAft>
              </a:pPr>
              <a:t>‹#›</a:t>
            </a:fld>
            <a:endParaRPr lang="en-US" sz="900" b="0">
              <a:solidFill>
                <a:schemeClr val="tx1"/>
              </a:solidFill>
              <a:latin typeface="Arial Narrow" pitchFamily="34" charset="0"/>
            </a:endParaRPr>
          </a:p>
        </p:txBody>
      </p:sp>
    </p:spTree>
    <p:extLst>
      <p:ext uri="{BB962C8B-B14F-4D97-AF65-F5344CB8AC3E}">
        <p14:creationId xmlns:p14="http://schemas.microsoft.com/office/powerpoint/2010/main" val="1380225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schemeClr val="tx1"/>
              </a:solidFill>
            </a:endParaRPr>
          </a:p>
        </p:txBody>
      </p:sp>
      <p:sp>
        <p:nvSpPr>
          <p:cNvPr id="8" name="Rectangle 7"/>
          <p:cNvSpPr/>
          <p:nvPr/>
        </p:nvSpPr>
        <p:spPr>
          <a:xfrm>
            <a:off x="152399" y="152400"/>
            <a:ext cx="8814047" cy="1346447"/>
          </a:xfrm>
          <a:prstGeom prst="rect">
            <a:avLst/>
          </a:prstGeom>
          <a:solidFill>
            <a:srgbClr val="9343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b="0">
              <a:solidFill>
                <a:prstClr val="white"/>
              </a:solidFill>
            </a:endParaRPr>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0999" y="1719070"/>
            <a:ext cx="8407893" cy="490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428561"/>
      </p:ext>
    </p:extLst>
  </p:cSld>
  <p:clrMap bg1="lt1" tx1="dk1" bg2="lt2" tx2="dk2" accent1="accent1" accent2="accent2" accent3="accent3" accent4="accent4" accent5="accent5" accent6="accent6" hlink="hlink" folHlink="folHlink"/>
  <p:sldLayoutIdLst>
    <p:sldLayoutId id="2147483676" r:id="rId1"/>
    <p:sldLayoutId id="2147483692" r:id="rId2"/>
    <p:sldLayoutId id="2147483700" r:id="rId3"/>
    <p:sldLayoutId id="2147483677" r:id="rId4"/>
    <p:sldLayoutId id="2147483693" r:id="rId5"/>
    <p:sldLayoutId id="2147483701" r:id="rId6"/>
    <p:sldLayoutId id="2147483691" r:id="rId7"/>
    <p:sldLayoutId id="2147483694" r:id="rId8"/>
    <p:sldLayoutId id="2147483702" r:id="rId9"/>
    <p:sldLayoutId id="2147483708" r:id="rId10"/>
    <p:sldLayoutId id="2147483679" r:id="rId11"/>
    <p:sldLayoutId id="2147483695" r:id="rId12"/>
    <p:sldLayoutId id="2147483703" r:id="rId13"/>
    <p:sldLayoutId id="2147483680" r:id="rId14"/>
    <p:sldLayoutId id="2147483681" r:id="rId15"/>
    <p:sldLayoutId id="2147483696" r:id="rId16"/>
    <p:sldLayoutId id="2147483705" r:id="rId17"/>
    <p:sldLayoutId id="2147483689" r:id="rId18"/>
    <p:sldLayoutId id="2147483697" r:id="rId19"/>
    <p:sldLayoutId id="2147483704" r:id="rId20"/>
    <p:sldLayoutId id="2147483682" r:id="rId21"/>
    <p:sldLayoutId id="2147483698" r:id="rId22"/>
    <p:sldLayoutId id="2147483706" r:id="rId23"/>
    <p:sldLayoutId id="2147483683" r:id="rId24"/>
    <p:sldLayoutId id="2147483699" r:id="rId25"/>
    <p:sldLayoutId id="2147483707" r:id="rId26"/>
  </p:sldLayoutIdLst>
  <p:hf hdr="0" ftr="0" dt="0"/>
  <p:txStyles>
    <p:titleStyle>
      <a:lvl1pPr algn="ctr" defTabSz="914400" rtl="0" eaLnBrk="1" latinLnBrk="0" hangingPunct="1">
        <a:spcBef>
          <a:spcPct val="0"/>
        </a:spcBef>
        <a:buNone/>
        <a:defRPr sz="3200" kern="1200" cap="none"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1"/>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1"/>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1"/>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1"/>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1"/>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hyperlink" Target="http://jackmyers.info/gradsem/readings/The%20SPAR%20Framework.pdf"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abs/1911.01547" TargetMode="External"/><Relationship Id="rId2" Type="http://schemas.openxmlformats.org/officeDocument/2006/relationships/hyperlink" Target="http://www.biorxiv.org/content/10.1101/2024.11.11.623004v1.full.pdf" TargetMode="External"/><Relationship Id="rId1" Type="http://schemas.openxmlformats.org/officeDocument/2006/relationships/slideLayout" Target="../slideLayouts/slideLayout11.xml"/><Relationship Id="rId4" Type="http://schemas.openxmlformats.org/officeDocument/2006/relationships/hyperlink" Target="https://doi.org/10.1016/j.ejwf.2025.01.002"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apnews.com/article/robots-foootball-china-ai-d49a4308930f49537b17f463afef5043" TargetMode="External"/><Relationship Id="rId2" Type="http://schemas.openxmlformats.org/officeDocument/2006/relationships/image" Target="../media/image3.jpg"/><Relationship Id="rId1" Type="http://schemas.openxmlformats.org/officeDocument/2006/relationships/slideLayout" Target="../slideLayouts/slideLayout14.xml"/><Relationship Id="rId5" Type="http://schemas.openxmlformats.org/officeDocument/2006/relationships/hyperlink" Target="https://www.sfchronicle.com/entertainment/article/velvet-sundown-ai-band-spotify-500k-listeners-20400778.php"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4.xml"/><Relationship Id="rId5" Type="http://schemas.openxmlformats.org/officeDocument/2006/relationships/image" Target="../media/image7.jp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5" Type="http://schemas.openxmlformats.org/officeDocument/2006/relationships/hyperlink" Target="http://jackmyers.info/gradsem/readings/Agentic_AI_Styled_Report.pdf"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1"/>
          <p:cNvSpPr>
            <a:spLocks noGrp="1" noChangeArrowheads="1"/>
          </p:cNvSpPr>
          <p:nvPr>
            <p:ph type="title"/>
          </p:nvPr>
        </p:nvSpPr>
        <p:spPr>
          <a:xfrm>
            <a:off x="317628" y="1491717"/>
            <a:ext cx="6324600" cy="1828800"/>
          </a:xfrm>
        </p:spPr>
        <p:txBody>
          <a:bodyPr/>
          <a:lstStyle/>
          <a:p>
            <a:pPr eaLnBrk="1" hangingPunct="1"/>
            <a:r>
              <a:rPr lang="en-GB" altLang="en-US" sz="3200">
                <a:solidFill>
                  <a:schemeClr val="tx2">
                    <a:lumMod val="20000"/>
                    <a:lumOff val="80000"/>
                  </a:schemeClr>
                </a:solidFill>
              </a:rPr>
              <a:t>CS 00500 – Graduate Seminar</a:t>
            </a:r>
            <a:br>
              <a:rPr lang="en-GB" altLang="en-US"/>
            </a:br>
            <a:br>
              <a:rPr lang="en-GB" altLang="en-US"/>
            </a:br>
            <a:r>
              <a:rPr lang="en-GB" altLang="en-US"/>
              <a:t>Lesson 4.2  </a:t>
            </a:r>
            <a:br>
              <a:rPr lang="en-GB" altLang="en-US"/>
            </a:br>
            <a:r>
              <a:rPr lang="en-GB" altLang="en-US"/>
              <a:t>The Rise of Agentic AI</a:t>
            </a:r>
            <a:br>
              <a:rPr lang="en-GB" altLang="en-US"/>
            </a:br>
            <a:endParaRPr lang="en-US" altLang="en-US" sz="3600"/>
          </a:p>
        </p:txBody>
      </p:sp>
      <p:sp>
        <p:nvSpPr>
          <p:cNvPr id="4" name="Text Placeholder 4"/>
          <p:cNvSpPr txBox="1">
            <a:spLocks/>
          </p:cNvSpPr>
          <p:nvPr/>
        </p:nvSpPr>
        <p:spPr>
          <a:xfrm>
            <a:off x="7162799" y="2892277"/>
            <a:ext cx="1600201" cy="1645920"/>
          </a:xfrm>
          <a:prstGeom prst="rect">
            <a:avLst/>
          </a:prstGeom>
        </p:spPr>
        <p:txBody>
          <a:bodyPr vert="horz" lIns="91440" tIns="45720" rIns="91440" bIns="45720" rtlCol="0" anchor="ctr">
            <a:noAutofit/>
          </a:bodyPr>
          <a:lstStyle>
            <a:lvl1pPr marL="0" indent="0" algn="l" defTabSz="914400" rtl="0" eaLnBrk="1" latinLnBrk="0" hangingPunct="1">
              <a:spcBef>
                <a:spcPct val="20000"/>
              </a:spcBef>
              <a:buClr>
                <a:schemeClr val="accent1"/>
              </a:buClr>
              <a:buFont typeface="Wingdings 2" pitchFamily="18" charset="2"/>
              <a:buNone/>
              <a:defRPr sz="1900" kern="1200" spc="150" baseline="0">
                <a:solidFill>
                  <a:schemeClr val="tx1"/>
                </a:solidFill>
                <a:latin typeface="+mn-lt"/>
                <a:ea typeface="+mn-ea"/>
                <a:cs typeface="+mn-cs"/>
              </a:defRPr>
            </a:lvl1pPr>
            <a:lvl2pPr marL="457200" indent="0" algn="ctr" defTabSz="914400" rtl="0" eaLnBrk="1" latinLnBrk="0" hangingPunct="1">
              <a:spcBef>
                <a:spcPct val="20000"/>
              </a:spcBef>
              <a:buClr>
                <a:schemeClr val="accent2"/>
              </a:buClr>
              <a:buFont typeface="Wingdings" pitchFamily="2" charset="2"/>
              <a:buNone/>
              <a:defRPr sz="1800" kern="1200" spc="100" baseline="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3"/>
              </a:buClr>
              <a:buFont typeface="Wingdings" pitchFamily="2" charset="2"/>
              <a:buNone/>
              <a:defRPr sz="1600" kern="1200" spc="100" baseline="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4"/>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6"/>
              </a:buClr>
              <a:buFont typeface="Wingdings" pitchFamily="2" charset="2"/>
              <a:buNone/>
              <a:defRPr sz="1300" kern="1200" spc="1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Wingdings" pitchFamily="2" charset="2"/>
              <a:buNone/>
              <a:defRPr sz="12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2"/>
              </a:buClr>
              <a:buFont typeface="Wingdings" pitchFamily="2" charset="2"/>
              <a:buNone/>
              <a:defRPr sz="12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3"/>
              </a:buClr>
              <a:buFont typeface="Wingdings" pitchFamily="2" charset="2"/>
              <a:buNone/>
              <a:defRPr sz="12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5"/>
              </a:buClr>
              <a:buFont typeface="Wingdings" pitchFamily="2" charset="2"/>
              <a:buNone/>
              <a:defRPr sz="12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F03EB"/>
              </a:buClr>
              <a:buSzTx/>
              <a:buFont typeface="Wingdings 2" pitchFamily="18" charset="2"/>
              <a:buNone/>
              <a:tabLst/>
              <a:defRPr/>
            </a:pPr>
            <a:r>
              <a:rPr kumimoji="0" lang="en-US" sz="1400" b="0" i="0" u="none" strike="noStrike" kern="1200" cap="none" spc="0" normalizeH="0" baseline="0" noProof="0">
                <a:ln>
                  <a:noFill/>
                </a:ln>
                <a:solidFill>
                  <a:prstClr val="black"/>
                </a:solidFill>
                <a:effectLst/>
                <a:uLnTx/>
                <a:uFillTx/>
                <a:latin typeface="Franklin Gothic Medium"/>
                <a:ea typeface="+mn-ea"/>
                <a:cs typeface="+mn-cs"/>
              </a:rPr>
              <a:t> </a:t>
            </a:r>
          </a:p>
        </p:txBody>
      </p:sp>
      <p:sp>
        <p:nvSpPr>
          <p:cNvPr id="2" name="Subtitle 1">
            <a:extLst>
              <a:ext uri="{FF2B5EF4-FFF2-40B4-BE49-F238E27FC236}">
                <a16:creationId xmlns:a16="http://schemas.microsoft.com/office/drawing/2014/main" id="{38E17C46-82F2-E333-855C-109F622752C5}"/>
              </a:ext>
            </a:extLst>
          </p:cNvPr>
          <p:cNvSpPr>
            <a:spLocks noGrp="1"/>
          </p:cNvSpPr>
          <p:nvPr>
            <p:ph type="subTitle" idx="1"/>
          </p:nvPr>
        </p:nvSpPr>
        <p:spPr>
          <a:xfrm>
            <a:off x="7034460" y="5033651"/>
            <a:ext cx="1981200" cy="1471263"/>
          </a:xfrm>
        </p:spPr>
        <p:txBody>
          <a:bodyPr anchor="b" anchorCtr="0">
            <a:normAutofit fontScale="62500" lnSpcReduction="20000"/>
          </a:bodyPr>
          <a:lstStyle/>
          <a:p>
            <a:pPr marL="173038" indent="-173038">
              <a:buFont typeface="Arial" panose="020B0604020202020204" pitchFamily="34" charset="0"/>
              <a:buChar char="•"/>
            </a:pPr>
            <a:endParaRPr lang="en-US">
              <a:latin typeface="Goudy Type" panose="00000500000000000000" pitchFamily="2" charset="0"/>
            </a:endParaRPr>
          </a:p>
        </p:txBody>
      </p:sp>
      <p:pic>
        <p:nvPicPr>
          <p:cNvPr id="5" name="Picture 4">
            <a:extLst>
              <a:ext uri="{FF2B5EF4-FFF2-40B4-BE49-F238E27FC236}">
                <a16:creationId xmlns:a16="http://schemas.microsoft.com/office/drawing/2014/main" id="{72701F77-84B8-6EB4-7783-94A5D5839A71}"/>
              </a:ext>
            </a:extLst>
          </p:cNvPr>
          <p:cNvPicPr>
            <a:picLocks noChangeAspect="1"/>
          </p:cNvPicPr>
          <p:nvPr/>
        </p:nvPicPr>
        <p:blipFill>
          <a:blip r:embed="rId3"/>
          <a:stretch>
            <a:fillRect/>
          </a:stretch>
        </p:blipFill>
        <p:spPr>
          <a:xfrm>
            <a:off x="317628" y="3720973"/>
            <a:ext cx="1885135" cy="2783941"/>
          </a:xfrm>
          <a:prstGeom prst="rect">
            <a:avLst/>
          </a:prstGeom>
        </p:spPr>
      </p:pic>
    </p:spTree>
    <p:extLst>
      <p:ext uri="{BB962C8B-B14F-4D97-AF65-F5344CB8AC3E}">
        <p14:creationId xmlns:p14="http://schemas.microsoft.com/office/powerpoint/2010/main" val="3409942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E2E8EBD-EF0F-F58A-8B14-5C75EC4E4049}"/>
              </a:ext>
            </a:extLst>
          </p:cNvPr>
          <p:cNvPicPr>
            <a:picLocks noGrp="1" noChangeAspect="1"/>
          </p:cNvPicPr>
          <p:nvPr>
            <p:ph sz="half" idx="2"/>
          </p:nvPr>
        </p:nvPicPr>
        <p:blipFill>
          <a:blip r:embed="rId2"/>
          <a:stretch>
            <a:fillRect/>
          </a:stretch>
        </p:blipFill>
        <p:spPr>
          <a:xfrm>
            <a:off x="1317811" y="1872033"/>
            <a:ext cx="6664699" cy="4490476"/>
          </a:xfrm>
        </p:spPr>
      </p:pic>
      <p:sp>
        <p:nvSpPr>
          <p:cNvPr id="4" name="Title 3">
            <a:extLst>
              <a:ext uri="{FF2B5EF4-FFF2-40B4-BE49-F238E27FC236}">
                <a16:creationId xmlns:a16="http://schemas.microsoft.com/office/drawing/2014/main" id="{B2DCE47F-5915-87A0-1714-D3857C8C4D3B}"/>
              </a:ext>
            </a:extLst>
          </p:cNvPr>
          <p:cNvSpPr>
            <a:spLocks noGrp="1"/>
          </p:cNvSpPr>
          <p:nvPr>
            <p:ph type="title"/>
          </p:nvPr>
        </p:nvSpPr>
        <p:spPr/>
        <p:txBody>
          <a:bodyPr/>
          <a:lstStyle/>
          <a:p>
            <a:r>
              <a:rPr lang="en-US"/>
              <a:t>Early adopters of Agentic AI</a:t>
            </a:r>
          </a:p>
        </p:txBody>
      </p:sp>
    </p:spTree>
    <p:extLst>
      <p:ext uri="{BB962C8B-B14F-4D97-AF65-F5344CB8AC3E}">
        <p14:creationId xmlns:p14="http://schemas.microsoft.com/office/powerpoint/2010/main" val="742133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39E6073-DBA3-641A-02C8-5F295D125D9F}"/>
              </a:ext>
            </a:extLst>
          </p:cNvPr>
          <p:cNvPicPr>
            <a:picLocks noGrp="1" noChangeAspect="1"/>
          </p:cNvPicPr>
          <p:nvPr>
            <p:ph sz="half" idx="1"/>
          </p:nvPr>
        </p:nvPicPr>
        <p:blipFill>
          <a:blip r:embed="rId2"/>
          <a:stretch>
            <a:fillRect/>
          </a:stretch>
        </p:blipFill>
        <p:spPr>
          <a:xfrm>
            <a:off x="80682" y="980551"/>
            <a:ext cx="5472393" cy="2909254"/>
          </a:xfrm>
        </p:spPr>
      </p:pic>
      <p:pic>
        <p:nvPicPr>
          <p:cNvPr id="10" name="Content Placeholder 9">
            <a:extLst>
              <a:ext uri="{FF2B5EF4-FFF2-40B4-BE49-F238E27FC236}">
                <a16:creationId xmlns:a16="http://schemas.microsoft.com/office/drawing/2014/main" id="{D61820A8-8D35-7D23-52D1-5EBBE09EFBF8}"/>
              </a:ext>
            </a:extLst>
          </p:cNvPr>
          <p:cNvPicPr>
            <a:picLocks noGrp="1" noChangeAspect="1"/>
          </p:cNvPicPr>
          <p:nvPr>
            <p:ph sz="half" idx="2"/>
          </p:nvPr>
        </p:nvPicPr>
        <p:blipFill>
          <a:blip r:embed="rId3"/>
          <a:stretch>
            <a:fillRect/>
          </a:stretch>
        </p:blipFill>
        <p:spPr>
          <a:xfrm>
            <a:off x="3439783" y="3741681"/>
            <a:ext cx="5555739" cy="2909254"/>
          </a:xfrm>
        </p:spPr>
      </p:pic>
      <p:sp>
        <p:nvSpPr>
          <p:cNvPr id="4" name="Title 3">
            <a:extLst>
              <a:ext uri="{FF2B5EF4-FFF2-40B4-BE49-F238E27FC236}">
                <a16:creationId xmlns:a16="http://schemas.microsoft.com/office/drawing/2014/main" id="{8430132F-5DEF-8C78-0674-97466074C25D}"/>
              </a:ext>
            </a:extLst>
          </p:cNvPr>
          <p:cNvSpPr>
            <a:spLocks noGrp="1"/>
          </p:cNvSpPr>
          <p:nvPr>
            <p:ph type="title"/>
          </p:nvPr>
        </p:nvSpPr>
        <p:spPr>
          <a:xfrm>
            <a:off x="356717" y="332571"/>
            <a:ext cx="8430566" cy="468906"/>
          </a:xfrm>
        </p:spPr>
        <p:txBody>
          <a:bodyPr/>
          <a:lstStyle/>
          <a:p>
            <a:r>
              <a:rPr lang="en-US"/>
              <a:t>Thought Process: Humans vs Agents</a:t>
            </a:r>
          </a:p>
        </p:txBody>
      </p:sp>
      <p:sp>
        <p:nvSpPr>
          <p:cNvPr id="11" name="TextBox 10">
            <a:extLst>
              <a:ext uri="{FF2B5EF4-FFF2-40B4-BE49-F238E27FC236}">
                <a16:creationId xmlns:a16="http://schemas.microsoft.com/office/drawing/2014/main" id="{09799410-D1EF-F9B0-1558-F30FD472F8F7}"/>
              </a:ext>
            </a:extLst>
          </p:cNvPr>
          <p:cNvSpPr txBox="1"/>
          <p:nvPr/>
        </p:nvSpPr>
        <p:spPr>
          <a:xfrm>
            <a:off x="257709" y="4840941"/>
            <a:ext cx="3005048" cy="1221232"/>
          </a:xfrm>
          <a:prstGeom prst="rect">
            <a:avLst/>
          </a:prstGeom>
          <a:noFill/>
        </p:spPr>
        <p:txBody>
          <a:bodyPr wrap="square" rtlCol="0">
            <a:spAutoFit/>
          </a:bodyPr>
          <a:lstStyle/>
          <a:p>
            <a:pPr algn="ctr">
              <a:lnSpc>
                <a:spcPts val="1800"/>
              </a:lnSpc>
            </a:pPr>
            <a:r>
              <a:rPr lang="en-US" b="0">
                <a:latin typeface="+mn-lt"/>
              </a:rPr>
              <a:t>The SPAR Framework is described in more detail here:  </a:t>
            </a:r>
            <a:r>
              <a:rPr lang="en-US" sz="1100" b="0">
                <a:latin typeface="+mn-lt"/>
                <a:hlinkClick r:id="rId4"/>
              </a:rPr>
              <a:t>http://jackmyers.info/gradsem/readings/The%20SPAR%20Framework.pdf</a:t>
            </a:r>
            <a:r>
              <a:rPr lang="en-US" sz="1100" b="0">
                <a:latin typeface="+mn-lt"/>
              </a:rPr>
              <a:t> </a:t>
            </a:r>
          </a:p>
        </p:txBody>
      </p:sp>
    </p:spTree>
    <p:extLst>
      <p:ext uri="{BB962C8B-B14F-4D97-AF65-F5344CB8AC3E}">
        <p14:creationId xmlns:p14="http://schemas.microsoft.com/office/powerpoint/2010/main" val="823934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16">
            <a:extLst>
              <a:ext uri="{FF2B5EF4-FFF2-40B4-BE49-F238E27FC236}">
                <a16:creationId xmlns:a16="http://schemas.microsoft.com/office/drawing/2014/main" id="{006A3BFB-149F-FF90-6B18-7D8340E9F6EB}"/>
              </a:ext>
            </a:extLst>
          </p:cNvPr>
          <p:cNvGraphicFramePr>
            <a:graphicFrameLocks noGrp="1"/>
          </p:cNvGraphicFramePr>
          <p:nvPr>
            <p:ph sz="half" idx="2"/>
            <p:extLst>
              <p:ext uri="{D42A27DB-BD31-4B8C-83A1-F6EECF244321}">
                <p14:modId xmlns:p14="http://schemas.microsoft.com/office/powerpoint/2010/main" val="1620991269"/>
              </p:ext>
            </p:extLst>
          </p:nvPr>
        </p:nvGraphicFramePr>
        <p:xfrm>
          <a:off x="1431813" y="2318063"/>
          <a:ext cx="7660634" cy="4480560"/>
        </p:xfrm>
        <a:graphic>
          <a:graphicData uri="http://schemas.openxmlformats.org/drawingml/2006/table">
            <a:tbl>
              <a:tblPr firstRow="1" bandRow="1">
                <a:tableStyleId>{5C22544A-7EE6-4342-B048-85BDC9FD1C3A}</a:tableStyleId>
              </a:tblPr>
              <a:tblGrid>
                <a:gridCol w="408188">
                  <a:extLst>
                    <a:ext uri="{9D8B030D-6E8A-4147-A177-3AD203B41FA5}">
                      <a16:colId xmlns:a16="http://schemas.microsoft.com/office/drawing/2014/main" val="2642176568"/>
                    </a:ext>
                  </a:extLst>
                </a:gridCol>
                <a:gridCol w="1727950">
                  <a:extLst>
                    <a:ext uri="{9D8B030D-6E8A-4147-A177-3AD203B41FA5}">
                      <a16:colId xmlns:a16="http://schemas.microsoft.com/office/drawing/2014/main" val="3797613606"/>
                    </a:ext>
                  </a:extLst>
                </a:gridCol>
                <a:gridCol w="2008095">
                  <a:extLst>
                    <a:ext uri="{9D8B030D-6E8A-4147-A177-3AD203B41FA5}">
                      <a16:colId xmlns:a16="http://schemas.microsoft.com/office/drawing/2014/main" val="1046023840"/>
                    </a:ext>
                  </a:extLst>
                </a:gridCol>
                <a:gridCol w="1750355">
                  <a:extLst>
                    <a:ext uri="{9D8B030D-6E8A-4147-A177-3AD203B41FA5}">
                      <a16:colId xmlns:a16="http://schemas.microsoft.com/office/drawing/2014/main" val="3748502394"/>
                    </a:ext>
                  </a:extLst>
                </a:gridCol>
                <a:gridCol w="1766046">
                  <a:extLst>
                    <a:ext uri="{9D8B030D-6E8A-4147-A177-3AD203B41FA5}">
                      <a16:colId xmlns:a16="http://schemas.microsoft.com/office/drawing/2014/main" val="2459281507"/>
                    </a:ext>
                  </a:extLst>
                </a:gridCol>
              </a:tblGrid>
              <a:tr h="370840">
                <a:tc>
                  <a:txBody>
                    <a:bodyPr/>
                    <a:lstStyle/>
                    <a:p>
                      <a:r>
                        <a:rPr lang="en-US" sz="1600" i="1" err="1"/>
                        <a:t>lvl</a:t>
                      </a:r>
                      <a:endParaRPr lang="en-US" sz="1600" i="1"/>
                    </a:p>
                  </a:txBody>
                  <a:tcPr>
                    <a:solidFill>
                      <a:schemeClr val="accent1">
                        <a:lumMod val="50000"/>
                      </a:schemeClr>
                    </a:solidFill>
                  </a:tcPr>
                </a:tc>
                <a:tc>
                  <a:txBody>
                    <a:bodyPr/>
                    <a:lstStyle/>
                    <a:p>
                      <a:r>
                        <a:rPr lang="en-US" sz="1600"/>
                        <a:t>Agentic AI</a:t>
                      </a:r>
                    </a:p>
                  </a:txBody>
                  <a:tcPr>
                    <a:solidFill>
                      <a:schemeClr val="accent1">
                        <a:lumMod val="50000"/>
                      </a:schemeClr>
                    </a:solidFill>
                  </a:tcPr>
                </a:tc>
                <a:tc>
                  <a:txBody>
                    <a:bodyPr/>
                    <a:lstStyle/>
                    <a:p>
                      <a:r>
                        <a:rPr lang="en-US" sz="1600"/>
                        <a:t>Technologies</a:t>
                      </a:r>
                    </a:p>
                  </a:txBody>
                  <a:tcPr>
                    <a:solidFill>
                      <a:schemeClr val="accent1">
                        <a:lumMod val="50000"/>
                      </a:schemeClr>
                    </a:solidFill>
                  </a:tcPr>
                </a:tc>
                <a:tc>
                  <a:txBody>
                    <a:bodyPr/>
                    <a:lstStyle/>
                    <a:p>
                      <a:r>
                        <a:rPr lang="en-US" sz="1600"/>
                        <a:t>Self-driving car example</a:t>
                      </a:r>
                    </a:p>
                  </a:txBody>
                  <a:tcPr>
                    <a:solidFill>
                      <a:schemeClr val="accent1">
                        <a:lumMod val="50000"/>
                      </a:schemeClr>
                    </a:solidFill>
                  </a:tcPr>
                </a:tc>
                <a:tc>
                  <a:txBody>
                    <a:bodyPr/>
                    <a:lstStyle/>
                    <a:p>
                      <a:r>
                        <a:rPr lang="en-US" sz="1600"/>
                        <a:t>Sample instruction</a:t>
                      </a:r>
                    </a:p>
                  </a:txBody>
                  <a:tcPr>
                    <a:solidFill>
                      <a:schemeClr val="accent1">
                        <a:lumMod val="50000"/>
                      </a:schemeClr>
                    </a:solidFill>
                  </a:tcPr>
                </a:tc>
                <a:extLst>
                  <a:ext uri="{0D108BD9-81ED-4DB2-BD59-A6C34878D82A}">
                    <a16:rowId xmlns:a16="http://schemas.microsoft.com/office/drawing/2014/main" val="1214260435"/>
                  </a:ext>
                </a:extLst>
              </a:tr>
              <a:tr h="370840">
                <a:tc>
                  <a:txBody>
                    <a:bodyPr/>
                    <a:lstStyle/>
                    <a:p>
                      <a:r>
                        <a:rPr lang="en-US">
                          <a:solidFill>
                            <a:schemeClr val="bg1"/>
                          </a:solidFill>
                        </a:rPr>
                        <a:t>3</a:t>
                      </a:r>
                    </a:p>
                  </a:txBody>
                  <a:tcPr anchor="ctr">
                    <a:solidFill>
                      <a:srgbClr val="FF0000"/>
                    </a:solidFill>
                  </a:tcPr>
                </a:tc>
                <a:tc>
                  <a:txBody>
                    <a:bodyPr/>
                    <a:lstStyle/>
                    <a:p>
                      <a:r>
                        <a:rPr lang="en-US" sz="1400">
                          <a:solidFill>
                            <a:schemeClr val="bg1"/>
                          </a:solidFill>
                        </a:rPr>
                        <a:t>Agents generate content, plan, reason, and adapt in defined domains.</a:t>
                      </a:r>
                    </a:p>
                  </a:txBody>
                  <a:tcPr anchor="ctr">
                    <a:solidFill>
                      <a:srgbClr val="FF0000"/>
                    </a:solidFill>
                  </a:tcPr>
                </a:tc>
                <a:tc>
                  <a:txBody>
                    <a:bodyPr/>
                    <a:lstStyle/>
                    <a:p>
                      <a:r>
                        <a:rPr lang="en-US" sz="1400">
                          <a:solidFill>
                            <a:schemeClr val="bg1"/>
                          </a:solidFill>
                        </a:rPr>
                        <a:t>Large Language Models, memory systems, content generation tools, basic reinforcement learning.</a:t>
                      </a:r>
                    </a:p>
                  </a:txBody>
                  <a:tcPr anchor="ctr">
                    <a:solidFill>
                      <a:srgbClr val="FF0000"/>
                    </a:solidFill>
                  </a:tcPr>
                </a:tc>
                <a:tc>
                  <a:txBody>
                    <a:bodyPr/>
                    <a:lstStyle/>
                    <a:p>
                      <a:r>
                        <a:rPr lang="en-US" sz="1400">
                          <a:solidFill>
                            <a:schemeClr val="bg1"/>
                          </a:solidFill>
                        </a:rPr>
                        <a:t>Vehicles navigate highways but need human intervention in complex situations.</a:t>
                      </a:r>
                    </a:p>
                  </a:txBody>
                  <a:tcPr anchor="ctr">
                    <a:solidFill>
                      <a:srgbClr val="FF0000"/>
                    </a:solidFill>
                  </a:tcPr>
                </a:tc>
                <a:tc>
                  <a:txBody>
                    <a:bodyPr/>
                    <a:lstStyle/>
                    <a:p>
                      <a:r>
                        <a:rPr lang="en-US" sz="1400">
                          <a:solidFill>
                            <a:schemeClr val="bg1"/>
                          </a:solidFill>
                        </a:rPr>
                        <a:t>“Write and send an email using this information, adapting it to the recipient’s context.”</a:t>
                      </a:r>
                    </a:p>
                  </a:txBody>
                  <a:tcPr anchor="ctr">
                    <a:solidFill>
                      <a:srgbClr val="FF0000"/>
                    </a:solidFill>
                  </a:tcPr>
                </a:tc>
                <a:extLst>
                  <a:ext uri="{0D108BD9-81ED-4DB2-BD59-A6C34878D82A}">
                    <a16:rowId xmlns:a16="http://schemas.microsoft.com/office/drawing/2014/main" val="45251090"/>
                  </a:ext>
                </a:extLst>
              </a:tr>
              <a:tr h="370840">
                <a:tc>
                  <a:txBody>
                    <a:bodyPr/>
                    <a:lstStyle/>
                    <a:p>
                      <a:r>
                        <a:rPr lang="en-US"/>
                        <a:t>4</a:t>
                      </a:r>
                    </a:p>
                  </a:txBody>
                  <a:tcPr anchor="ctr">
                    <a:solidFill>
                      <a:srgbClr val="FBAFBC"/>
                    </a:solidFill>
                  </a:tcPr>
                </a:tc>
                <a:tc>
                  <a:txBody>
                    <a:bodyPr/>
                    <a:lstStyle/>
                    <a:p>
                      <a:r>
                        <a:rPr lang="en-US" sz="1400"/>
                        <a:t>Agents work autonomously within defined expertise, adapt strategies, and learn.</a:t>
                      </a:r>
                    </a:p>
                  </a:txBody>
                  <a:tcPr anchor="ctr">
                    <a:solidFill>
                      <a:srgbClr val="FBAFBC"/>
                    </a:solidFill>
                  </a:tcPr>
                </a:tc>
                <a:tc>
                  <a:txBody>
                    <a:bodyPr/>
                    <a:lstStyle/>
                    <a:p>
                      <a:r>
                        <a:rPr lang="en-US" sz="1400"/>
                        <a:t>Advanced reasoning and planning, real-time adaptation, causal reasoning.</a:t>
                      </a:r>
                    </a:p>
                  </a:txBody>
                  <a:tcPr anchor="ctr">
                    <a:solidFill>
                      <a:srgbClr val="FBAFBC"/>
                    </a:solidFill>
                  </a:tcPr>
                </a:tc>
                <a:tc>
                  <a:txBody>
                    <a:bodyPr/>
                    <a:lstStyle/>
                    <a:p>
                      <a:r>
                        <a:rPr lang="en-US" sz="1400"/>
                        <a:t>Self driving cars operate autonomously in specific conditions.</a:t>
                      </a:r>
                    </a:p>
                    <a:p>
                      <a:endParaRPr lang="en-US" sz="1400"/>
                    </a:p>
                  </a:txBody>
                  <a:tcPr anchor="ctr">
                    <a:solidFill>
                      <a:srgbClr val="FBAFBC"/>
                    </a:solidFill>
                  </a:tcPr>
                </a:tc>
                <a:tc>
                  <a:txBody>
                    <a:bodyPr/>
                    <a:lstStyle/>
                    <a:p>
                      <a:r>
                        <a:rPr lang="en-US" sz="1400"/>
                        <a:t>“Handle all client communications to ensure they’re well-informed.”</a:t>
                      </a:r>
                    </a:p>
                  </a:txBody>
                  <a:tcPr anchor="ctr">
                    <a:solidFill>
                      <a:srgbClr val="FBAFBC"/>
                    </a:solidFill>
                  </a:tcPr>
                </a:tc>
                <a:extLst>
                  <a:ext uri="{0D108BD9-81ED-4DB2-BD59-A6C34878D82A}">
                    <a16:rowId xmlns:a16="http://schemas.microsoft.com/office/drawing/2014/main" val="2668806612"/>
                  </a:ext>
                </a:extLst>
              </a:tr>
              <a:tr h="370840">
                <a:tc>
                  <a:txBody>
                    <a:bodyPr/>
                    <a:lstStyle/>
                    <a:p>
                      <a:r>
                        <a:rPr lang="en-US"/>
                        <a:t>5</a:t>
                      </a:r>
                    </a:p>
                  </a:txBody>
                  <a:tcPr anchor="ctr">
                    <a:solidFill>
                      <a:srgbClr val="FBCDDA"/>
                    </a:solidFill>
                  </a:tcPr>
                </a:tc>
                <a:tc>
                  <a:txBody>
                    <a:bodyPr/>
                    <a:lstStyle/>
                    <a:p>
                      <a:r>
                        <a:rPr lang="en-US" sz="1400"/>
                        <a:t>AI systems handle any task, cross-domain learning, and self-adaptation; no human intervention.</a:t>
                      </a:r>
                    </a:p>
                  </a:txBody>
                  <a:tcPr anchor="ctr">
                    <a:solidFill>
                      <a:srgbClr val="FBCDDA"/>
                    </a:solidFill>
                  </a:tcPr>
                </a:tc>
                <a:tc>
                  <a:txBody>
                    <a:bodyPr/>
                    <a:lstStyle/>
                    <a:p>
                      <a:r>
                        <a:rPr lang="en-US" sz="1400"/>
                        <a:t>Sophisticated memory systems, advanced learning mechanisms, safety protocols for autonomy.</a:t>
                      </a:r>
                    </a:p>
                  </a:txBody>
                  <a:tcPr anchor="ctr">
                    <a:solidFill>
                      <a:srgbClr val="FBCDDA"/>
                    </a:solidFill>
                  </a:tcPr>
                </a:tc>
                <a:tc>
                  <a:txBody>
                    <a:bodyPr/>
                    <a:lstStyle/>
                    <a:p>
                      <a:r>
                        <a:rPr lang="en-US" sz="1400"/>
                        <a:t>Fully autonomous cars drive anywhere in all conditions.</a:t>
                      </a:r>
                    </a:p>
                  </a:txBody>
                  <a:tcPr anchor="ctr">
                    <a:solidFill>
                      <a:srgbClr val="FBCDDA"/>
                    </a:solidFill>
                  </a:tcPr>
                </a:tc>
                <a:tc>
                  <a:txBody>
                    <a:bodyPr/>
                    <a:lstStyle/>
                    <a:p>
                      <a:r>
                        <a:rPr lang="en-US" sz="1400"/>
                        <a:t>“Grow sales thru customer satisfaction” - let the agent determine all necessary actions &amp; communications.</a:t>
                      </a:r>
                    </a:p>
                  </a:txBody>
                  <a:tcPr anchor="ctr">
                    <a:solidFill>
                      <a:srgbClr val="FBCDDA"/>
                    </a:solidFill>
                  </a:tcPr>
                </a:tc>
                <a:extLst>
                  <a:ext uri="{0D108BD9-81ED-4DB2-BD59-A6C34878D82A}">
                    <a16:rowId xmlns:a16="http://schemas.microsoft.com/office/drawing/2014/main" val="1760721672"/>
                  </a:ext>
                </a:extLst>
              </a:tr>
            </a:tbl>
          </a:graphicData>
        </a:graphic>
      </p:graphicFrame>
      <p:sp>
        <p:nvSpPr>
          <p:cNvPr id="4" name="Title 3">
            <a:extLst>
              <a:ext uri="{FF2B5EF4-FFF2-40B4-BE49-F238E27FC236}">
                <a16:creationId xmlns:a16="http://schemas.microsoft.com/office/drawing/2014/main" id="{7D6ECA06-9DFE-CA8E-4CC8-148F5FFB59A5}"/>
              </a:ext>
            </a:extLst>
          </p:cNvPr>
          <p:cNvSpPr>
            <a:spLocks noGrp="1"/>
          </p:cNvSpPr>
          <p:nvPr>
            <p:ph type="title"/>
          </p:nvPr>
        </p:nvSpPr>
        <p:spPr/>
        <p:txBody>
          <a:bodyPr/>
          <a:lstStyle/>
          <a:p>
            <a:r>
              <a:rPr lang="en-US"/>
              <a:t>The Agentic AI</a:t>
            </a:r>
            <a:br>
              <a:rPr lang="en-US"/>
            </a:br>
            <a:r>
              <a:rPr lang="en-US"/>
              <a:t>Progression Framework</a:t>
            </a:r>
          </a:p>
        </p:txBody>
      </p:sp>
      <p:grpSp>
        <p:nvGrpSpPr>
          <p:cNvPr id="16" name="Group 15">
            <a:extLst>
              <a:ext uri="{FF2B5EF4-FFF2-40B4-BE49-F238E27FC236}">
                <a16:creationId xmlns:a16="http://schemas.microsoft.com/office/drawing/2014/main" id="{9E177F4B-EAD8-3997-0C60-BC8D4837E08F}"/>
              </a:ext>
            </a:extLst>
          </p:cNvPr>
          <p:cNvGrpSpPr/>
          <p:nvPr/>
        </p:nvGrpSpPr>
        <p:grpSpPr>
          <a:xfrm>
            <a:off x="135906" y="0"/>
            <a:ext cx="1228168" cy="6945509"/>
            <a:chOff x="2438396" y="2214286"/>
            <a:chExt cx="1228168" cy="7440706"/>
          </a:xfrm>
        </p:grpSpPr>
        <p:sp>
          <p:nvSpPr>
            <p:cNvPr id="10" name="Arrow: Chevron 9">
              <a:extLst>
                <a:ext uri="{FF2B5EF4-FFF2-40B4-BE49-F238E27FC236}">
                  <a16:creationId xmlns:a16="http://schemas.microsoft.com/office/drawing/2014/main" id="{3EA03569-95D7-D7D4-614C-540388180A7A}"/>
                </a:ext>
              </a:extLst>
            </p:cNvPr>
            <p:cNvSpPr/>
            <p:nvPr/>
          </p:nvSpPr>
          <p:spPr>
            <a:xfrm rot="5400000">
              <a:off x="2222488" y="3423759"/>
              <a:ext cx="1668951" cy="1219200"/>
            </a:xfrm>
            <a:prstGeom prst="chevron">
              <a:avLst>
                <a:gd name="adj" fmla="val 13235"/>
              </a:avLst>
            </a:prstGeom>
            <a:solidFill>
              <a:srgbClr val="F3E0D5"/>
            </a:solidFill>
          </p:spPr>
          <p:style>
            <a:lnRef idx="2">
              <a:schemeClr val="accent1">
                <a:shade val="15000"/>
              </a:schemeClr>
            </a:lnRef>
            <a:fillRef idx="1">
              <a:schemeClr val="accent1"/>
            </a:fillRef>
            <a:effectRef idx="0">
              <a:schemeClr val="accent1"/>
            </a:effectRef>
            <a:fontRef idx="minor">
              <a:schemeClr val="lt1"/>
            </a:fontRef>
          </p:style>
          <p:txBody>
            <a:bodyPr vert="vert270" tIns="0" rtlCol="0" anchor="t" anchorCtr="0"/>
            <a:lstStyle/>
            <a:p>
              <a:pPr algn="ctr">
                <a:spcBef>
                  <a:spcPts val="600"/>
                </a:spcBef>
              </a:pPr>
              <a:r>
                <a:rPr lang="en-US" sz="2000">
                  <a:solidFill>
                    <a:srgbClr val="663300"/>
                  </a:solidFill>
                </a:rPr>
                <a:t>Level 1</a:t>
              </a:r>
            </a:p>
            <a:p>
              <a:pPr algn="ctr">
                <a:spcBef>
                  <a:spcPts val="600"/>
                </a:spcBef>
              </a:pPr>
              <a:r>
                <a:rPr lang="en-US" sz="1400">
                  <a:solidFill>
                    <a:srgbClr val="663300"/>
                  </a:solidFill>
                </a:rPr>
                <a:t>Rule-Based Automation</a:t>
              </a:r>
            </a:p>
          </p:txBody>
        </p:sp>
        <p:sp>
          <p:nvSpPr>
            <p:cNvPr id="9" name="Arrow: Pentagon 8">
              <a:extLst>
                <a:ext uri="{FF2B5EF4-FFF2-40B4-BE49-F238E27FC236}">
                  <a16:creationId xmlns:a16="http://schemas.microsoft.com/office/drawing/2014/main" id="{47E80106-81F7-4EDC-F13D-498962CD4842}"/>
                </a:ext>
              </a:extLst>
            </p:cNvPr>
            <p:cNvSpPr/>
            <p:nvPr/>
          </p:nvSpPr>
          <p:spPr>
            <a:xfrm rot="5400000">
              <a:off x="2411943" y="2247465"/>
              <a:ext cx="1285558" cy="1219200"/>
            </a:xfrm>
            <a:prstGeom prst="homePlate">
              <a:avLst>
                <a:gd name="adj" fmla="val 19231"/>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000">
                  <a:solidFill>
                    <a:schemeClr val="tx1"/>
                  </a:solidFill>
                </a:rPr>
                <a:t>Manual</a:t>
              </a:r>
              <a:br>
                <a:rPr lang="en-US" sz="2000">
                  <a:solidFill>
                    <a:schemeClr val="tx1"/>
                  </a:solidFill>
                </a:rPr>
              </a:br>
              <a:r>
                <a:rPr lang="en-US" sz="1600">
                  <a:solidFill>
                    <a:schemeClr val="tx1"/>
                  </a:solidFill>
                </a:rPr>
                <a:t>(human only)</a:t>
              </a:r>
              <a:endParaRPr lang="en-US" sz="1100">
                <a:solidFill>
                  <a:schemeClr val="tx1"/>
                </a:solidFill>
              </a:endParaRPr>
            </a:p>
            <a:p>
              <a:pPr algn="ctr"/>
              <a:endParaRPr lang="en-US" sz="1400">
                <a:solidFill>
                  <a:schemeClr val="tx1"/>
                </a:solidFill>
              </a:endParaRPr>
            </a:p>
          </p:txBody>
        </p:sp>
        <p:sp>
          <p:nvSpPr>
            <p:cNvPr id="12" name="Arrow: Chevron 11">
              <a:extLst>
                <a:ext uri="{FF2B5EF4-FFF2-40B4-BE49-F238E27FC236}">
                  <a16:creationId xmlns:a16="http://schemas.microsoft.com/office/drawing/2014/main" id="{97A6F367-72B0-EFC0-C01B-942ACE683731}"/>
                </a:ext>
              </a:extLst>
            </p:cNvPr>
            <p:cNvSpPr/>
            <p:nvPr/>
          </p:nvSpPr>
          <p:spPr>
            <a:xfrm rot="5400000">
              <a:off x="2151366" y="4769288"/>
              <a:ext cx="1806712" cy="1219200"/>
            </a:xfrm>
            <a:prstGeom prst="chevron">
              <a:avLst>
                <a:gd name="adj" fmla="val 18382"/>
              </a:avLst>
            </a:prstGeom>
            <a:solidFill>
              <a:srgbClr val="EED0C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Bef>
                  <a:spcPts val="600"/>
                </a:spcBef>
              </a:pPr>
              <a:r>
                <a:rPr lang="en-US" sz="2000">
                  <a:solidFill>
                    <a:srgbClr val="663300"/>
                  </a:solidFill>
                </a:rPr>
                <a:t>Level 2</a:t>
              </a:r>
            </a:p>
            <a:p>
              <a:pPr algn="ctr">
                <a:spcBef>
                  <a:spcPts val="600"/>
                </a:spcBef>
              </a:pPr>
              <a:r>
                <a:rPr lang="en-US" sz="1400">
                  <a:solidFill>
                    <a:srgbClr val="663300"/>
                  </a:solidFill>
                </a:rPr>
                <a:t>Intelligent Process Automation</a:t>
              </a:r>
            </a:p>
            <a:p>
              <a:pPr algn="ctr">
                <a:spcBef>
                  <a:spcPts val="600"/>
                </a:spcBef>
              </a:pPr>
              <a:endParaRPr lang="en-US" sz="100">
                <a:solidFill>
                  <a:srgbClr val="663300"/>
                </a:solidFill>
              </a:endParaRPr>
            </a:p>
            <a:p>
              <a:pPr algn="ctr">
                <a:spcBef>
                  <a:spcPts val="600"/>
                </a:spcBef>
              </a:pPr>
              <a:endParaRPr lang="en-US" sz="1400">
                <a:solidFill>
                  <a:srgbClr val="663300"/>
                </a:solidFill>
              </a:endParaRPr>
            </a:p>
          </p:txBody>
        </p:sp>
        <p:sp>
          <p:nvSpPr>
            <p:cNvPr id="13" name="Arrow: Chevron 12">
              <a:extLst>
                <a:ext uri="{FF2B5EF4-FFF2-40B4-BE49-F238E27FC236}">
                  <a16:creationId xmlns:a16="http://schemas.microsoft.com/office/drawing/2014/main" id="{D2B9E178-7200-F535-14CD-A50635035E12}"/>
                </a:ext>
              </a:extLst>
            </p:cNvPr>
            <p:cNvSpPr/>
            <p:nvPr/>
          </p:nvSpPr>
          <p:spPr>
            <a:xfrm rot="5400000">
              <a:off x="2149125" y="5983180"/>
              <a:ext cx="1806709" cy="1219200"/>
            </a:xfrm>
            <a:prstGeom prst="chevron">
              <a:avLst>
                <a:gd name="adj" fmla="val 1838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Bef>
                  <a:spcPts val="600"/>
                </a:spcBef>
              </a:pPr>
              <a:r>
                <a:rPr lang="en-US" sz="2000">
                  <a:solidFill>
                    <a:schemeClr val="bg1"/>
                  </a:solidFill>
                </a:rPr>
                <a:t>Level 3</a:t>
              </a:r>
            </a:p>
            <a:p>
              <a:pPr algn="ctr">
                <a:spcBef>
                  <a:spcPts val="600"/>
                </a:spcBef>
              </a:pPr>
              <a:r>
                <a:rPr lang="en-US" sz="1400">
                  <a:solidFill>
                    <a:schemeClr val="bg1"/>
                  </a:solidFill>
                </a:rPr>
                <a:t>Agentic Workflows</a:t>
              </a:r>
            </a:p>
            <a:p>
              <a:pPr algn="ctr">
                <a:spcBef>
                  <a:spcPts val="600"/>
                </a:spcBef>
              </a:pPr>
              <a:r>
                <a:rPr lang="en-US" sz="600">
                  <a:solidFill>
                    <a:schemeClr val="bg1"/>
                  </a:solidFill>
                </a:rPr>
                <a:t> </a:t>
              </a:r>
            </a:p>
            <a:p>
              <a:pPr algn="ctr">
                <a:spcBef>
                  <a:spcPts val="600"/>
                </a:spcBef>
              </a:pPr>
              <a:endParaRPr lang="en-US" sz="1400">
                <a:solidFill>
                  <a:srgbClr val="663300"/>
                </a:solidFill>
              </a:endParaRPr>
            </a:p>
          </p:txBody>
        </p:sp>
        <p:sp>
          <p:nvSpPr>
            <p:cNvPr id="14" name="Arrow: Chevron 13">
              <a:extLst>
                <a:ext uri="{FF2B5EF4-FFF2-40B4-BE49-F238E27FC236}">
                  <a16:creationId xmlns:a16="http://schemas.microsoft.com/office/drawing/2014/main" id="{AC4C0E41-2059-F7D8-7441-0EF659945952}"/>
                </a:ext>
              </a:extLst>
            </p:cNvPr>
            <p:cNvSpPr/>
            <p:nvPr/>
          </p:nvSpPr>
          <p:spPr>
            <a:xfrm rot="5400000">
              <a:off x="2086781" y="7077889"/>
              <a:ext cx="1926913" cy="1219200"/>
            </a:xfrm>
            <a:prstGeom prst="chevron">
              <a:avLst>
                <a:gd name="adj" fmla="val 18382"/>
              </a:avLst>
            </a:prstGeom>
            <a:solidFill>
              <a:srgbClr val="FBAFBC"/>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Bef>
                  <a:spcPts val="600"/>
                </a:spcBef>
              </a:pPr>
              <a:r>
                <a:rPr lang="en-US" sz="2000">
                  <a:solidFill>
                    <a:schemeClr val="tx1"/>
                  </a:solidFill>
                </a:rPr>
                <a:t>Level 4</a:t>
              </a:r>
            </a:p>
            <a:p>
              <a:pPr algn="ctr">
                <a:spcBef>
                  <a:spcPts val="600"/>
                </a:spcBef>
              </a:pPr>
              <a:r>
                <a:rPr lang="en-US" sz="1400">
                  <a:solidFill>
                    <a:schemeClr val="tx1"/>
                  </a:solidFill>
                </a:rPr>
                <a:t>Semi-Autonomous Agents</a:t>
              </a:r>
            </a:p>
            <a:p>
              <a:pPr algn="ctr">
                <a:spcBef>
                  <a:spcPts val="600"/>
                </a:spcBef>
              </a:pPr>
              <a:endParaRPr lang="en-US" sz="1400">
                <a:solidFill>
                  <a:srgbClr val="663300"/>
                </a:solidFill>
              </a:endParaRPr>
            </a:p>
          </p:txBody>
        </p:sp>
        <p:sp>
          <p:nvSpPr>
            <p:cNvPr id="15" name="Arrow: Chevron 14">
              <a:extLst>
                <a:ext uri="{FF2B5EF4-FFF2-40B4-BE49-F238E27FC236}">
                  <a16:creationId xmlns:a16="http://schemas.microsoft.com/office/drawing/2014/main" id="{0B4A7CBC-73E1-D932-F997-22D70CA94989}"/>
                </a:ext>
              </a:extLst>
            </p:cNvPr>
            <p:cNvSpPr/>
            <p:nvPr/>
          </p:nvSpPr>
          <p:spPr>
            <a:xfrm rot="5400000">
              <a:off x="2265665" y="8263062"/>
              <a:ext cx="1564661" cy="1219200"/>
            </a:xfrm>
            <a:prstGeom prst="chevron">
              <a:avLst>
                <a:gd name="adj" fmla="val 18382"/>
              </a:avLst>
            </a:prstGeom>
            <a:solidFill>
              <a:srgbClr val="FBCDDA"/>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Bef>
                  <a:spcPts val="600"/>
                </a:spcBef>
              </a:pPr>
              <a:r>
                <a:rPr lang="en-US" sz="2000">
                  <a:solidFill>
                    <a:schemeClr val="tx1"/>
                  </a:solidFill>
                </a:rPr>
                <a:t>Level 5</a:t>
              </a:r>
            </a:p>
            <a:p>
              <a:pPr algn="ctr">
                <a:spcBef>
                  <a:spcPts val="600"/>
                </a:spcBef>
              </a:pPr>
              <a:r>
                <a:rPr lang="en-US" sz="1400">
                  <a:solidFill>
                    <a:schemeClr val="tx1"/>
                  </a:solidFill>
                </a:rPr>
                <a:t>Fully Autonomous Agents</a:t>
              </a:r>
            </a:p>
          </p:txBody>
        </p:sp>
      </p:grpSp>
      <p:sp>
        <p:nvSpPr>
          <p:cNvPr id="19" name="Content Placeholder 18">
            <a:extLst>
              <a:ext uri="{FF2B5EF4-FFF2-40B4-BE49-F238E27FC236}">
                <a16:creationId xmlns:a16="http://schemas.microsoft.com/office/drawing/2014/main" id="{11174650-C2A3-1CE1-6EE5-EEFC873E05F3}"/>
              </a:ext>
            </a:extLst>
          </p:cNvPr>
          <p:cNvSpPr>
            <a:spLocks noGrp="1"/>
          </p:cNvSpPr>
          <p:nvPr>
            <p:ph sz="half" idx="1"/>
          </p:nvPr>
        </p:nvSpPr>
        <p:spPr>
          <a:xfrm>
            <a:off x="1476638" y="1719072"/>
            <a:ext cx="7362562" cy="1016744"/>
          </a:xfrm>
        </p:spPr>
        <p:txBody>
          <a:bodyPr/>
          <a:lstStyle/>
          <a:p>
            <a:r>
              <a:rPr lang="en-US"/>
              <a:t>At Levels 1 and 2, humans have to specify every action, but…</a:t>
            </a:r>
          </a:p>
        </p:txBody>
      </p:sp>
      <p:sp>
        <p:nvSpPr>
          <p:cNvPr id="20" name="Arrow: Bent 19">
            <a:extLst>
              <a:ext uri="{FF2B5EF4-FFF2-40B4-BE49-F238E27FC236}">
                <a16:creationId xmlns:a16="http://schemas.microsoft.com/office/drawing/2014/main" id="{A98F07C2-1948-CBA0-1CD5-79ECB9432866}"/>
              </a:ext>
            </a:extLst>
          </p:cNvPr>
          <p:cNvSpPr/>
          <p:nvPr/>
        </p:nvSpPr>
        <p:spPr>
          <a:xfrm rot="5400000">
            <a:off x="7948035" y="1877287"/>
            <a:ext cx="625884" cy="510988"/>
          </a:xfrm>
          <a:prstGeom prst="bentArrow">
            <a:avLst/>
          </a:prstGeom>
          <a:solidFill>
            <a:srgbClr val="FBCDD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34158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799FF-215F-2732-B24D-BC0A0B3C5ECC}"/>
            </a:ext>
          </a:extLst>
        </p:cNvPr>
        <p:cNvGrpSpPr/>
        <p:nvPr/>
      </p:nvGrpSpPr>
      <p:grpSpPr>
        <a:xfrm>
          <a:off x="0" y="0"/>
          <a:ext cx="0" cy="0"/>
          <a:chOff x="0" y="0"/>
          <a:chExt cx="0" cy="0"/>
        </a:xfrm>
      </p:grpSpPr>
      <p:graphicFrame>
        <p:nvGraphicFramePr>
          <p:cNvPr id="17" name="Content Placeholder 16">
            <a:extLst>
              <a:ext uri="{FF2B5EF4-FFF2-40B4-BE49-F238E27FC236}">
                <a16:creationId xmlns:a16="http://schemas.microsoft.com/office/drawing/2014/main" id="{ECF5A829-A3B5-F740-ADE2-F055498CB2C7}"/>
              </a:ext>
            </a:extLst>
          </p:cNvPr>
          <p:cNvGraphicFramePr>
            <a:graphicFrameLocks noGrp="1"/>
          </p:cNvGraphicFramePr>
          <p:nvPr>
            <p:ph sz="half" idx="2"/>
          </p:nvPr>
        </p:nvGraphicFramePr>
        <p:xfrm>
          <a:off x="1431813" y="2318063"/>
          <a:ext cx="7660634" cy="4480560"/>
        </p:xfrm>
        <a:graphic>
          <a:graphicData uri="http://schemas.openxmlformats.org/drawingml/2006/table">
            <a:tbl>
              <a:tblPr firstRow="1" bandRow="1">
                <a:tableStyleId>{5C22544A-7EE6-4342-B048-85BDC9FD1C3A}</a:tableStyleId>
              </a:tblPr>
              <a:tblGrid>
                <a:gridCol w="408188">
                  <a:extLst>
                    <a:ext uri="{9D8B030D-6E8A-4147-A177-3AD203B41FA5}">
                      <a16:colId xmlns:a16="http://schemas.microsoft.com/office/drawing/2014/main" val="2642176568"/>
                    </a:ext>
                  </a:extLst>
                </a:gridCol>
                <a:gridCol w="1727950">
                  <a:extLst>
                    <a:ext uri="{9D8B030D-6E8A-4147-A177-3AD203B41FA5}">
                      <a16:colId xmlns:a16="http://schemas.microsoft.com/office/drawing/2014/main" val="3797613606"/>
                    </a:ext>
                  </a:extLst>
                </a:gridCol>
                <a:gridCol w="2008095">
                  <a:extLst>
                    <a:ext uri="{9D8B030D-6E8A-4147-A177-3AD203B41FA5}">
                      <a16:colId xmlns:a16="http://schemas.microsoft.com/office/drawing/2014/main" val="1046023840"/>
                    </a:ext>
                  </a:extLst>
                </a:gridCol>
                <a:gridCol w="1750355">
                  <a:extLst>
                    <a:ext uri="{9D8B030D-6E8A-4147-A177-3AD203B41FA5}">
                      <a16:colId xmlns:a16="http://schemas.microsoft.com/office/drawing/2014/main" val="3748502394"/>
                    </a:ext>
                  </a:extLst>
                </a:gridCol>
                <a:gridCol w="1766046">
                  <a:extLst>
                    <a:ext uri="{9D8B030D-6E8A-4147-A177-3AD203B41FA5}">
                      <a16:colId xmlns:a16="http://schemas.microsoft.com/office/drawing/2014/main" val="2459281507"/>
                    </a:ext>
                  </a:extLst>
                </a:gridCol>
              </a:tblGrid>
              <a:tr h="370840">
                <a:tc>
                  <a:txBody>
                    <a:bodyPr/>
                    <a:lstStyle/>
                    <a:p>
                      <a:r>
                        <a:rPr lang="en-US" sz="1600" i="1" err="1"/>
                        <a:t>lvl</a:t>
                      </a:r>
                      <a:endParaRPr lang="en-US" sz="1600" i="1"/>
                    </a:p>
                  </a:txBody>
                  <a:tcPr>
                    <a:solidFill>
                      <a:schemeClr val="accent1">
                        <a:lumMod val="50000"/>
                      </a:schemeClr>
                    </a:solidFill>
                  </a:tcPr>
                </a:tc>
                <a:tc>
                  <a:txBody>
                    <a:bodyPr/>
                    <a:lstStyle/>
                    <a:p>
                      <a:r>
                        <a:rPr lang="en-US" sz="1600"/>
                        <a:t>Agentic AI</a:t>
                      </a:r>
                    </a:p>
                  </a:txBody>
                  <a:tcPr>
                    <a:solidFill>
                      <a:schemeClr val="accent1">
                        <a:lumMod val="50000"/>
                      </a:schemeClr>
                    </a:solidFill>
                  </a:tcPr>
                </a:tc>
                <a:tc>
                  <a:txBody>
                    <a:bodyPr/>
                    <a:lstStyle/>
                    <a:p>
                      <a:r>
                        <a:rPr lang="en-US" sz="1600"/>
                        <a:t>Technologies</a:t>
                      </a:r>
                    </a:p>
                  </a:txBody>
                  <a:tcPr>
                    <a:solidFill>
                      <a:schemeClr val="accent1">
                        <a:lumMod val="50000"/>
                      </a:schemeClr>
                    </a:solidFill>
                  </a:tcPr>
                </a:tc>
                <a:tc>
                  <a:txBody>
                    <a:bodyPr/>
                    <a:lstStyle/>
                    <a:p>
                      <a:r>
                        <a:rPr lang="en-US" sz="1600"/>
                        <a:t>Self-driving car example</a:t>
                      </a:r>
                    </a:p>
                  </a:txBody>
                  <a:tcPr>
                    <a:solidFill>
                      <a:schemeClr val="accent1">
                        <a:lumMod val="50000"/>
                      </a:schemeClr>
                    </a:solidFill>
                  </a:tcPr>
                </a:tc>
                <a:tc>
                  <a:txBody>
                    <a:bodyPr/>
                    <a:lstStyle/>
                    <a:p>
                      <a:r>
                        <a:rPr lang="en-US" sz="1600"/>
                        <a:t>Sample instruction</a:t>
                      </a:r>
                    </a:p>
                  </a:txBody>
                  <a:tcPr>
                    <a:solidFill>
                      <a:schemeClr val="accent1">
                        <a:lumMod val="50000"/>
                      </a:schemeClr>
                    </a:solidFill>
                  </a:tcPr>
                </a:tc>
                <a:extLst>
                  <a:ext uri="{0D108BD9-81ED-4DB2-BD59-A6C34878D82A}">
                    <a16:rowId xmlns:a16="http://schemas.microsoft.com/office/drawing/2014/main" val="1214260435"/>
                  </a:ext>
                </a:extLst>
              </a:tr>
              <a:tr h="370840">
                <a:tc>
                  <a:txBody>
                    <a:bodyPr/>
                    <a:lstStyle/>
                    <a:p>
                      <a:r>
                        <a:rPr lang="en-US">
                          <a:solidFill>
                            <a:schemeClr val="bg1"/>
                          </a:solidFill>
                        </a:rPr>
                        <a:t>3</a:t>
                      </a:r>
                    </a:p>
                  </a:txBody>
                  <a:tcPr anchor="ctr">
                    <a:solidFill>
                      <a:srgbClr val="FF0000"/>
                    </a:solidFill>
                  </a:tcPr>
                </a:tc>
                <a:tc>
                  <a:txBody>
                    <a:bodyPr/>
                    <a:lstStyle/>
                    <a:p>
                      <a:r>
                        <a:rPr lang="en-US" sz="1400">
                          <a:solidFill>
                            <a:schemeClr val="bg1"/>
                          </a:solidFill>
                        </a:rPr>
                        <a:t>Agents generate content, plan, reason, and adapt in defined domains.</a:t>
                      </a:r>
                    </a:p>
                  </a:txBody>
                  <a:tcPr anchor="ctr">
                    <a:solidFill>
                      <a:srgbClr val="FF0000"/>
                    </a:solidFill>
                  </a:tcPr>
                </a:tc>
                <a:tc>
                  <a:txBody>
                    <a:bodyPr/>
                    <a:lstStyle/>
                    <a:p>
                      <a:r>
                        <a:rPr lang="en-US" sz="1400">
                          <a:solidFill>
                            <a:schemeClr val="bg1"/>
                          </a:solidFill>
                        </a:rPr>
                        <a:t>Large Language Models, memory systems, content generation tools, basic reinforcement learning.</a:t>
                      </a:r>
                    </a:p>
                  </a:txBody>
                  <a:tcPr anchor="ctr">
                    <a:solidFill>
                      <a:srgbClr val="FF0000"/>
                    </a:solidFill>
                  </a:tcPr>
                </a:tc>
                <a:tc>
                  <a:txBody>
                    <a:bodyPr/>
                    <a:lstStyle/>
                    <a:p>
                      <a:r>
                        <a:rPr lang="en-US" sz="1400">
                          <a:solidFill>
                            <a:schemeClr val="bg1"/>
                          </a:solidFill>
                        </a:rPr>
                        <a:t>Vehicles navigate highways but need human intervention in complex situations.</a:t>
                      </a:r>
                    </a:p>
                  </a:txBody>
                  <a:tcPr anchor="ctr">
                    <a:solidFill>
                      <a:srgbClr val="FF0000"/>
                    </a:solidFill>
                  </a:tcPr>
                </a:tc>
                <a:tc>
                  <a:txBody>
                    <a:bodyPr/>
                    <a:lstStyle/>
                    <a:p>
                      <a:r>
                        <a:rPr lang="en-US" sz="1400">
                          <a:solidFill>
                            <a:schemeClr val="bg1"/>
                          </a:solidFill>
                        </a:rPr>
                        <a:t>“Write and send an email using this information, adapting it to the recipient’s context.”</a:t>
                      </a:r>
                    </a:p>
                  </a:txBody>
                  <a:tcPr anchor="ctr">
                    <a:solidFill>
                      <a:srgbClr val="FF0000"/>
                    </a:solidFill>
                  </a:tcPr>
                </a:tc>
                <a:extLst>
                  <a:ext uri="{0D108BD9-81ED-4DB2-BD59-A6C34878D82A}">
                    <a16:rowId xmlns:a16="http://schemas.microsoft.com/office/drawing/2014/main" val="45251090"/>
                  </a:ext>
                </a:extLst>
              </a:tr>
              <a:tr h="370840">
                <a:tc>
                  <a:txBody>
                    <a:bodyPr/>
                    <a:lstStyle/>
                    <a:p>
                      <a:r>
                        <a:rPr lang="en-US"/>
                        <a:t>4</a:t>
                      </a:r>
                    </a:p>
                  </a:txBody>
                  <a:tcPr anchor="ctr">
                    <a:solidFill>
                      <a:srgbClr val="FBAFBC"/>
                    </a:solidFill>
                  </a:tcPr>
                </a:tc>
                <a:tc>
                  <a:txBody>
                    <a:bodyPr/>
                    <a:lstStyle/>
                    <a:p>
                      <a:r>
                        <a:rPr lang="en-US" sz="1400"/>
                        <a:t>Agents work autonomously within defined expertise, adapt strategies, and learn.</a:t>
                      </a:r>
                    </a:p>
                  </a:txBody>
                  <a:tcPr anchor="ctr">
                    <a:solidFill>
                      <a:srgbClr val="FBAFBC"/>
                    </a:solidFill>
                  </a:tcPr>
                </a:tc>
                <a:tc>
                  <a:txBody>
                    <a:bodyPr/>
                    <a:lstStyle/>
                    <a:p>
                      <a:r>
                        <a:rPr lang="en-US" sz="1400"/>
                        <a:t>Advanced reasoning and planning, real-time adaptation, causal reasoning.</a:t>
                      </a:r>
                    </a:p>
                  </a:txBody>
                  <a:tcPr anchor="ctr">
                    <a:solidFill>
                      <a:srgbClr val="FBAFBC"/>
                    </a:solidFill>
                  </a:tcPr>
                </a:tc>
                <a:tc>
                  <a:txBody>
                    <a:bodyPr/>
                    <a:lstStyle/>
                    <a:p>
                      <a:r>
                        <a:rPr lang="en-US" sz="1400"/>
                        <a:t>Self driving cars operate autonomously in specific conditions.</a:t>
                      </a:r>
                    </a:p>
                    <a:p>
                      <a:endParaRPr lang="en-US" sz="1400"/>
                    </a:p>
                  </a:txBody>
                  <a:tcPr anchor="ctr">
                    <a:solidFill>
                      <a:srgbClr val="FBAFBC"/>
                    </a:solidFill>
                  </a:tcPr>
                </a:tc>
                <a:tc>
                  <a:txBody>
                    <a:bodyPr/>
                    <a:lstStyle/>
                    <a:p>
                      <a:r>
                        <a:rPr lang="en-US" sz="1400"/>
                        <a:t>“Handle all client communications to ensure they’re well-informed.”</a:t>
                      </a:r>
                    </a:p>
                  </a:txBody>
                  <a:tcPr anchor="ctr">
                    <a:solidFill>
                      <a:srgbClr val="FBAFBC"/>
                    </a:solidFill>
                  </a:tcPr>
                </a:tc>
                <a:extLst>
                  <a:ext uri="{0D108BD9-81ED-4DB2-BD59-A6C34878D82A}">
                    <a16:rowId xmlns:a16="http://schemas.microsoft.com/office/drawing/2014/main" val="2668806612"/>
                  </a:ext>
                </a:extLst>
              </a:tr>
              <a:tr h="370840">
                <a:tc>
                  <a:txBody>
                    <a:bodyPr/>
                    <a:lstStyle/>
                    <a:p>
                      <a:r>
                        <a:rPr lang="en-US"/>
                        <a:t>5</a:t>
                      </a:r>
                    </a:p>
                  </a:txBody>
                  <a:tcPr anchor="ctr">
                    <a:solidFill>
                      <a:srgbClr val="FBCDDA"/>
                    </a:solidFill>
                  </a:tcPr>
                </a:tc>
                <a:tc>
                  <a:txBody>
                    <a:bodyPr/>
                    <a:lstStyle/>
                    <a:p>
                      <a:r>
                        <a:rPr lang="en-US" sz="1400"/>
                        <a:t>AI systems handle any task, cross-domain learning, and self-adaptation; no human intervention.</a:t>
                      </a:r>
                    </a:p>
                  </a:txBody>
                  <a:tcPr anchor="ctr">
                    <a:solidFill>
                      <a:srgbClr val="FBCDDA"/>
                    </a:solidFill>
                  </a:tcPr>
                </a:tc>
                <a:tc>
                  <a:txBody>
                    <a:bodyPr/>
                    <a:lstStyle/>
                    <a:p>
                      <a:r>
                        <a:rPr lang="en-US" sz="1400"/>
                        <a:t>Sophisticated memory systems, advanced learning mechanisms, safety protocols for autonomy.</a:t>
                      </a:r>
                    </a:p>
                  </a:txBody>
                  <a:tcPr anchor="ctr">
                    <a:solidFill>
                      <a:srgbClr val="FBCDDA"/>
                    </a:solidFill>
                  </a:tcPr>
                </a:tc>
                <a:tc>
                  <a:txBody>
                    <a:bodyPr/>
                    <a:lstStyle/>
                    <a:p>
                      <a:r>
                        <a:rPr lang="en-US" sz="1400"/>
                        <a:t>Fully autonomous cars drive anywhere in all conditions.</a:t>
                      </a:r>
                    </a:p>
                  </a:txBody>
                  <a:tcPr anchor="ctr">
                    <a:solidFill>
                      <a:srgbClr val="FBCDDA"/>
                    </a:solidFill>
                  </a:tcPr>
                </a:tc>
                <a:tc>
                  <a:txBody>
                    <a:bodyPr/>
                    <a:lstStyle/>
                    <a:p>
                      <a:r>
                        <a:rPr lang="en-US" sz="1400"/>
                        <a:t>“Grow sales thru customer satisfaction” - let the agent determine all necessary actions &amp; communications.</a:t>
                      </a:r>
                    </a:p>
                  </a:txBody>
                  <a:tcPr anchor="ctr">
                    <a:solidFill>
                      <a:srgbClr val="FBCDDA"/>
                    </a:solidFill>
                  </a:tcPr>
                </a:tc>
                <a:extLst>
                  <a:ext uri="{0D108BD9-81ED-4DB2-BD59-A6C34878D82A}">
                    <a16:rowId xmlns:a16="http://schemas.microsoft.com/office/drawing/2014/main" val="1760721672"/>
                  </a:ext>
                </a:extLst>
              </a:tr>
            </a:tbl>
          </a:graphicData>
        </a:graphic>
      </p:graphicFrame>
      <p:sp>
        <p:nvSpPr>
          <p:cNvPr id="4" name="Title 3">
            <a:extLst>
              <a:ext uri="{FF2B5EF4-FFF2-40B4-BE49-F238E27FC236}">
                <a16:creationId xmlns:a16="http://schemas.microsoft.com/office/drawing/2014/main" id="{FD4A31F1-D8B7-77E6-758F-1860CDFA0555}"/>
              </a:ext>
            </a:extLst>
          </p:cNvPr>
          <p:cNvSpPr>
            <a:spLocks noGrp="1"/>
          </p:cNvSpPr>
          <p:nvPr>
            <p:ph type="title"/>
          </p:nvPr>
        </p:nvSpPr>
        <p:spPr/>
        <p:txBody>
          <a:bodyPr/>
          <a:lstStyle/>
          <a:p>
            <a:r>
              <a:rPr lang="en-US"/>
              <a:t>The Agentic AI</a:t>
            </a:r>
            <a:br>
              <a:rPr lang="en-US"/>
            </a:br>
            <a:r>
              <a:rPr lang="en-US"/>
              <a:t>Progression Framework</a:t>
            </a:r>
          </a:p>
        </p:txBody>
      </p:sp>
      <p:grpSp>
        <p:nvGrpSpPr>
          <p:cNvPr id="16" name="Group 15">
            <a:extLst>
              <a:ext uri="{FF2B5EF4-FFF2-40B4-BE49-F238E27FC236}">
                <a16:creationId xmlns:a16="http://schemas.microsoft.com/office/drawing/2014/main" id="{B18B3745-0096-7494-3C55-0CFD39A12FC1}"/>
              </a:ext>
            </a:extLst>
          </p:cNvPr>
          <p:cNvGrpSpPr/>
          <p:nvPr/>
        </p:nvGrpSpPr>
        <p:grpSpPr>
          <a:xfrm>
            <a:off x="135906" y="0"/>
            <a:ext cx="1228168" cy="6945509"/>
            <a:chOff x="2438396" y="2214286"/>
            <a:chExt cx="1228168" cy="7440706"/>
          </a:xfrm>
        </p:grpSpPr>
        <p:sp>
          <p:nvSpPr>
            <p:cNvPr id="10" name="Arrow: Chevron 9">
              <a:extLst>
                <a:ext uri="{FF2B5EF4-FFF2-40B4-BE49-F238E27FC236}">
                  <a16:creationId xmlns:a16="http://schemas.microsoft.com/office/drawing/2014/main" id="{B6AC56E6-E806-FD44-5F9C-937F47E48D48}"/>
                </a:ext>
              </a:extLst>
            </p:cNvPr>
            <p:cNvSpPr/>
            <p:nvPr/>
          </p:nvSpPr>
          <p:spPr>
            <a:xfrm rot="5400000">
              <a:off x="2222488" y="3423759"/>
              <a:ext cx="1668951" cy="1219200"/>
            </a:xfrm>
            <a:prstGeom prst="chevron">
              <a:avLst>
                <a:gd name="adj" fmla="val 13235"/>
              </a:avLst>
            </a:prstGeom>
            <a:solidFill>
              <a:srgbClr val="F3E0D5"/>
            </a:solidFill>
          </p:spPr>
          <p:style>
            <a:lnRef idx="2">
              <a:schemeClr val="accent1">
                <a:shade val="15000"/>
              </a:schemeClr>
            </a:lnRef>
            <a:fillRef idx="1">
              <a:schemeClr val="accent1"/>
            </a:fillRef>
            <a:effectRef idx="0">
              <a:schemeClr val="accent1"/>
            </a:effectRef>
            <a:fontRef idx="minor">
              <a:schemeClr val="lt1"/>
            </a:fontRef>
          </p:style>
          <p:txBody>
            <a:bodyPr vert="vert270" tIns="0" rtlCol="0" anchor="t" anchorCtr="0"/>
            <a:lstStyle/>
            <a:p>
              <a:pPr algn="ctr">
                <a:spcBef>
                  <a:spcPts val="600"/>
                </a:spcBef>
              </a:pPr>
              <a:r>
                <a:rPr lang="en-US" sz="2000">
                  <a:solidFill>
                    <a:srgbClr val="663300"/>
                  </a:solidFill>
                </a:rPr>
                <a:t>Level 1</a:t>
              </a:r>
            </a:p>
            <a:p>
              <a:pPr algn="ctr">
                <a:spcBef>
                  <a:spcPts val="600"/>
                </a:spcBef>
              </a:pPr>
              <a:r>
                <a:rPr lang="en-US" sz="1400">
                  <a:solidFill>
                    <a:srgbClr val="663300"/>
                  </a:solidFill>
                </a:rPr>
                <a:t>Rule-Based Automation</a:t>
              </a:r>
            </a:p>
          </p:txBody>
        </p:sp>
        <p:sp>
          <p:nvSpPr>
            <p:cNvPr id="9" name="Arrow: Pentagon 8">
              <a:extLst>
                <a:ext uri="{FF2B5EF4-FFF2-40B4-BE49-F238E27FC236}">
                  <a16:creationId xmlns:a16="http://schemas.microsoft.com/office/drawing/2014/main" id="{6714EB21-F5B7-4928-2FED-01D86544B5C8}"/>
                </a:ext>
              </a:extLst>
            </p:cNvPr>
            <p:cNvSpPr/>
            <p:nvPr/>
          </p:nvSpPr>
          <p:spPr>
            <a:xfrm rot="5400000">
              <a:off x="2411943" y="2247465"/>
              <a:ext cx="1285558" cy="1219200"/>
            </a:xfrm>
            <a:prstGeom prst="homePlate">
              <a:avLst>
                <a:gd name="adj" fmla="val 19231"/>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000">
                  <a:solidFill>
                    <a:schemeClr val="tx1"/>
                  </a:solidFill>
                </a:rPr>
                <a:t>Manual</a:t>
              </a:r>
              <a:br>
                <a:rPr lang="en-US" sz="2000">
                  <a:solidFill>
                    <a:schemeClr val="tx1"/>
                  </a:solidFill>
                </a:rPr>
              </a:br>
              <a:r>
                <a:rPr lang="en-US" sz="1600">
                  <a:solidFill>
                    <a:schemeClr val="tx1"/>
                  </a:solidFill>
                </a:rPr>
                <a:t>(human only)</a:t>
              </a:r>
              <a:endParaRPr lang="en-US" sz="1100">
                <a:solidFill>
                  <a:schemeClr val="tx1"/>
                </a:solidFill>
              </a:endParaRPr>
            </a:p>
            <a:p>
              <a:pPr algn="ctr"/>
              <a:endParaRPr lang="en-US" sz="1400">
                <a:solidFill>
                  <a:schemeClr val="tx1"/>
                </a:solidFill>
              </a:endParaRPr>
            </a:p>
          </p:txBody>
        </p:sp>
        <p:sp>
          <p:nvSpPr>
            <p:cNvPr id="12" name="Arrow: Chevron 11">
              <a:extLst>
                <a:ext uri="{FF2B5EF4-FFF2-40B4-BE49-F238E27FC236}">
                  <a16:creationId xmlns:a16="http://schemas.microsoft.com/office/drawing/2014/main" id="{4C2B9F40-89E5-5884-8F66-E87FD09A7A00}"/>
                </a:ext>
              </a:extLst>
            </p:cNvPr>
            <p:cNvSpPr/>
            <p:nvPr/>
          </p:nvSpPr>
          <p:spPr>
            <a:xfrm rot="5400000">
              <a:off x="2151366" y="4769288"/>
              <a:ext cx="1806712" cy="1219200"/>
            </a:xfrm>
            <a:prstGeom prst="chevron">
              <a:avLst>
                <a:gd name="adj" fmla="val 18382"/>
              </a:avLst>
            </a:prstGeom>
            <a:solidFill>
              <a:srgbClr val="EED0C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Bef>
                  <a:spcPts val="600"/>
                </a:spcBef>
              </a:pPr>
              <a:r>
                <a:rPr lang="en-US" sz="2000">
                  <a:solidFill>
                    <a:srgbClr val="663300"/>
                  </a:solidFill>
                </a:rPr>
                <a:t>Level 2</a:t>
              </a:r>
            </a:p>
            <a:p>
              <a:pPr algn="ctr">
                <a:spcBef>
                  <a:spcPts val="600"/>
                </a:spcBef>
              </a:pPr>
              <a:r>
                <a:rPr lang="en-US" sz="1400">
                  <a:solidFill>
                    <a:srgbClr val="663300"/>
                  </a:solidFill>
                </a:rPr>
                <a:t>Intelligent Process Automation</a:t>
              </a:r>
            </a:p>
            <a:p>
              <a:pPr algn="ctr">
                <a:spcBef>
                  <a:spcPts val="600"/>
                </a:spcBef>
              </a:pPr>
              <a:endParaRPr lang="en-US" sz="100">
                <a:solidFill>
                  <a:srgbClr val="663300"/>
                </a:solidFill>
              </a:endParaRPr>
            </a:p>
            <a:p>
              <a:pPr algn="ctr">
                <a:spcBef>
                  <a:spcPts val="600"/>
                </a:spcBef>
              </a:pPr>
              <a:endParaRPr lang="en-US" sz="1400">
                <a:solidFill>
                  <a:srgbClr val="663300"/>
                </a:solidFill>
              </a:endParaRPr>
            </a:p>
          </p:txBody>
        </p:sp>
        <p:sp>
          <p:nvSpPr>
            <p:cNvPr id="13" name="Arrow: Chevron 12">
              <a:extLst>
                <a:ext uri="{FF2B5EF4-FFF2-40B4-BE49-F238E27FC236}">
                  <a16:creationId xmlns:a16="http://schemas.microsoft.com/office/drawing/2014/main" id="{2E256161-6AD1-9566-EC52-0D2EF1BA6455}"/>
                </a:ext>
              </a:extLst>
            </p:cNvPr>
            <p:cNvSpPr/>
            <p:nvPr/>
          </p:nvSpPr>
          <p:spPr>
            <a:xfrm rot="5400000">
              <a:off x="2149125" y="5983180"/>
              <a:ext cx="1806709" cy="1219200"/>
            </a:xfrm>
            <a:prstGeom prst="chevron">
              <a:avLst>
                <a:gd name="adj" fmla="val 18382"/>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Bef>
                  <a:spcPts val="600"/>
                </a:spcBef>
              </a:pPr>
              <a:r>
                <a:rPr lang="en-US" sz="2000">
                  <a:solidFill>
                    <a:schemeClr val="bg1"/>
                  </a:solidFill>
                </a:rPr>
                <a:t>Level 3</a:t>
              </a:r>
            </a:p>
            <a:p>
              <a:pPr algn="ctr">
                <a:spcBef>
                  <a:spcPts val="600"/>
                </a:spcBef>
              </a:pPr>
              <a:r>
                <a:rPr lang="en-US" sz="1400">
                  <a:solidFill>
                    <a:schemeClr val="bg1"/>
                  </a:solidFill>
                </a:rPr>
                <a:t>Agentic Workflows</a:t>
              </a:r>
            </a:p>
            <a:p>
              <a:pPr algn="ctr">
                <a:spcBef>
                  <a:spcPts val="600"/>
                </a:spcBef>
              </a:pPr>
              <a:r>
                <a:rPr lang="en-US" sz="600">
                  <a:solidFill>
                    <a:schemeClr val="bg1"/>
                  </a:solidFill>
                </a:rPr>
                <a:t> </a:t>
              </a:r>
            </a:p>
            <a:p>
              <a:pPr algn="ctr">
                <a:spcBef>
                  <a:spcPts val="600"/>
                </a:spcBef>
              </a:pPr>
              <a:endParaRPr lang="en-US" sz="1400">
                <a:solidFill>
                  <a:srgbClr val="663300"/>
                </a:solidFill>
              </a:endParaRPr>
            </a:p>
          </p:txBody>
        </p:sp>
        <p:sp>
          <p:nvSpPr>
            <p:cNvPr id="14" name="Arrow: Chevron 13">
              <a:extLst>
                <a:ext uri="{FF2B5EF4-FFF2-40B4-BE49-F238E27FC236}">
                  <a16:creationId xmlns:a16="http://schemas.microsoft.com/office/drawing/2014/main" id="{AA48F98B-D5D4-569C-7CC3-EEB7ABCD5AFB}"/>
                </a:ext>
              </a:extLst>
            </p:cNvPr>
            <p:cNvSpPr/>
            <p:nvPr/>
          </p:nvSpPr>
          <p:spPr>
            <a:xfrm rot="5400000">
              <a:off x="2086781" y="7077889"/>
              <a:ext cx="1926913" cy="1219200"/>
            </a:xfrm>
            <a:prstGeom prst="chevron">
              <a:avLst>
                <a:gd name="adj" fmla="val 18382"/>
              </a:avLst>
            </a:prstGeom>
            <a:solidFill>
              <a:srgbClr val="FBAFBC"/>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Bef>
                  <a:spcPts val="600"/>
                </a:spcBef>
              </a:pPr>
              <a:r>
                <a:rPr lang="en-US" sz="2000">
                  <a:solidFill>
                    <a:schemeClr val="tx1"/>
                  </a:solidFill>
                </a:rPr>
                <a:t>Level 4</a:t>
              </a:r>
            </a:p>
            <a:p>
              <a:pPr algn="ctr">
                <a:spcBef>
                  <a:spcPts val="600"/>
                </a:spcBef>
              </a:pPr>
              <a:r>
                <a:rPr lang="en-US" sz="1400">
                  <a:solidFill>
                    <a:schemeClr val="tx1"/>
                  </a:solidFill>
                </a:rPr>
                <a:t>Semi-Autonomous Agents</a:t>
              </a:r>
            </a:p>
            <a:p>
              <a:pPr algn="ctr">
                <a:spcBef>
                  <a:spcPts val="600"/>
                </a:spcBef>
              </a:pPr>
              <a:endParaRPr lang="en-US" sz="1400">
                <a:solidFill>
                  <a:srgbClr val="663300"/>
                </a:solidFill>
              </a:endParaRPr>
            </a:p>
          </p:txBody>
        </p:sp>
        <p:sp>
          <p:nvSpPr>
            <p:cNvPr id="15" name="Arrow: Chevron 14">
              <a:extLst>
                <a:ext uri="{FF2B5EF4-FFF2-40B4-BE49-F238E27FC236}">
                  <a16:creationId xmlns:a16="http://schemas.microsoft.com/office/drawing/2014/main" id="{B5AA4056-D759-5D42-5FCC-ADAB55471FE8}"/>
                </a:ext>
              </a:extLst>
            </p:cNvPr>
            <p:cNvSpPr/>
            <p:nvPr/>
          </p:nvSpPr>
          <p:spPr>
            <a:xfrm rot="5400000">
              <a:off x="2265665" y="8263062"/>
              <a:ext cx="1564661" cy="1219200"/>
            </a:xfrm>
            <a:prstGeom prst="chevron">
              <a:avLst>
                <a:gd name="adj" fmla="val 18382"/>
              </a:avLst>
            </a:prstGeom>
            <a:solidFill>
              <a:srgbClr val="FBCDDA"/>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spcBef>
                  <a:spcPts val="600"/>
                </a:spcBef>
              </a:pPr>
              <a:r>
                <a:rPr lang="en-US" sz="2000">
                  <a:solidFill>
                    <a:schemeClr val="tx1"/>
                  </a:solidFill>
                </a:rPr>
                <a:t>Level 5</a:t>
              </a:r>
            </a:p>
            <a:p>
              <a:pPr algn="ctr">
                <a:spcBef>
                  <a:spcPts val="600"/>
                </a:spcBef>
              </a:pPr>
              <a:r>
                <a:rPr lang="en-US" sz="1400">
                  <a:solidFill>
                    <a:schemeClr val="tx1"/>
                  </a:solidFill>
                </a:rPr>
                <a:t>Fully Autonomous Agents</a:t>
              </a:r>
            </a:p>
          </p:txBody>
        </p:sp>
      </p:grpSp>
      <p:sp>
        <p:nvSpPr>
          <p:cNvPr id="19" name="Content Placeholder 18">
            <a:extLst>
              <a:ext uri="{FF2B5EF4-FFF2-40B4-BE49-F238E27FC236}">
                <a16:creationId xmlns:a16="http://schemas.microsoft.com/office/drawing/2014/main" id="{7829FF03-32D0-713B-990C-BCE730AA5C6C}"/>
              </a:ext>
            </a:extLst>
          </p:cNvPr>
          <p:cNvSpPr>
            <a:spLocks noGrp="1"/>
          </p:cNvSpPr>
          <p:nvPr>
            <p:ph sz="half" idx="1"/>
          </p:nvPr>
        </p:nvSpPr>
        <p:spPr>
          <a:xfrm>
            <a:off x="3557516" y="2318063"/>
            <a:ext cx="3775881" cy="4539937"/>
          </a:xfrm>
          <a:solidFill>
            <a:schemeClr val="bg1"/>
          </a:solidFill>
        </p:spPr>
        <p:txBody>
          <a:bodyPr>
            <a:noAutofit/>
          </a:bodyPr>
          <a:lstStyle/>
          <a:p>
            <a:pPr>
              <a:spcAft>
                <a:spcPts val="900"/>
              </a:spcAft>
            </a:pPr>
            <a:r>
              <a:rPr lang="en-US" sz="1600"/>
              <a:t>At Level 1, agents operate like well-programmed machines, following exact instructions with predictable outcomes. </a:t>
            </a:r>
          </a:p>
          <a:p>
            <a:pPr>
              <a:spcAft>
                <a:spcPts val="900"/>
              </a:spcAft>
            </a:pPr>
            <a:r>
              <a:rPr lang="en-US" sz="1600"/>
              <a:t>Level 2 introduces basic decision-making capabilities but still within rigid parameters.</a:t>
            </a:r>
          </a:p>
          <a:p>
            <a:pPr>
              <a:spcAft>
                <a:spcPts val="900"/>
              </a:spcAft>
            </a:pPr>
            <a:r>
              <a:rPr lang="en-US" sz="1600"/>
              <a:t>Level 3 represents a significant leap, with agents capable of understanding context and adapting their approach accordingly. </a:t>
            </a:r>
          </a:p>
          <a:p>
            <a:r>
              <a:rPr lang="en-US" sz="1600"/>
              <a:t>Levels 4 and 5 introduce increasingly sophisticated autonomous behavior, with agents capable of setting their own sub-goals and developing original strategies to achieve them.</a:t>
            </a:r>
          </a:p>
        </p:txBody>
      </p:sp>
    </p:spTree>
    <p:extLst>
      <p:ext uri="{BB962C8B-B14F-4D97-AF65-F5344CB8AC3E}">
        <p14:creationId xmlns:p14="http://schemas.microsoft.com/office/powerpoint/2010/main" val="4261034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5AD1CF-0F03-9941-2E76-D9D6E396AD67}"/>
              </a:ext>
            </a:extLst>
          </p:cNvPr>
          <p:cNvSpPr>
            <a:spLocks noGrp="1"/>
          </p:cNvSpPr>
          <p:nvPr>
            <p:ph sz="half" idx="1"/>
          </p:nvPr>
        </p:nvSpPr>
        <p:spPr>
          <a:xfrm>
            <a:off x="273132" y="5819955"/>
            <a:ext cx="4222668" cy="811349"/>
          </a:xfrm>
        </p:spPr>
        <p:txBody>
          <a:bodyPr>
            <a:normAutofit/>
          </a:bodyPr>
          <a:lstStyle/>
          <a:p>
            <a:r>
              <a:rPr lang="en-US" sz="2400"/>
              <a:t>Multi-Agent Systems</a:t>
            </a:r>
          </a:p>
        </p:txBody>
      </p:sp>
      <p:sp>
        <p:nvSpPr>
          <p:cNvPr id="3" name="Content Placeholder 2">
            <a:extLst>
              <a:ext uri="{FF2B5EF4-FFF2-40B4-BE49-F238E27FC236}">
                <a16:creationId xmlns:a16="http://schemas.microsoft.com/office/drawing/2014/main" id="{A79FE5C5-7B85-02FA-C8EE-2D9EB9156116}"/>
              </a:ext>
            </a:extLst>
          </p:cNvPr>
          <p:cNvSpPr>
            <a:spLocks noGrp="1"/>
          </p:cNvSpPr>
          <p:nvPr>
            <p:ph sz="half" idx="2"/>
          </p:nvPr>
        </p:nvSpPr>
        <p:spPr>
          <a:xfrm>
            <a:off x="4648200" y="5819955"/>
            <a:ext cx="4258294" cy="811349"/>
          </a:xfrm>
        </p:spPr>
        <p:txBody>
          <a:bodyPr>
            <a:normAutofit/>
          </a:bodyPr>
          <a:lstStyle/>
          <a:p>
            <a:r>
              <a:rPr lang="en-US" sz="2400"/>
              <a:t>Artificial General Intelligence</a:t>
            </a:r>
          </a:p>
        </p:txBody>
      </p:sp>
      <p:sp>
        <p:nvSpPr>
          <p:cNvPr id="4" name="Title 3">
            <a:extLst>
              <a:ext uri="{FF2B5EF4-FFF2-40B4-BE49-F238E27FC236}">
                <a16:creationId xmlns:a16="http://schemas.microsoft.com/office/drawing/2014/main" id="{BA9E9717-2966-A61C-3AD4-E070D2E18144}"/>
              </a:ext>
            </a:extLst>
          </p:cNvPr>
          <p:cNvSpPr>
            <a:spLocks noGrp="1"/>
          </p:cNvSpPr>
          <p:nvPr>
            <p:ph type="title"/>
          </p:nvPr>
        </p:nvSpPr>
        <p:spPr/>
        <p:txBody>
          <a:bodyPr/>
          <a:lstStyle/>
          <a:p>
            <a:r>
              <a:rPr lang="en-US"/>
              <a:t>Where are we headed?</a:t>
            </a:r>
          </a:p>
        </p:txBody>
      </p:sp>
      <p:pic>
        <p:nvPicPr>
          <p:cNvPr id="1026" name="Picture 2" descr="Generated image">
            <a:extLst>
              <a:ext uri="{FF2B5EF4-FFF2-40B4-BE49-F238E27FC236}">
                <a16:creationId xmlns:a16="http://schemas.microsoft.com/office/drawing/2014/main" id="{0E8F142E-5145-4D78-EADF-B6C6DBEB8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264" y="1719071"/>
            <a:ext cx="5923472" cy="394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885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380E6A8-34F2-0B1E-B791-B57EF4AF71BD}"/>
              </a:ext>
            </a:extLst>
          </p:cNvPr>
          <p:cNvSpPr txBox="1"/>
          <p:nvPr/>
        </p:nvSpPr>
        <p:spPr>
          <a:xfrm rot="21378472">
            <a:off x="4537888" y="3288272"/>
            <a:ext cx="4699632" cy="1492716"/>
          </a:xfrm>
          <a:prstGeom prst="rect">
            <a:avLst/>
          </a:prstGeom>
          <a:solidFill>
            <a:schemeClr val="bg1"/>
          </a:solidFill>
        </p:spPr>
        <p:txBody>
          <a:bodyPr wrap="square">
            <a:spAutoFit/>
          </a:bodyPr>
          <a:lstStyle/>
          <a:p>
            <a:r>
              <a:rPr lang="en-US" sz="1300">
                <a:latin typeface="Times New Roman" panose="02020603050405020304" pitchFamily="18" charset="0"/>
                <a:cs typeface="Times New Roman" panose="02020603050405020304" pitchFamily="18" charset="0"/>
              </a:rPr>
              <a:t>The Virtual Lab consists of an LLM principal investigator agent guiding </a:t>
            </a:r>
            <a:r>
              <a:rPr lang="en-US" sz="1300">
                <a:highlight>
                  <a:srgbClr val="FFFF00"/>
                </a:highlight>
                <a:latin typeface="Times New Roman" panose="02020603050405020304" pitchFamily="18" charset="0"/>
                <a:cs typeface="Times New Roman" panose="02020603050405020304" pitchFamily="18" charset="0"/>
              </a:rPr>
              <a:t>a team of LLM agents </a:t>
            </a:r>
            <a:r>
              <a:rPr lang="en-US" sz="1300">
                <a:latin typeface="Times New Roman" panose="02020603050405020304" pitchFamily="18" charset="0"/>
                <a:cs typeface="Times New Roman" panose="02020603050405020304" pitchFamily="18" charset="0"/>
              </a:rPr>
              <a:t>with different scientific backgrounds (e.g., a chemist agent, a computer scientist agent, a critic agent), with a human researcher providing high-level feedback. We design the Virtual Lab to conduct scientific research through a series of team meetings, where all the agents discuss a scientific agenda, and individual meetings, where an agent accomplishes a specific task. </a:t>
            </a:r>
          </a:p>
        </p:txBody>
      </p:sp>
      <p:sp>
        <p:nvSpPr>
          <p:cNvPr id="2" name="Content Placeholder 1">
            <a:extLst>
              <a:ext uri="{FF2B5EF4-FFF2-40B4-BE49-F238E27FC236}">
                <a16:creationId xmlns:a16="http://schemas.microsoft.com/office/drawing/2014/main" id="{8D280A0E-E9C0-2270-D442-EFEDD4E1B2F9}"/>
              </a:ext>
            </a:extLst>
          </p:cNvPr>
          <p:cNvSpPr>
            <a:spLocks noGrp="1"/>
          </p:cNvSpPr>
          <p:nvPr>
            <p:ph sz="half" idx="1"/>
          </p:nvPr>
        </p:nvSpPr>
        <p:spPr>
          <a:xfrm>
            <a:off x="189774" y="1563794"/>
            <a:ext cx="4222668" cy="4912233"/>
          </a:xfrm>
        </p:spPr>
        <p:txBody>
          <a:bodyPr>
            <a:noAutofit/>
          </a:bodyPr>
          <a:lstStyle/>
          <a:p>
            <a:pPr>
              <a:spcAft>
                <a:spcPts val="300"/>
              </a:spcAft>
            </a:pPr>
            <a:r>
              <a:rPr lang="en-US" sz="1600"/>
              <a:t>Modern business processes are incredibly complex -- many moving parts and interdependencies. </a:t>
            </a:r>
          </a:p>
          <a:p>
            <a:pPr>
              <a:spcAft>
                <a:spcPts val="300"/>
              </a:spcAft>
            </a:pPr>
            <a:r>
              <a:rPr lang="en-US" sz="1600"/>
              <a:t>A cross-functional, end-to-end process like order-to-cash might involve thousands of specific tasks. </a:t>
            </a:r>
          </a:p>
          <a:p>
            <a:pPr>
              <a:spcAft>
                <a:spcPts val="300"/>
              </a:spcAft>
            </a:pPr>
            <a:r>
              <a:rPr lang="en-US" sz="1600"/>
              <a:t>Breaking down processes into smaller, manageable pieces that individual agents can handle makes the overall system more manageable and maintainable. </a:t>
            </a:r>
          </a:p>
          <a:p>
            <a:r>
              <a:rPr lang="en-US" sz="1600"/>
              <a:t>Example: financial services</a:t>
            </a:r>
          </a:p>
          <a:p>
            <a:pPr lvl="1"/>
            <a:r>
              <a:rPr lang="en-US" sz="1400"/>
              <a:t>Agent for natural language understanding</a:t>
            </a:r>
            <a:br>
              <a:rPr lang="en-US" sz="1400"/>
            </a:br>
            <a:r>
              <a:rPr lang="en-US" sz="1400"/>
              <a:t>(NLP models)</a:t>
            </a:r>
          </a:p>
          <a:p>
            <a:pPr lvl="1"/>
            <a:r>
              <a:rPr lang="en-US" sz="1400"/>
              <a:t>Agent for compliance w/regulations</a:t>
            </a:r>
            <a:br>
              <a:rPr lang="en-US" sz="1400"/>
            </a:br>
            <a:r>
              <a:rPr lang="en-US" sz="1400"/>
              <a:t>(rule-based models)</a:t>
            </a:r>
          </a:p>
          <a:p>
            <a:pPr lvl="1"/>
            <a:r>
              <a:rPr lang="en-US" sz="1400"/>
              <a:t>Agent for account information</a:t>
            </a:r>
            <a:br>
              <a:rPr lang="en-US" sz="1400"/>
            </a:br>
            <a:r>
              <a:rPr lang="en-US" sz="1400"/>
              <a:t>(text-to-SQL model like Text2SQL   </a:t>
            </a:r>
            <a:r>
              <a:rPr lang="en-US" sz="1400" b="1" i="1"/>
              <a:t>or </a:t>
            </a:r>
            <a:br>
              <a:rPr lang="en-US" sz="1400"/>
            </a:br>
            <a:r>
              <a:rPr lang="en-US" sz="1400"/>
              <a:t> gradient boosting model like XGBoost for  predictive analytics)</a:t>
            </a:r>
            <a:endParaRPr lang="en-US" sz="1600"/>
          </a:p>
        </p:txBody>
      </p:sp>
      <p:sp>
        <p:nvSpPr>
          <p:cNvPr id="4" name="Title 3">
            <a:extLst>
              <a:ext uri="{FF2B5EF4-FFF2-40B4-BE49-F238E27FC236}">
                <a16:creationId xmlns:a16="http://schemas.microsoft.com/office/drawing/2014/main" id="{5DFC3B7E-A217-DAA6-4654-1F5BB3FAE10B}"/>
              </a:ext>
            </a:extLst>
          </p:cNvPr>
          <p:cNvSpPr>
            <a:spLocks noGrp="1"/>
          </p:cNvSpPr>
          <p:nvPr>
            <p:ph type="title"/>
          </p:nvPr>
        </p:nvSpPr>
        <p:spPr/>
        <p:txBody>
          <a:bodyPr/>
          <a:lstStyle/>
          <a:p>
            <a:r>
              <a:rPr lang="en-US"/>
              <a:t>Multi-Agent Systems:</a:t>
            </a:r>
            <a:br>
              <a:rPr lang="en-US"/>
            </a:br>
            <a:r>
              <a:rPr lang="en-US"/>
              <a:t>Modularity, SRP, Specialization</a:t>
            </a:r>
          </a:p>
        </p:txBody>
      </p:sp>
      <p:pic>
        <p:nvPicPr>
          <p:cNvPr id="6" name="Picture 5">
            <a:extLst>
              <a:ext uri="{FF2B5EF4-FFF2-40B4-BE49-F238E27FC236}">
                <a16:creationId xmlns:a16="http://schemas.microsoft.com/office/drawing/2014/main" id="{FB2C6868-E398-8F03-B73F-C4167CB24A97}"/>
              </a:ext>
            </a:extLst>
          </p:cNvPr>
          <p:cNvPicPr>
            <a:picLocks noChangeAspect="1"/>
          </p:cNvPicPr>
          <p:nvPr/>
        </p:nvPicPr>
        <p:blipFill>
          <a:blip r:embed="rId2"/>
          <a:stretch>
            <a:fillRect/>
          </a:stretch>
        </p:blipFill>
        <p:spPr>
          <a:xfrm>
            <a:off x="4484298" y="1560935"/>
            <a:ext cx="4572000" cy="1563743"/>
          </a:xfrm>
          <a:prstGeom prst="rect">
            <a:avLst/>
          </a:prstGeom>
        </p:spPr>
      </p:pic>
      <p:sp>
        <p:nvSpPr>
          <p:cNvPr id="11" name="TextBox 10">
            <a:extLst>
              <a:ext uri="{FF2B5EF4-FFF2-40B4-BE49-F238E27FC236}">
                <a16:creationId xmlns:a16="http://schemas.microsoft.com/office/drawing/2014/main" id="{2191159A-F6A6-8C19-4A6D-4AFFD6E64D7D}"/>
              </a:ext>
            </a:extLst>
          </p:cNvPr>
          <p:cNvSpPr txBox="1"/>
          <p:nvPr/>
        </p:nvSpPr>
        <p:spPr>
          <a:xfrm>
            <a:off x="4484298" y="5058316"/>
            <a:ext cx="4663789" cy="1492716"/>
          </a:xfrm>
          <a:prstGeom prst="rect">
            <a:avLst/>
          </a:prstGeom>
          <a:solidFill>
            <a:schemeClr val="bg1"/>
          </a:solidFill>
        </p:spPr>
        <p:txBody>
          <a:bodyPr wrap="square">
            <a:spAutoFit/>
          </a:bodyPr>
          <a:lstStyle/>
          <a:p>
            <a:r>
              <a:rPr lang="en-US" sz="1300">
                <a:latin typeface="Times New Roman" panose="02020603050405020304" pitchFamily="18" charset="0"/>
                <a:cs typeface="Times New Roman" panose="02020603050405020304" pitchFamily="18" charset="0"/>
              </a:rPr>
              <a:t>The strength of the Virtual Lab comes from its multi-agent architecture, which empowers an AI-human scientific collaboration via a series of meetings between a human researcher and a team of interdisciplinary LLM agents</a:t>
            </a:r>
            <a:r>
              <a:rPr lang="en-US" sz="1300">
                <a:highlight>
                  <a:srgbClr val="FFFF00"/>
                </a:highlight>
                <a:latin typeface="Times New Roman" panose="02020603050405020304" pitchFamily="18" charset="0"/>
                <a:cs typeface="Times New Roman" panose="02020603050405020304" pitchFamily="18" charset="0"/>
              </a:rPr>
              <a:t>. The different backgrounds of the various scientist agents leads to discussions that approach complicated scientific questions from multiple angles</a:t>
            </a:r>
            <a:r>
              <a:rPr lang="en-US" sz="1300">
                <a:latin typeface="Times New Roman" panose="02020603050405020304" pitchFamily="18" charset="0"/>
                <a:cs typeface="Times New Roman" panose="02020603050405020304" pitchFamily="18" charset="0"/>
              </a:rPr>
              <a:t>, thereby contributing to comprehensive answers.</a:t>
            </a:r>
          </a:p>
        </p:txBody>
      </p:sp>
      <p:pic>
        <p:nvPicPr>
          <p:cNvPr id="13" name="Picture 12">
            <a:extLst>
              <a:ext uri="{FF2B5EF4-FFF2-40B4-BE49-F238E27FC236}">
                <a16:creationId xmlns:a16="http://schemas.microsoft.com/office/drawing/2014/main" id="{32F1CE97-EA44-9FB7-FE7F-EDA0F9C39969}"/>
              </a:ext>
            </a:extLst>
          </p:cNvPr>
          <p:cNvPicPr>
            <a:picLocks noChangeAspect="1"/>
          </p:cNvPicPr>
          <p:nvPr/>
        </p:nvPicPr>
        <p:blipFill>
          <a:blip r:embed="rId3"/>
          <a:stretch>
            <a:fillRect/>
          </a:stretch>
        </p:blipFill>
        <p:spPr>
          <a:xfrm>
            <a:off x="1270959" y="6476027"/>
            <a:ext cx="1448002" cy="357238"/>
          </a:xfrm>
          <a:prstGeom prst="rect">
            <a:avLst/>
          </a:prstGeom>
        </p:spPr>
      </p:pic>
      <p:pic>
        <p:nvPicPr>
          <p:cNvPr id="15" name="Picture 14">
            <a:extLst>
              <a:ext uri="{FF2B5EF4-FFF2-40B4-BE49-F238E27FC236}">
                <a16:creationId xmlns:a16="http://schemas.microsoft.com/office/drawing/2014/main" id="{0E37A982-655C-A7AC-0D19-AA6CC72D1446}"/>
              </a:ext>
            </a:extLst>
          </p:cNvPr>
          <p:cNvPicPr>
            <a:picLocks noChangeAspect="1"/>
          </p:cNvPicPr>
          <p:nvPr/>
        </p:nvPicPr>
        <p:blipFill>
          <a:blip r:embed="rId4"/>
          <a:stretch>
            <a:fillRect/>
          </a:stretch>
        </p:blipFill>
        <p:spPr>
          <a:xfrm>
            <a:off x="2790817" y="6263017"/>
            <a:ext cx="1373756" cy="478271"/>
          </a:xfrm>
          <a:prstGeom prst="rect">
            <a:avLst/>
          </a:prstGeom>
        </p:spPr>
      </p:pic>
    </p:spTree>
    <p:extLst>
      <p:ext uri="{BB962C8B-B14F-4D97-AF65-F5344CB8AC3E}">
        <p14:creationId xmlns:p14="http://schemas.microsoft.com/office/powerpoint/2010/main" val="533064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F60074A-6378-93B6-5A88-015829C2980B}"/>
              </a:ext>
            </a:extLst>
          </p:cNvPr>
          <p:cNvGraphicFramePr>
            <a:graphicFrameLocks noGrp="1"/>
          </p:cNvGraphicFramePr>
          <p:nvPr>
            <p:ph sz="half" idx="1"/>
            <p:extLst>
              <p:ext uri="{D42A27DB-BD31-4B8C-83A1-F6EECF244321}">
                <p14:modId xmlns:p14="http://schemas.microsoft.com/office/powerpoint/2010/main" val="4158904878"/>
              </p:ext>
            </p:extLst>
          </p:nvPr>
        </p:nvGraphicFramePr>
        <p:xfrm>
          <a:off x="268941" y="3112033"/>
          <a:ext cx="8602008" cy="3180510"/>
        </p:xfrm>
        <a:graphic>
          <a:graphicData uri="http://schemas.openxmlformats.org/drawingml/2006/table">
            <a:tbl>
              <a:tblPr/>
              <a:tblGrid>
                <a:gridCol w="4301004">
                  <a:extLst>
                    <a:ext uri="{9D8B030D-6E8A-4147-A177-3AD203B41FA5}">
                      <a16:colId xmlns:a16="http://schemas.microsoft.com/office/drawing/2014/main" val="1616983119"/>
                    </a:ext>
                  </a:extLst>
                </a:gridCol>
                <a:gridCol w="4301004">
                  <a:extLst>
                    <a:ext uri="{9D8B030D-6E8A-4147-A177-3AD203B41FA5}">
                      <a16:colId xmlns:a16="http://schemas.microsoft.com/office/drawing/2014/main" val="3140021398"/>
                    </a:ext>
                  </a:extLst>
                </a:gridCol>
              </a:tblGrid>
              <a:tr h="128616">
                <a:tc>
                  <a:txBody>
                    <a:bodyPr/>
                    <a:lstStyle/>
                    <a:p>
                      <a:r>
                        <a:rPr lang="en-US" sz="1800">
                          <a:solidFill>
                            <a:schemeClr val="tx2"/>
                          </a:solidFill>
                        </a:rPr>
                        <a:t>Cross-domain autonomous agent</a:t>
                      </a:r>
                    </a:p>
                  </a:txBody>
                  <a:tcPr marL="93556" marR="93556" marT="46779" marB="46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DDA"/>
                    </a:solidFill>
                  </a:tcPr>
                </a:tc>
                <a:tc>
                  <a:txBody>
                    <a:bodyPr/>
                    <a:lstStyle/>
                    <a:p>
                      <a:r>
                        <a:rPr lang="en-US" sz="1800">
                          <a:solidFill>
                            <a:schemeClr val="tx2"/>
                          </a:solidFill>
                        </a:rPr>
                        <a:t>AGI</a:t>
                      </a:r>
                    </a:p>
                  </a:txBody>
                  <a:tcPr marL="93556" marR="93556" marT="46779" marB="46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CDDA"/>
                    </a:solidFill>
                  </a:tcPr>
                </a:tc>
                <a:extLst>
                  <a:ext uri="{0D108BD9-81ED-4DB2-BD59-A6C34878D82A}">
                    <a16:rowId xmlns:a16="http://schemas.microsoft.com/office/drawing/2014/main" val="1873282520"/>
                  </a:ext>
                </a:extLst>
              </a:tr>
              <a:tr h="321541">
                <a:tc>
                  <a:txBody>
                    <a:bodyPr/>
                    <a:lstStyle/>
                    <a:p>
                      <a:r>
                        <a:rPr lang="en-US" sz="1600" b="0"/>
                        <a:t>Can act in multiple domains, often through modular, pre-programmed, or learned strategies.</a:t>
                      </a:r>
                    </a:p>
                  </a:txBody>
                  <a:tcPr marL="93556" marR="93556" marT="46779" marB="46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a:t>Can </a:t>
                      </a:r>
                      <a:r>
                        <a:rPr lang="en-US" sz="1600" b="0" i="1"/>
                        <a:t>learn</a:t>
                      </a:r>
                      <a:r>
                        <a:rPr lang="en-US" sz="1600" b="0"/>
                        <a:t> entirely new domains without specific prior training.</a:t>
                      </a:r>
                    </a:p>
                  </a:txBody>
                  <a:tcPr marL="93556" marR="93556" marT="46779" marB="46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9210785"/>
                  </a:ext>
                </a:extLst>
              </a:tr>
              <a:tr h="321541">
                <a:tc>
                  <a:txBody>
                    <a:bodyPr/>
                    <a:lstStyle/>
                    <a:p>
                      <a:r>
                        <a:rPr lang="en-US" sz="1600" b="0"/>
                        <a:t>May use separate subsystems for each domain, stitched together (multi-expert architecture).</a:t>
                      </a:r>
                    </a:p>
                  </a:txBody>
                  <a:tcPr marL="93556" marR="93556" marT="46779" marB="46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a:t>Unified cognitive architecture that generalizes across tasks like a human.</a:t>
                      </a:r>
                    </a:p>
                  </a:txBody>
                  <a:tcPr marL="93556" marR="93556" marT="46779" marB="46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201572"/>
                  </a:ext>
                </a:extLst>
              </a:tr>
              <a:tr h="225079">
                <a:tc>
                  <a:txBody>
                    <a:bodyPr/>
                    <a:lstStyle/>
                    <a:p>
                      <a:r>
                        <a:rPr lang="en-US" sz="1600" b="0"/>
                        <a:t>May struggle with novel situations outside its training or design.</a:t>
                      </a:r>
                    </a:p>
                  </a:txBody>
                  <a:tcPr marL="93556" marR="93556" marT="46779" marB="46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a:t>Can adapt to totally unfamiliar tasks and reason about them.</a:t>
                      </a:r>
                    </a:p>
                  </a:txBody>
                  <a:tcPr marL="93556" marR="93556" marT="46779" marB="46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6910981"/>
                  </a:ext>
                </a:extLst>
              </a:tr>
              <a:tr h="225079">
                <a:tc>
                  <a:txBody>
                    <a:bodyPr/>
                    <a:lstStyle/>
                    <a:p>
                      <a:r>
                        <a:rPr lang="en-US" sz="1600" b="0"/>
                        <a:t>Cross-domain scope limited by its design and training data.</a:t>
                      </a:r>
                    </a:p>
                  </a:txBody>
                  <a:tcPr marL="93556" marR="93556" marT="46779" marB="46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0"/>
                        <a:t>Scope limited only by general human-level intelligence limits (if at all).</a:t>
                      </a:r>
                    </a:p>
                  </a:txBody>
                  <a:tcPr marL="93556" marR="93556" marT="46779" marB="4677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9867507"/>
                  </a:ext>
                </a:extLst>
              </a:tr>
            </a:tbl>
          </a:graphicData>
        </a:graphic>
      </p:graphicFrame>
      <p:sp>
        <p:nvSpPr>
          <p:cNvPr id="4" name="Title 3">
            <a:extLst>
              <a:ext uri="{FF2B5EF4-FFF2-40B4-BE49-F238E27FC236}">
                <a16:creationId xmlns:a16="http://schemas.microsoft.com/office/drawing/2014/main" id="{14D0BE61-C521-5906-0F8F-A550E4779FE6}"/>
              </a:ext>
            </a:extLst>
          </p:cNvPr>
          <p:cNvSpPr>
            <a:spLocks noGrp="1"/>
          </p:cNvSpPr>
          <p:nvPr>
            <p:ph type="title"/>
          </p:nvPr>
        </p:nvSpPr>
        <p:spPr/>
        <p:txBody>
          <a:bodyPr/>
          <a:lstStyle/>
          <a:p>
            <a:r>
              <a:rPr lang="en-US"/>
              <a:t>Artificial General Intelligence</a:t>
            </a:r>
          </a:p>
        </p:txBody>
      </p:sp>
      <p:sp>
        <p:nvSpPr>
          <p:cNvPr id="3" name="TextBox 2">
            <a:extLst>
              <a:ext uri="{FF2B5EF4-FFF2-40B4-BE49-F238E27FC236}">
                <a16:creationId xmlns:a16="http://schemas.microsoft.com/office/drawing/2014/main" id="{E5C698E5-AFD7-7C1C-6BAF-E503F886E44F}"/>
              </a:ext>
            </a:extLst>
          </p:cNvPr>
          <p:cNvSpPr txBox="1"/>
          <p:nvPr/>
        </p:nvSpPr>
        <p:spPr>
          <a:xfrm>
            <a:off x="179919" y="1634705"/>
            <a:ext cx="8780052" cy="1200329"/>
          </a:xfrm>
          <a:prstGeom prst="rect">
            <a:avLst/>
          </a:prstGeom>
          <a:noFill/>
        </p:spPr>
        <p:txBody>
          <a:bodyPr wrap="square">
            <a:spAutoFit/>
          </a:bodyPr>
          <a:lstStyle/>
          <a:p>
            <a:r>
              <a:rPr lang="en-US"/>
              <a:t>“AI systems that possess a reasonable degree of self-understanding and autonomous self-control, and have the ability to solve a variety of complex problems in a variety of contexts, and to learn to solve new problems that they didn’t know about at the time of their creation."</a:t>
            </a:r>
          </a:p>
        </p:txBody>
      </p:sp>
    </p:spTree>
    <p:extLst>
      <p:ext uri="{BB962C8B-B14F-4D97-AF65-F5344CB8AC3E}">
        <p14:creationId xmlns:p14="http://schemas.microsoft.com/office/powerpoint/2010/main" val="2024690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5819C9-5DCF-0388-ECAF-877C84E75EFA}"/>
              </a:ext>
            </a:extLst>
          </p:cNvPr>
          <p:cNvSpPr>
            <a:spLocks noGrp="1"/>
          </p:cNvSpPr>
          <p:nvPr>
            <p:ph sz="half" idx="1"/>
          </p:nvPr>
        </p:nvSpPr>
        <p:spPr>
          <a:xfrm>
            <a:off x="80513" y="1707569"/>
            <a:ext cx="3036494" cy="4912233"/>
          </a:xfrm>
        </p:spPr>
        <p:txBody>
          <a:bodyPr>
            <a:normAutofit/>
          </a:bodyPr>
          <a:lstStyle/>
          <a:p>
            <a:r>
              <a:rPr lang="en-US" sz="1400"/>
              <a:t>François Chollet is a highly influential French AI researcher and software engineer, best known as the creator of the Keras deep learning library,  </a:t>
            </a:r>
            <a:br>
              <a:rPr lang="en-US" sz="1400"/>
            </a:br>
            <a:endParaRPr lang="en-US" sz="1400"/>
          </a:p>
          <a:p>
            <a:r>
              <a:rPr lang="en-US" sz="1400"/>
              <a:t>He earned a Diplôme d’Ingénieur (Master’s in Engineering) from ENSTA Paris in 2012, then joined Google in 2015, where he </a:t>
            </a:r>
            <a:br>
              <a:rPr lang="en-US" sz="1400"/>
            </a:br>
            <a:r>
              <a:rPr lang="en-US" sz="1400"/>
              <a:t>eventually became a Senior Staff </a:t>
            </a:r>
            <a:br>
              <a:rPr lang="en-US" sz="1400"/>
            </a:br>
            <a:r>
              <a:rPr lang="en-US" sz="1400"/>
              <a:t>Engineer </a:t>
            </a:r>
            <a:br>
              <a:rPr lang="en-US" sz="1400"/>
            </a:br>
            <a:r>
              <a:rPr lang="en-US" sz="1400"/>
              <a:t>focused on </a:t>
            </a:r>
            <a:br>
              <a:rPr lang="en-US" sz="1400"/>
            </a:br>
            <a:r>
              <a:rPr lang="en-US" sz="1400"/>
              <a:t>advancing </a:t>
            </a:r>
            <a:br>
              <a:rPr lang="en-US" sz="1400"/>
            </a:br>
            <a:r>
              <a:rPr lang="en-US" sz="1400"/>
              <a:t>machine </a:t>
            </a:r>
            <a:br>
              <a:rPr lang="en-US" sz="1400"/>
            </a:br>
            <a:r>
              <a:rPr lang="en-US" sz="1400"/>
              <a:t>learning </a:t>
            </a:r>
            <a:br>
              <a:rPr lang="en-US" sz="1400"/>
            </a:br>
            <a:r>
              <a:rPr lang="en-US" sz="1400"/>
              <a:t>frameworks </a:t>
            </a:r>
            <a:br>
              <a:rPr lang="en-US" sz="1400"/>
            </a:br>
            <a:r>
              <a:rPr lang="en-US" sz="1400"/>
              <a:t>and general </a:t>
            </a:r>
            <a:br>
              <a:rPr lang="en-US" sz="1400"/>
            </a:br>
            <a:r>
              <a:rPr lang="en-US" sz="1400"/>
              <a:t>AI research.</a:t>
            </a:r>
          </a:p>
        </p:txBody>
      </p:sp>
      <p:sp>
        <p:nvSpPr>
          <p:cNvPr id="4" name="Title 3">
            <a:extLst>
              <a:ext uri="{FF2B5EF4-FFF2-40B4-BE49-F238E27FC236}">
                <a16:creationId xmlns:a16="http://schemas.microsoft.com/office/drawing/2014/main" id="{7BCB4CF2-04E6-7442-CE9E-EAD9C565037E}"/>
              </a:ext>
            </a:extLst>
          </p:cNvPr>
          <p:cNvSpPr>
            <a:spLocks noGrp="1"/>
          </p:cNvSpPr>
          <p:nvPr>
            <p:ph type="title"/>
          </p:nvPr>
        </p:nvSpPr>
        <p:spPr/>
        <p:txBody>
          <a:bodyPr/>
          <a:lstStyle/>
          <a:p>
            <a:r>
              <a:rPr lang="en-US"/>
              <a:t>"On the Measure of Inteligence"</a:t>
            </a:r>
          </a:p>
        </p:txBody>
      </p:sp>
      <p:pic>
        <p:nvPicPr>
          <p:cNvPr id="1026" name="Picture 2" descr="Deep Learning with R eBook by François Chollet, J.J. Allaire | Official ...">
            <a:extLst>
              <a:ext uri="{FF2B5EF4-FFF2-40B4-BE49-F238E27FC236}">
                <a16:creationId xmlns:a16="http://schemas.microsoft.com/office/drawing/2014/main" id="{17E95995-1A5B-A4D9-A5B5-E9D885CECA6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069" t="6786" r="15657"/>
          <a:stretch>
            <a:fillRect/>
          </a:stretch>
        </p:blipFill>
        <p:spPr bwMode="auto">
          <a:xfrm>
            <a:off x="1451854" y="4190028"/>
            <a:ext cx="1780176" cy="24297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E4FE0ED6-7F9E-50A8-0B7E-3F11A6F69A18}"/>
              </a:ext>
            </a:extLst>
          </p:cNvPr>
          <p:cNvSpPr>
            <a:spLocks noGrp="1" noChangeArrowheads="1"/>
          </p:cNvSpPr>
          <p:nvPr>
            <p:ph sz="half" idx="2"/>
          </p:nvPr>
        </p:nvSpPr>
        <p:spPr bwMode="auto">
          <a:xfrm>
            <a:off x="3370053" y="1580124"/>
            <a:ext cx="5638842" cy="5170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sz="1600" b="0" i="1" u="none" strike="noStrike" cap="none" normalizeH="0" baseline="0">
                <a:ln>
                  <a:noFill/>
                </a:ln>
                <a:solidFill>
                  <a:schemeClr val="tx1"/>
                </a:solidFill>
                <a:effectLst/>
              </a:rPr>
              <a:t>From Chollet</a:t>
            </a:r>
            <a:r>
              <a:rPr kumimoji="0" lang="en-US" altLang="en-US" sz="1600" b="0" i="0" u="none" strike="noStrike" cap="none" normalizeH="0" baseline="0">
                <a:ln>
                  <a:noFill/>
                </a:ln>
                <a:solidFill>
                  <a:schemeClr val="tx1"/>
                </a:solidFill>
                <a:effectLst/>
              </a:rPr>
              <a:t>: Concepts of intelligence</a:t>
            </a:r>
          </a:p>
          <a:p>
            <a:pPr marL="0" marR="0" lvl="0" indent="0" algn="l" defTabSz="914400" rtl="0" eaLnBrk="0" fontAlgn="base" latinLnBrk="0" hangingPunct="0">
              <a:lnSpc>
                <a:spcPct val="100000"/>
              </a:lnSpc>
              <a:spcBef>
                <a:spcPct val="0"/>
              </a:spcBef>
              <a:spcAft>
                <a:spcPct val="0"/>
              </a:spcAft>
              <a:buClrTx/>
              <a:buSzTx/>
              <a:buNone/>
              <a:tabLst/>
            </a:pPr>
            <a:endParaRPr kumimoji="0" lang="en-US" altLang="en-US" sz="1600" b="0" i="0" u="none" strike="noStrike" cap="none" normalizeH="0" baseline="0">
              <a:ln>
                <a:noFill/>
              </a:ln>
              <a:solidFill>
                <a:schemeClr val="tx1"/>
              </a:solidFill>
              <a:effectLst/>
            </a:endParaRPr>
          </a:p>
          <a:p>
            <a:pPr marL="285750" indent="-285750" eaLnBrk="0" fontAlgn="base" hangingPunct="0">
              <a:spcBef>
                <a:spcPct val="0"/>
              </a:spcBef>
              <a:spcAft>
                <a:spcPct val="0"/>
              </a:spcAft>
              <a:buClrTx/>
            </a:pPr>
            <a:r>
              <a:rPr kumimoji="0" lang="en-US" altLang="en-US" sz="1600" b="1" i="0" u="none" strike="noStrike" cap="none" normalizeH="0" baseline="0">
                <a:ln>
                  <a:noFill/>
                </a:ln>
                <a:solidFill>
                  <a:schemeClr val="tx1"/>
                </a:solidFill>
                <a:effectLst/>
              </a:rPr>
              <a:t>Crystallized Intelligence</a:t>
            </a:r>
            <a:r>
              <a:rPr kumimoji="0" lang="en-US" altLang="en-US" sz="1600" b="0" i="0" u="none" strike="noStrike" cap="none" normalizeH="0" baseline="0">
                <a:ln>
                  <a:noFill/>
                </a:ln>
                <a:solidFill>
                  <a:schemeClr val="tx1"/>
                </a:solidFill>
                <a:effectLst/>
              </a:rPr>
              <a:t>: </a:t>
            </a:r>
            <a:br>
              <a:rPr kumimoji="0" lang="en-US" altLang="en-US" sz="1600" b="0" i="0" u="none" strike="noStrike" cap="none" normalizeH="0" baseline="0">
                <a:ln>
                  <a:noFill/>
                </a:ln>
                <a:solidFill>
                  <a:schemeClr val="tx1"/>
                </a:solidFill>
                <a:effectLst/>
              </a:rPr>
            </a:br>
            <a:r>
              <a:rPr kumimoji="0" lang="en-US" altLang="en-US" sz="1600" b="0" i="0" u="none" strike="noStrike" cap="none" normalizeH="0" baseline="0">
                <a:ln>
                  <a:noFill/>
                </a:ln>
                <a:solidFill>
                  <a:schemeClr val="tx1"/>
                </a:solidFill>
                <a:effectLst/>
              </a:rPr>
              <a:t>Task-specific skills (narrow AI)</a:t>
            </a:r>
            <a:br>
              <a:rPr kumimoji="0" lang="en-US" altLang="en-US" sz="1600" b="0" i="0" u="none" strike="noStrike" cap="none" normalizeH="0" baseline="0">
                <a:ln>
                  <a:noFill/>
                </a:ln>
                <a:solidFill>
                  <a:schemeClr val="tx1"/>
                </a:solidFill>
                <a:effectLst/>
              </a:rPr>
            </a:br>
            <a:endParaRPr kumimoji="0" lang="en-US" altLang="en-US" sz="400" b="0" i="0" u="none" strike="noStrike" cap="none" normalizeH="0" baseline="0">
              <a:ln>
                <a:noFill/>
              </a:ln>
              <a:solidFill>
                <a:schemeClr val="tx1"/>
              </a:solidFill>
              <a:effectLst/>
            </a:endParaRPr>
          </a:p>
          <a:p>
            <a:pPr marL="285750" indent="-285750" eaLnBrk="0" fontAlgn="base" hangingPunct="0">
              <a:spcBef>
                <a:spcPct val="0"/>
              </a:spcBef>
              <a:spcAft>
                <a:spcPct val="0"/>
              </a:spcAft>
              <a:buClrTx/>
            </a:pPr>
            <a:r>
              <a:rPr kumimoji="0" lang="en-US" altLang="en-US" sz="1600" b="1" i="0" u="none" strike="noStrike" cap="none" normalizeH="0" baseline="0">
                <a:ln>
                  <a:noFill/>
                </a:ln>
                <a:solidFill>
                  <a:schemeClr val="tx1"/>
                </a:solidFill>
                <a:effectLst/>
              </a:rPr>
              <a:t>Fluid Intelligence</a:t>
            </a:r>
            <a:r>
              <a:rPr kumimoji="0" lang="en-US" altLang="en-US" sz="1600" b="0" i="0" u="none" strike="noStrike" cap="none" normalizeH="0" baseline="0">
                <a:ln>
                  <a:noFill/>
                </a:ln>
                <a:solidFill>
                  <a:schemeClr val="tx1"/>
                </a:solidFill>
                <a:effectLst/>
              </a:rPr>
              <a:t>: </a:t>
            </a:r>
            <a:br>
              <a:rPr kumimoji="0" lang="en-US" altLang="en-US" sz="1600" b="0" i="0" u="none" strike="noStrike" cap="none" normalizeH="0" baseline="0">
                <a:ln>
                  <a:noFill/>
                </a:ln>
                <a:solidFill>
                  <a:schemeClr val="tx1"/>
                </a:solidFill>
                <a:effectLst/>
              </a:rPr>
            </a:br>
            <a:r>
              <a:rPr kumimoji="0" lang="en-US" altLang="en-US" sz="1600" b="0" i="0" u="none" strike="noStrike" cap="none" normalizeH="0" baseline="0">
                <a:ln>
                  <a:noFill/>
                </a:ln>
                <a:solidFill>
                  <a:schemeClr val="tx1"/>
                </a:solidFill>
                <a:effectLst/>
              </a:rPr>
              <a:t>General skill acquisition and adaptation to new problems </a:t>
            </a:r>
            <a:br>
              <a:rPr kumimoji="0" lang="en-US" altLang="en-US" sz="1600" b="0" i="0" u="none" strike="noStrike" cap="none" normalizeH="0" baseline="0">
                <a:ln>
                  <a:noFill/>
                </a:ln>
                <a:solidFill>
                  <a:schemeClr val="tx1"/>
                </a:solidFill>
                <a:effectLst/>
              </a:rPr>
            </a:br>
            <a:r>
              <a:rPr kumimoji="0" lang="en-US" altLang="en-US" sz="1600" b="0" i="0" u="none" strike="noStrike" cap="none" normalizeH="0" baseline="0">
                <a:ln>
                  <a:noFill/>
                </a:ln>
                <a:solidFill>
                  <a:schemeClr val="tx1"/>
                </a:solidFill>
                <a:effectLst/>
              </a:rPr>
              <a:t>(hallmark of human intelligence).</a:t>
            </a:r>
          </a:p>
          <a:p>
            <a:pPr marL="285750" indent="-285750" eaLnBrk="0" fontAlgn="base" hangingPunct="0">
              <a:spcBef>
                <a:spcPct val="0"/>
              </a:spcBef>
              <a:spcAft>
                <a:spcPct val="0"/>
              </a:spcAft>
              <a:buClrTx/>
            </a:pPr>
            <a:endParaRPr lang="en-US" altLang="en-US" sz="1600"/>
          </a:p>
          <a:p>
            <a:pPr marL="0" indent="0" eaLnBrk="0" fontAlgn="base" hangingPunct="0">
              <a:spcBef>
                <a:spcPct val="0"/>
              </a:spcBef>
              <a:spcAft>
                <a:spcPct val="0"/>
              </a:spcAft>
              <a:buClrTx/>
              <a:buNone/>
            </a:pPr>
            <a:r>
              <a:rPr kumimoji="0" lang="en-US" altLang="en-US" sz="1600" i="0" u="none" strike="noStrike" cap="none" normalizeH="0" baseline="0">
                <a:ln>
                  <a:noFill/>
                </a:ln>
                <a:solidFill>
                  <a:schemeClr val="tx1"/>
                </a:solidFill>
                <a:effectLst/>
              </a:rPr>
              <a:t>Most AI evaluations assess crystallized skill, ignoring fluid intel</a:t>
            </a:r>
          </a:p>
          <a:p>
            <a:pPr marL="0" indent="0" eaLnBrk="0" fontAlgn="base" hangingPunct="0">
              <a:spcBef>
                <a:spcPct val="0"/>
              </a:spcBef>
              <a:spcAft>
                <a:spcPct val="0"/>
              </a:spcAft>
              <a:buClrTx/>
              <a:buNone/>
            </a:pPr>
            <a:endParaRPr lang="en-US" altLang="en-US" sz="1600"/>
          </a:p>
          <a:p>
            <a:pPr marL="0" indent="0" eaLnBrk="0" fontAlgn="base" hangingPunct="0">
              <a:spcBef>
                <a:spcPct val="0"/>
              </a:spcBef>
              <a:spcAft>
                <a:spcPct val="0"/>
              </a:spcAft>
              <a:buClrTx/>
              <a:buNone/>
            </a:pPr>
            <a:r>
              <a:rPr lang="en-US" sz="1600"/>
              <a:t>Abstract and Reasoning Corpus for Artificial General Intelligence (ARC-AGI) – a measure of efficiency of AI skill acquisition on unknown tasks.  </a:t>
            </a:r>
          </a:p>
          <a:p>
            <a:pPr marL="0" indent="0" eaLnBrk="0" fontAlgn="base" hangingPunct="0">
              <a:spcBef>
                <a:spcPct val="0"/>
              </a:spcBef>
              <a:spcAft>
                <a:spcPct val="0"/>
              </a:spcAft>
              <a:buClrTx/>
              <a:buNone/>
            </a:pPr>
            <a:endParaRPr lang="en-US" sz="1600" i="1"/>
          </a:p>
          <a:p>
            <a:pPr marL="0" indent="0" eaLnBrk="0" fontAlgn="base" hangingPunct="0">
              <a:spcBef>
                <a:spcPct val="0"/>
              </a:spcBef>
              <a:spcAft>
                <a:spcPct val="0"/>
              </a:spcAft>
              <a:buClrTx/>
              <a:buNone/>
            </a:pPr>
            <a:r>
              <a:rPr lang="en-US" sz="1600" i="1"/>
              <a:t>From Krishnan: </a:t>
            </a:r>
          </a:p>
          <a:p>
            <a:pPr marL="0" indent="0" eaLnBrk="0" fontAlgn="base" hangingPunct="0">
              <a:spcBef>
                <a:spcPct val="0"/>
              </a:spcBef>
              <a:spcAft>
                <a:spcPct val="0"/>
              </a:spcAft>
              <a:buClrTx/>
              <a:buNone/>
            </a:pPr>
            <a:endParaRPr lang="en-US" sz="1600"/>
          </a:p>
          <a:p>
            <a:pPr marL="285750" indent="-285750" eaLnBrk="0" fontAlgn="base" hangingPunct="0">
              <a:spcBef>
                <a:spcPct val="0"/>
              </a:spcBef>
              <a:spcAft>
                <a:spcPct val="0"/>
              </a:spcAft>
              <a:buClrTx/>
            </a:pPr>
            <a:r>
              <a:rPr lang="en-US" sz="1400"/>
              <a:t>Open AI’s </a:t>
            </a:r>
            <a:r>
              <a:rPr lang="en-US" sz="1400">
                <a:solidFill>
                  <a:schemeClr val="accent1"/>
                </a:solidFill>
              </a:rPr>
              <a:t>o3</a:t>
            </a:r>
            <a:r>
              <a:rPr lang="en-US" sz="1400"/>
              <a:t> scored: 85% </a:t>
            </a:r>
            <a:br>
              <a:rPr lang="en-US" sz="1400"/>
            </a:br>
            <a:r>
              <a:rPr lang="en-US" sz="1400"/>
              <a:t>(well above the 55% scored by any other AI</a:t>
            </a:r>
          </a:p>
          <a:p>
            <a:pPr marL="285750" indent="-285750" eaLnBrk="0" fontAlgn="base" hangingPunct="0">
              <a:spcBef>
                <a:spcPct val="0"/>
              </a:spcBef>
              <a:spcAft>
                <a:spcPct val="0"/>
              </a:spcAft>
              <a:buClrTx/>
            </a:pPr>
            <a:r>
              <a:rPr lang="en-US" sz="1400"/>
              <a:t>Also, in GPQA (Graduate-level Google-Proof Q &amp; A Benchmark), which measures PhD level science questions,</a:t>
            </a:r>
            <a:r>
              <a:rPr lang="en-US" sz="1400">
                <a:solidFill>
                  <a:schemeClr val="accent1"/>
                </a:solidFill>
              </a:rPr>
              <a:t> o3 </a:t>
            </a:r>
            <a:r>
              <a:rPr lang="en-US" sz="1400"/>
              <a:t>achieved an accuracy of 87.7%. </a:t>
            </a:r>
            <a:endParaRPr kumimoji="0" lang="en-US" altLang="en-US" sz="140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20065C4C-543D-E8D2-47C7-D2338BA7EF77}"/>
              </a:ext>
            </a:extLst>
          </p:cNvPr>
          <p:cNvSpPr txBox="1"/>
          <p:nvPr/>
        </p:nvSpPr>
        <p:spPr>
          <a:xfrm rot="21345498">
            <a:off x="6330635" y="4889780"/>
            <a:ext cx="2709245" cy="738664"/>
          </a:xfrm>
          <a:prstGeom prst="rect">
            <a:avLst/>
          </a:prstGeom>
          <a:solidFill>
            <a:schemeClr val="bg1"/>
          </a:solidFill>
        </p:spPr>
        <p:txBody>
          <a:bodyPr wrap="square">
            <a:spAutoFit/>
          </a:bodyPr>
          <a:lstStyle/>
          <a:p>
            <a:r>
              <a:rPr lang="en-US" sz="1400" i="1">
                <a:latin typeface="Arial Narrow" panose="020B0606020202030204" pitchFamily="34" charset="0"/>
              </a:rPr>
              <a:t>on par with the human average score;</a:t>
            </a:r>
            <a:br>
              <a:rPr lang="en-US" sz="1400" i="1">
                <a:latin typeface="Arial Narrow" panose="020B0606020202030204" pitchFamily="34" charset="0"/>
              </a:rPr>
            </a:br>
            <a:r>
              <a:rPr lang="en-US" sz="1400" i="1">
                <a:latin typeface="Arial Narrow" panose="020B0606020202030204" pitchFamily="34" charset="0"/>
              </a:rPr>
              <a:t>indicate</a:t>
            </a:r>
            <a:r>
              <a:rPr lang="en-US" sz="1400" i="1">
                <a:solidFill>
                  <a:schemeClr val="accent1"/>
                </a:solidFill>
                <a:latin typeface="Arial Narrow" panose="020B0606020202030204" pitchFamily="34" charset="0"/>
              </a:rPr>
              <a:t> o3 </a:t>
            </a:r>
            <a:r>
              <a:rPr lang="en-US" sz="1400" i="1">
                <a:latin typeface="Arial Narrow" panose="020B0606020202030204" pitchFamily="34" charset="0"/>
              </a:rPr>
              <a:t>can solve challenging mathematical problems on its own</a:t>
            </a:r>
          </a:p>
        </p:txBody>
      </p:sp>
    </p:spTree>
    <p:extLst>
      <p:ext uri="{BB962C8B-B14F-4D97-AF65-F5344CB8AC3E}">
        <p14:creationId xmlns:p14="http://schemas.microsoft.com/office/powerpoint/2010/main" val="1649442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EC3BD3-824E-E572-9F23-377905A252D2}"/>
              </a:ext>
            </a:extLst>
          </p:cNvPr>
          <p:cNvSpPr>
            <a:spLocks noGrp="1"/>
          </p:cNvSpPr>
          <p:nvPr>
            <p:ph type="title"/>
          </p:nvPr>
        </p:nvSpPr>
        <p:spPr/>
        <p:txBody>
          <a:bodyPr/>
          <a:lstStyle/>
          <a:p>
            <a:r>
              <a:rPr lang="en-US"/>
              <a:t>References</a:t>
            </a:r>
          </a:p>
        </p:txBody>
      </p:sp>
      <p:sp>
        <p:nvSpPr>
          <p:cNvPr id="8" name="Content Placeholder 7">
            <a:extLst>
              <a:ext uri="{FF2B5EF4-FFF2-40B4-BE49-F238E27FC236}">
                <a16:creationId xmlns:a16="http://schemas.microsoft.com/office/drawing/2014/main" id="{42A5B7C0-1F4A-AC7B-046F-235BD6CA11F2}"/>
              </a:ext>
            </a:extLst>
          </p:cNvPr>
          <p:cNvSpPr>
            <a:spLocks noGrp="1"/>
          </p:cNvSpPr>
          <p:nvPr>
            <p:ph sz="half" idx="1"/>
          </p:nvPr>
        </p:nvSpPr>
        <p:spPr>
          <a:xfrm>
            <a:off x="1407525" y="2150396"/>
            <a:ext cx="6328951" cy="3985865"/>
          </a:xfrm>
        </p:spPr>
        <p:txBody>
          <a:bodyPr/>
          <a:lstStyle/>
          <a:p>
            <a:r>
              <a:rPr lang="en-US"/>
              <a:t>Kyle Swanson et al., 2024. “ The Virtual Lab: AI Agents Design New SARS-CoV-2 Nanobodies with Experimental Validation,” bioRxiv, November 12, 2024, </a:t>
            </a:r>
            <a:r>
              <a:rPr lang="en-US">
                <a:hlinkClick r:id="rId2"/>
              </a:rPr>
              <a:t>http://www.biorxiv.org/content/10.1101/2024.11.11.623004v1.full.pdf</a:t>
            </a:r>
            <a:r>
              <a:rPr lang="en-US"/>
              <a:t> </a:t>
            </a:r>
            <a:br>
              <a:rPr lang="en-US"/>
            </a:br>
            <a:endParaRPr lang="en-US"/>
          </a:p>
          <a:p>
            <a:r>
              <a:rPr lang="en-US"/>
              <a:t>Chollet, F. (2019, November 25). </a:t>
            </a:r>
            <a:r>
              <a:rPr lang="en-US" i="1"/>
              <a:t>On the measure of Intelligence</a:t>
            </a:r>
            <a:r>
              <a:rPr lang="en-US"/>
              <a:t>. arXiv.org. </a:t>
            </a:r>
            <a:r>
              <a:rPr lang="en-US">
                <a:hlinkClick r:id="rId3"/>
              </a:rPr>
              <a:t>https://arxiv.org/abs/1911.01547</a:t>
            </a:r>
            <a:br>
              <a:rPr lang="en-US"/>
            </a:br>
            <a:r>
              <a:rPr lang="en-US"/>
              <a:t> </a:t>
            </a:r>
          </a:p>
          <a:p>
            <a:r>
              <a:rPr lang="en-US"/>
              <a:t>Krishnan, V. (2025). From Artificial Intelligence (AI) to Artificial General Intelligence (AGI) – The road ahead. </a:t>
            </a:r>
            <a:r>
              <a:rPr lang="en-US" i="1"/>
              <a:t>Journal of the World Federation of Orthodontists</a:t>
            </a:r>
            <a:r>
              <a:rPr lang="en-US"/>
              <a:t>, </a:t>
            </a:r>
            <a:r>
              <a:rPr lang="en-US" i="1"/>
              <a:t>14</a:t>
            </a:r>
            <a:r>
              <a:rPr lang="en-US"/>
              <a:t>(1), 1–2. </a:t>
            </a:r>
            <a:r>
              <a:rPr lang="en-US">
                <a:hlinkClick r:id="rId4"/>
              </a:rPr>
              <a:t>https://doi.org/10.1016/j.ejwf.2025.01.002</a:t>
            </a:r>
            <a:r>
              <a:rPr lang="en-US"/>
              <a:t>  </a:t>
            </a:r>
            <a:br>
              <a:rPr lang="en-US"/>
            </a:br>
            <a:endParaRPr lang="en-US"/>
          </a:p>
          <a:p>
            <a:endParaRPr lang="en-US"/>
          </a:p>
          <a:p>
            <a:endParaRPr lang="en-US"/>
          </a:p>
          <a:p>
            <a:endParaRPr lang="en-US"/>
          </a:p>
        </p:txBody>
      </p:sp>
    </p:spTree>
    <p:extLst>
      <p:ext uri="{BB962C8B-B14F-4D97-AF65-F5344CB8AC3E}">
        <p14:creationId xmlns:p14="http://schemas.microsoft.com/office/powerpoint/2010/main" val="3591708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group of robots playing football&#10;&#10;AI-generated content may be incorrect.">
            <a:extLst>
              <a:ext uri="{FF2B5EF4-FFF2-40B4-BE49-F238E27FC236}">
                <a16:creationId xmlns:a16="http://schemas.microsoft.com/office/drawing/2014/main" id="{A60E4BA6-1478-7FE7-28EB-2E4CEFA0D58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tretch/>
        </p:blipFill>
        <p:spPr bwMode="auto">
          <a:xfrm>
            <a:off x="84365" y="147022"/>
            <a:ext cx="4389120" cy="246888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A4C7676-13A3-893A-AEB7-D207A43A6045}"/>
              </a:ext>
            </a:extLst>
          </p:cNvPr>
          <p:cNvSpPr>
            <a:spLocks noGrp="1"/>
          </p:cNvSpPr>
          <p:nvPr>
            <p:ph type="title"/>
          </p:nvPr>
        </p:nvSpPr>
        <p:spPr/>
        <p:txBody>
          <a:bodyPr/>
          <a:lstStyle/>
          <a:p>
            <a:r>
              <a:rPr lang="en-US" dirty="0"/>
              <a:t>AI today</a:t>
            </a:r>
          </a:p>
        </p:txBody>
      </p:sp>
      <p:sp>
        <p:nvSpPr>
          <p:cNvPr id="13" name="Rectangle 7">
            <a:extLst>
              <a:ext uri="{FF2B5EF4-FFF2-40B4-BE49-F238E27FC236}">
                <a16:creationId xmlns:a16="http://schemas.microsoft.com/office/drawing/2014/main" id="{57D46887-97A1-E745-4CF5-63FCBC40C1B4}"/>
              </a:ext>
            </a:extLst>
          </p:cNvPr>
          <p:cNvSpPr>
            <a:spLocks noGrp="1" noChangeArrowheads="1"/>
          </p:cNvSpPr>
          <p:nvPr>
            <p:ph sz="half" idx="4294967295"/>
          </p:nvPr>
        </p:nvSpPr>
        <p:spPr bwMode="auto">
          <a:xfrm>
            <a:off x="84365" y="4549775"/>
            <a:ext cx="8743950" cy="2308225"/>
          </a:xfrm>
          <a:prstGeom prst="rect">
            <a:avLst/>
          </a:prstGeom>
          <a:solidFill>
            <a:schemeClr val="bg1">
              <a:lumMod val="85000"/>
            </a:schemeClr>
          </a:solidFill>
          <a:ln>
            <a:noFill/>
          </a:ln>
          <a:effec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spc="0" dirty="0">
                <a:latin typeface="Segoe UI" panose="020B0502040204020203" pitchFamily="34" charset="0"/>
                <a:cs typeface="Segoe UI" panose="020B0502040204020203" pitchFamily="34" charset="0"/>
              </a:rPr>
              <a:t>In a little less than a month, a band calling itself the Velvet Sundown has amassed more than 550,000 monthly listeners on Spotify.  With two albums - "Floating On Echoes" and "Dust and Silence" - released in rapid succession in June, the group's sudden rise has been as mystifying as their digital footprint is sparse.</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spc="0" dirty="0">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spc="0" dirty="0">
                <a:latin typeface="Segoe UI" panose="020B0502040204020203" pitchFamily="34" charset="0"/>
                <a:cs typeface="Segoe UI" panose="020B0502040204020203" pitchFamily="34" charset="0"/>
              </a:rPr>
              <a:t>The group's bio is drenched in dreamlike metaphor, introducing its members as "vocalist and mellotron sorcerer Gabe Farrow," guitarist Lennie West, bassist-synth alchemist Milo Rains and percussionist Orion "Rio" Del Mar. </a:t>
            </a:r>
            <a:r>
              <a:rPr lang="en-US" altLang="en-US" sz="1200" b="1" spc="0" dirty="0">
                <a:latin typeface="Segoe UI" panose="020B0502040204020203" pitchFamily="34" charset="0"/>
                <a:cs typeface="Segoe UI" panose="020B0502040204020203" pitchFamily="34" charset="0"/>
              </a:rPr>
              <a:t>But no trace of these supposed musicians exists online, not even a modest trail of interviews, performances or social media activity.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spc="0" dirty="0">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spc="0" dirty="0">
                <a:latin typeface="Segoe UI" panose="020B0502040204020203" pitchFamily="34" charset="0"/>
                <a:cs typeface="Segoe UI" panose="020B0502040204020203" pitchFamily="34" charset="0"/>
              </a:rPr>
              <a:t>That is, until an Instagram account surfaced on Friday, June 27, bearing images critics have called "eerily AI-generated.“  Skeptics have raised red flags across Reddit and music journalism circles.  On Spotify, all songwriting and production credits go solely to the band, a rare practice in today's collaborative industry. </a:t>
            </a:r>
            <a:br>
              <a:rPr lang="en-US" altLang="en-US" sz="1200" spc="0" dirty="0">
                <a:latin typeface="Segoe UI" panose="020B0502040204020203" pitchFamily="34" charset="0"/>
                <a:cs typeface="Segoe UI" panose="020B0502040204020203" pitchFamily="34" charset="0"/>
              </a:rPr>
            </a:br>
            <a:r>
              <a:rPr lang="en-US" altLang="en-US" sz="1200" b="1" spc="0" dirty="0">
                <a:latin typeface="Segoe UI" panose="020B0502040204020203" pitchFamily="34" charset="0"/>
                <a:cs typeface="Segoe UI" panose="020B0502040204020203" pitchFamily="34" charset="0"/>
              </a:rPr>
              <a:t>There is no producer. There are no tour dates. There is no record label. </a:t>
            </a:r>
            <a:endParaRPr lang="en-US" sz="1200" b="1" spc="0" dirty="0">
              <a:latin typeface="Segoe UI" panose="020B0502040204020203" pitchFamily="34" charset="0"/>
              <a:cs typeface="Segoe UI" panose="020B0502040204020203" pitchFamily="34" charset="0"/>
            </a:endParaRPr>
          </a:p>
        </p:txBody>
      </p:sp>
      <p:sp>
        <p:nvSpPr>
          <p:cNvPr id="14" name="Rectangle 7">
            <a:extLst>
              <a:ext uri="{FF2B5EF4-FFF2-40B4-BE49-F238E27FC236}">
                <a16:creationId xmlns:a16="http://schemas.microsoft.com/office/drawing/2014/main" id="{4A5F5939-E1FC-3F95-8E2A-B6F9E84FE537}"/>
              </a:ext>
            </a:extLst>
          </p:cNvPr>
          <p:cNvSpPr txBox="1">
            <a:spLocks noChangeArrowheads="1"/>
          </p:cNvSpPr>
          <p:nvPr/>
        </p:nvSpPr>
        <p:spPr bwMode="auto">
          <a:xfrm>
            <a:off x="4324350" y="-5378"/>
            <a:ext cx="4734545" cy="2616101"/>
          </a:xfrm>
          <a:prstGeom prst="rect">
            <a:avLst/>
          </a:prstGeom>
          <a:solidFill>
            <a:schemeClr val="bg1">
              <a:lumMod val="85000"/>
            </a:schemeClr>
          </a:solidFill>
          <a:ln>
            <a:noFill/>
          </a:ln>
          <a:effectLst/>
        </p:spPr>
        <p:txBody>
          <a:bodyPr vert="horz" wrap="square" lIns="91440" tIns="45720" rIns="91440" bIns="45720" numCol="1" rtlCol="0" anchor="ctr" anchorCtr="0" compatLnSpc="1">
            <a:prstTxWarp prst="textNoShape">
              <a:avLst/>
            </a:prstTxWarp>
            <a:spAutoFit/>
          </a:bodyPr>
          <a:lstStyle>
            <a:lvl1pPr marL="274320" indent="-228600" algn="l" defTabSz="914400" rtl="0" eaLnBrk="0" fontAlgn="base" latinLnBrk="0" hangingPunct="0">
              <a:spcBef>
                <a:spcPct val="0"/>
              </a:spcBef>
              <a:spcAft>
                <a:spcPct val="0"/>
              </a:spcAft>
              <a:buClr>
                <a:schemeClr val="accent1"/>
              </a:buClr>
              <a:buFont typeface="Wingdings 2" pitchFamily="18" charset="2"/>
              <a:buChar char=""/>
              <a:defRPr lang="en-US" sz="1800" kern="1200" spc="0" baseline="0" dirty="0">
                <a:solidFill>
                  <a:schemeClr val="tx1"/>
                </a:solidFill>
                <a:latin typeface="Arial" panose="020B0604020202020204" pitchFamily="34" charset="0"/>
                <a:ea typeface="+mn-ea"/>
                <a:cs typeface="+mn-cs"/>
              </a:defRPr>
            </a:lvl1pPr>
            <a:lvl2pPr marL="548640" indent="-182880" algn="l" defTabSz="914400" rtl="0" eaLnBrk="0" fontAlgn="base" latinLnBrk="0" hangingPunct="0">
              <a:spcBef>
                <a:spcPct val="0"/>
              </a:spcBef>
              <a:spcAft>
                <a:spcPct val="0"/>
              </a:spcAft>
              <a:buClr>
                <a:schemeClr val="accent2"/>
              </a:buClr>
              <a:buFont typeface="Wingdings" pitchFamily="2" charset="2"/>
              <a:buChar char="§"/>
              <a:defRPr lang="en-US" sz="1600" kern="1200" spc="0" baseline="0" dirty="0">
                <a:solidFill>
                  <a:schemeClr val="tx1"/>
                </a:solidFill>
                <a:latin typeface="Arial" panose="020B0604020202020204" pitchFamily="34" charset="0"/>
                <a:ea typeface="+mn-ea"/>
                <a:cs typeface="+mn-cs"/>
              </a:defRPr>
            </a:lvl2pPr>
            <a:lvl3pPr marL="822960" indent="-182880" algn="l" defTabSz="914400" rtl="0" eaLnBrk="0" fontAlgn="base" latinLnBrk="0" hangingPunct="0">
              <a:spcBef>
                <a:spcPct val="0"/>
              </a:spcBef>
              <a:spcAft>
                <a:spcPct val="0"/>
              </a:spcAft>
              <a:buClr>
                <a:schemeClr val="accent3"/>
              </a:buClr>
              <a:buFont typeface="Wingdings" pitchFamily="2" charset="2"/>
              <a:buChar char="§"/>
              <a:defRPr lang="en-US" sz="1500" kern="1200" spc="0" baseline="0" dirty="0">
                <a:solidFill>
                  <a:schemeClr val="tx1"/>
                </a:solidFill>
                <a:latin typeface="Arial" panose="020B0604020202020204" pitchFamily="34" charset="0"/>
                <a:ea typeface="+mn-ea"/>
                <a:cs typeface="+mn-cs"/>
              </a:defRPr>
            </a:lvl3pPr>
            <a:lvl4pPr marL="1097280" indent="-182880" algn="l" defTabSz="914400" rtl="0" eaLnBrk="0" fontAlgn="base" latinLnBrk="0" hangingPunct="0">
              <a:spcBef>
                <a:spcPct val="0"/>
              </a:spcBef>
              <a:spcAft>
                <a:spcPct val="0"/>
              </a:spcAft>
              <a:buClr>
                <a:schemeClr val="accent4"/>
              </a:buClr>
              <a:buFont typeface="Wingdings" pitchFamily="2" charset="2"/>
              <a:buChar char="§"/>
              <a:defRPr lang="en-US" sz="1400" kern="1200" spc="0" dirty="0">
                <a:solidFill>
                  <a:schemeClr val="tx1"/>
                </a:solidFill>
                <a:latin typeface="Arial" panose="020B0604020202020204" pitchFamily="34" charset="0"/>
                <a:ea typeface="+mn-ea"/>
                <a:cs typeface="+mn-cs"/>
              </a:defRPr>
            </a:lvl4pPr>
            <a:lvl5pPr marL="1280160" indent="-182880" algn="l" defTabSz="914400" rtl="0" eaLnBrk="0" fontAlgn="base" latinLnBrk="0" hangingPunct="0">
              <a:spcBef>
                <a:spcPct val="0"/>
              </a:spcBef>
              <a:spcAft>
                <a:spcPct val="0"/>
              </a:spcAft>
              <a:buClr>
                <a:schemeClr val="accent6"/>
              </a:buClr>
              <a:buFont typeface="Wingdings" pitchFamily="2" charset="2"/>
              <a:buChar char="§"/>
              <a:defRPr sz="1300" kern="1200" spc="100" baseline="0">
                <a:solidFill>
                  <a:schemeClr val="tx1"/>
                </a:solidFill>
                <a:latin typeface="Arial" panose="020B0604020202020204" pitchFamily="34" charset="0"/>
                <a:ea typeface="+mn-ea"/>
                <a:cs typeface="+mn-cs"/>
              </a:defRPr>
            </a:lvl5pPr>
            <a:lvl6pPr marL="1554480" indent="-182880" algn="l" defTabSz="914400" rtl="0" eaLnBrk="0" fontAlgn="base" latinLnBrk="0" hangingPunct="0">
              <a:spcBef>
                <a:spcPct val="0"/>
              </a:spcBef>
              <a:spcAft>
                <a:spcPct val="0"/>
              </a:spcAft>
              <a:buClr>
                <a:schemeClr val="accent1"/>
              </a:buClr>
              <a:buFont typeface="Wingdings" pitchFamily="2" charset="2"/>
              <a:buChar char="§"/>
              <a:defRPr sz="1200" kern="1200">
                <a:solidFill>
                  <a:schemeClr val="tx1"/>
                </a:solidFill>
                <a:latin typeface="Arial" panose="020B0604020202020204" pitchFamily="34" charset="0"/>
                <a:ea typeface="+mn-ea"/>
                <a:cs typeface="+mn-cs"/>
              </a:defRPr>
            </a:lvl6pPr>
            <a:lvl7pPr marL="1828800" indent="-182880" algn="l" defTabSz="914400" rtl="0" eaLnBrk="0" fontAlgn="base" latinLnBrk="0" hangingPunct="0">
              <a:spcBef>
                <a:spcPct val="0"/>
              </a:spcBef>
              <a:spcAft>
                <a:spcPct val="0"/>
              </a:spcAft>
              <a:buClr>
                <a:schemeClr val="accent2"/>
              </a:buClr>
              <a:buFont typeface="Wingdings" pitchFamily="2" charset="2"/>
              <a:buChar char="§"/>
              <a:defRPr sz="1200" kern="1200">
                <a:solidFill>
                  <a:schemeClr val="tx1"/>
                </a:solidFill>
                <a:latin typeface="Arial" panose="020B0604020202020204" pitchFamily="34" charset="0"/>
                <a:ea typeface="+mn-ea"/>
                <a:cs typeface="+mn-cs"/>
              </a:defRPr>
            </a:lvl7pPr>
            <a:lvl8pPr marL="2103120" indent="-182880" algn="l" defTabSz="914400" rtl="0" eaLnBrk="0" fontAlgn="base" latinLnBrk="0" hangingPunct="0">
              <a:spcBef>
                <a:spcPct val="0"/>
              </a:spcBef>
              <a:spcAft>
                <a:spcPct val="0"/>
              </a:spcAft>
              <a:buClr>
                <a:schemeClr val="accent3"/>
              </a:buClr>
              <a:buFont typeface="Wingdings" pitchFamily="2" charset="2"/>
              <a:buChar char="§"/>
              <a:defRPr sz="1200" kern="1200">
                <a:solidFill>
                  <a:schemeClr val="tx1"/>
                </a:solidFill>
                <a:latin typeface="Arial" panose="020B0604020202020204" pitchFamily="34" charset="0"/>
                <a:ea typeface="+mn-ea"/>
                <a:cs typeface="+mn-cs"/>
              </a:defRPr>
            </a:lvl8pPr>
            <a:lvl9pPr marL="2377440" indent="-182880" algn="l" defTabSz="914400" rtl="0" eaLnBrk="0" fontAlgn="base" latinLnBrk="0" hangingPunct="0">
              <a:spcBef>
                <a:spcPct val="0"/>
              </a:spcBef>
              <a:spcAft>
                <a:spcPct val="0"/>
              </a:spcAft>
              <a:buClr>
                <a:schemeClr val="accent5"/>
              </a:buClr>
              <a:buFont typeface="Wingdings" pitchFamily="2" charset="2"/>
              <a:buChar char="§"/>
              <a:defRPr sz="1200" kern="1200">
                <a:solidFill>
                  <a:schemeClr val="tx1"/>
                </a:solidFill>
                <a:latin typeface="Arial" panose="020B0604020202020204" pitchFamily="34" charset="0"/>
                <a:ea typeface="+mn-ea"/>
                <a:cs typeface="+mn-cs"/>
              </a:defRPr>
            </a:lvl9pPr>
          </a:lstStyle>
          <a:p>
            <a:pPr marL="0" indent="0">
              <a:buClrTx/>
              <a:buFontTx/>
              <a:buNone/>
            </a:pPr>
            <a:r>
              <a:rPr lang="en-US" altLang="en-US" sz="1200" dirty="0">
                <a:latin typeface="Segoe UI" panose="020B0502040204020203" pitchFamily="34" charset="0"/>
                <a:cs typeface="Segoe UI" panose="020B0502040204020203" pitchFamily="34" charset="0"/>
              </a:rPr>
              <a:t>Four teams of humanoid robots faced off in fully autonomous 3-on-3 soccer matches powered entirely by artificial intelligence on Saturday night in China's capital in what was touted as a first in China and a preview for the upcoming World Humanoid Robot Games, set to take place in Beijing.</a:t>
            </a:r>
            <a:endParaRPr lang="en-US" altLang="en-US" sz="600" dirty="0"/>
          </a:p>
          <a:p>
            <a:pPr marL="0" indent="0">
              <a:buClrTx/>
              <a:buFontTx/>
              <a:buNone/>
            </a:pPr>
            <a:endParaRPr lang="en-US" altLang="en-US" sz="1200" dirty="0">
              <a:latin typeface="Segoe UI" panose="020B0502040204020203" pitchFamily="34" charset="0"/>
              <a:cs typeface="Segoe UI" panose="020B0502040204020203" pitchFamily="34" charset="0"/>
            </a:endParaRPr>
          </a:p>
          <a:p>
            <a:pPr marL="0" indent="0">
              <a:buClrTx/>
              <a:buFontTx/>
              <a:buNone/>
            </a:pPr>
            <a:r>
              <a:rPr lang="en-US" altLang="en-US" sz="1200" dirty="0">
                <a:latin typeface="Segoe UI" panose="020B0502040204020203" pitchFamily="34" charset="0"/>
                <a:cs typeface="Segoe UI" panose="020B0502040204020203" pitchFamily="34" charset="0"/>
              </a:rPr>
              <a:t>According to the organizers, a key aspect of the match was that </a:t>
            </a:r>
            <a:r>
              <a:rPr lang="en-US" altLang="en-US" sz="1200" b="1" dirty="0">
                <a:latin typeface="Segoe UI" panose="020B0502040204020203" pitchFamily="34" charset="0"/>
                <a:cs typeface="Segoe UI" panose="020B0502040204020203" pitchFamily="34" charset="0"/>
              </a:rPr>
              <a:t>all the participating robots operated fully autonomously </a:t>
            </a:r>
            <a:r>
              <a:rPr lang="en-US" altLang="en-US" sz="1200" dirty="0">
                <a:latin typeface="Segoe UI" panose="020B0502040204020203" pitchFamily="34" charset="0"/>
                <a:cs typeface="Segoe UI" panose="020B0502040204020203" pitchFamily="34" charset="0"/>
              </a:rPr>
              <a:t>using AI-driven strategies </a:t>
            </a:r>
            <a:r>
              <a:rPr lang="en-US" altLang="en-US" sz="1200" b="1" dirty="0">
                <a:latin typeface="Segoe UI" panose="020B0502040204020203" pitchFamily="34" charset="0"/>
                <a:cs typeface="Segoe UI" panose="020B0502040204020203" pitchFamily="34" charset="0"/>
              </a:rPr>
              <a:t>without any human intervention</a:t>
            </a:r>
            <a:r>
              <a:rPr lang="en-US" altLang="en-US" sz="1200" dirty="0">
                <a:latin typeface="Segoe UI" panose="020B0502040204020203" pitchFamily="34" charset="0"/>
                <a:cs typeface="Segoe UI" panose="020B0502040204020203" pitchFamily="34" charset="0"/>
              </a:rPr>
              <a:t> or supervision.</a:t>
            </a:r>
          </a:p>
          <a:p>
            <a:pPr marL="0" indent="0">
              <a:buClrTx/>
              <a:buFontTx/>
              <a:buNone/>
            </a:pPr>
            <a:endParaRPr lang="en-US" altLang="en-US" sz="1200" dirty="0">
              <a:latin typeface="Segoe UI" panose="020B0502040204020203" pitchFamily="34" charset="0"/>
              <a:cs typeface="Segoe UI" panose="020B0502040204020203" pitchFamily="34" charset="0"/>
            </a:endParaRPr>
          </a:p>
          <a:p>
            <a:pPr marL="0" indent="0">
              <a:buClrTx/>
              <a:buFont typeface="Wingdings 2" pitchFamily="18" charset="2"/>
              <a:buNone/>
            </a:pPr>
            <a:r>
              <a:rPr lang="en-US" sz="1100" dirty="0">
                <a:latin typeface="Times New Roman" panose="02020603050405020304" pitchFamily="18" charset="0"/>
                <a:cs typeface="Times New Roman" panose="02020603050405020304" pitchFamily="18" charset="0"/>
              </a:rPr>
              <a:t>Associated Press. (2025, June 29). </a:t>
            </a:r>
            <a:r>
              <a:rPr lang="en-US" sz="1100" i="1" dirty="0">
                <a:latin typeface="Times New Roman" panose="02020603050405020304" pitchFamily="18" charset="0"/>
                <a:cs typeface="Times New Roman" panose="02020603050405020304" pitchFamily="18" charset="0"/>
              </a:rPr>
              <a:t>China’s humanoid robots generate more soccer excitement than their human counterparts</a:t>
            </a:r>
            <a:r>
              <a:rPr lang="en-US" sz="1100" dirty="0">
                <a:latin typeface="Times New Roman" panose="02020603050405020304" pitchFamily="18" charset="0"/>
                <a:cs typeface="Times New Roman" panose="02020603050405020304" pitchFamily="18" charset="0"/>
              </a:rPr>
              <a:t>. AP News. </a:t>
            </a:r>
            <a:r>
              <a:rPr lang="en-US" sz="1100" dirty="0">
                <a:latin typeface="Times New Roman" panose="02020603050405020304" pitchFamily="18" charset="0"/>
                <a:cs typeface="Times New Roman" panose="02020603050405020304" pitchFamily="18" charset="0"/>
                <a:hlinkClick r:id="rId3"/>
              </a:rPr>
              <a:t>https://apnews.com/article/robots-foootball-china-ai-d49a4308930f49537b17f463afef5043</a:t>
            </a:r>
            <a:r>
              <a:rPr lang="en-US" sz="1100" dirty="0">
                <a:latin typeface="Times New Roman" panose="02020603050405020304" pitchFamily="18" charset="0"/>
                <a:cs typeface="Times New Roman" panose="02020603050405020304" pitchFamily="18" charset="0"/>
              </a:rPr>
              <a:t>  </a:t>
            </a:r>
          </a:p>
        </p:txBody>
      </p:sp>
      <p:pic>
        <p:nvPicPr>
          <p:cNvPr id="16" name="Picture 15">
            <a:extLst>
              <a:ext uri="{FF2B5EF4-FFF2-40B4-BE49-F238E27FC236}">
                <a16:creationId xmlns:a16="http://schemas.microsoft.com/office/drawing/2014/main" id="{71BCD8C3-F504-28D2-1A7F-ADF938465775}"/>
              </a:ext>
            </a:extLst>
          </p:cNvPr>
          <p:cNvPicPr>
            <a:picLocks noChangeAspect="1"/>
          </p:cNvPicPr>
          <p:nvPr/>
        </p:nvPicPr>
        <p:blipFill>
          <a:blip r:embed="rId4"/>
          <a:stretch>
            <a:fillRect/>
          </a:stretch>
        </p:blipFill>
        <p:spPr>
          <a:xfrm>
            <a:off x="84365" y="2675138"/>
            <a:ext cx="3243602" cy="1815401"/>
          </a:xfrm>
          <a:prstGeom prst="rect">
            <a:avLst/>
          </a:prstGeom>
        </p:spPr>
      </p:pic>
      <p:sp>
        <p:nvSpPr>
          <p:cNvPr id="24" name="Rectangle 23">
            <a:extLst>
              <a:ext uri="{FF2B5EF4-FFF2-40B4-BE49-F238E27FC236}">
                <a16:creationId xmlns:a16="http://schemas.microsoft.com/office/drawing/2014/main" id="{F095DEC4-7975-3B20-DDE2-D0AC654EF644}"/>
              </a:ext>
            </a:extLst>
          </p:cNvPr>
          <p:cNvSpPr/>
          <p:nvPr/>
        </p:nvSpPr>
        <p:spPr>
          <a:xfrm>
            <a:off x="3467100" y="2675139"/>
            <a:ext cx="5361215" cy="1058662"/>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AI in the News</a:t>
            </a:r>
            <a:br>
              <a:rPr lang="en-US" dirty="0">
                <a:solidFill>
                  <a:schemeClr val="bg1"/>
                </a:solidFill>
              </a:rPr>
            </a:br>
            <a:br>
              <a:rPr lang="en-US" sz="1000" dirty="0">
                <a:solidFill>
                  <a:schemeClr val="bg1"/>
                </a:solidFill>
              </a:rPr>
            </a:br>
            <a:r>
              <a:rPr lang="en-US" dirty="0">
                <a:solidFill>
                  <a:schemeClr val="bg1"/>
                </a:solidFill>
              </a:rPr>
              <a:t>June 30, 2025</a:t>
            </a:r>
          </a:p>
        </p:txBody>
      </p:sp>
      <p:sp>
        <p:nvSpPr>
          <p:cNvPr id="26" name="TextBox 25">
            <a:extLst>
              <a:ext uri="{FF2B5EF4-FFF2-40B4-BE49-F238E27FC236}">
                <a16:creationId xmlns:a16="http://schemas.microsoft.com/office/drawing/2014/main" id="{2657464C-A278-75C7-0A3F-56EA91002878}"/>
              </a:ext>
            </a:extLst>
          </p:cNvPr>
          <p:cNvSpPr txBox="1"/>
          <p:nvPr/>
        </p:nvSpPr>
        <p:spPr>
          <a:xfrm>
            <a:off x="3467100" y="3757067"/>
            <a:ext cx="5467350" cy="769441"/>
          </a:xfrm>
          <a:prstGeom prst="rect">
            <a:avLst/>
          </a:prstGeom>
          <a:noFill/>
        </p:spPr>
        <p:txBody>
          <a:bodyPr wrap="square">
            <a:spAutoFit/>
          </a:bodyPr>
          <a:lstStyle/>
          <a:p>
            <a:r>
              <a:rPr lang="en-US" sz="1100" dirty="0">
                <a:effectLst/>
                <a:latin typeface="Times New Roman" panose="02020603050405020304" pitchFamily="18" charset="0"/>
                <a:cs typeface="Times New Roman" panose="02020603050405020304" pitchFamily="18" charset="0"/>
              </a:rPr>
              <a:t>San Francisco Chronicle. (2025, June 30). </a:t>
            </a:r>
            <a:r>
              <a:rPr lang="en-US" sz="1100" i="1" dirty="0">
                <a:effectLst/>
                <a:latin typeface="Times New Roman" panose="02020603050405020304" pitchFamily="18" charset="0"/>
                <a:cs typeface="Times New Roman" panose="02020603050405020304" pitchFamily="18" charset="0"/>
              </a:rPr>
              <a:t>Suspected AI band The Velvet Sundown tops 550k Spotify ...</a:t>
            </a:r>
            <a:r>
              <a:rPr lang="en-US" sz="1100" dirty="0">
                <a:effectLst/>
                <a:latin typeface="Times New Roman" panose="02020603050405020304" pitchFamily="18" charset="0"/>
                <a:cs typeface="Times New Roman" panose="02020603050405020304" pitchFamily="18" charset="0"/>
              </a:rPr>
              <a:t> The Velvet Sundown, a suspected AI band, tops 500,000 listeners on Spotify in under a month. </a:t>
            </a:r>
            <a:r>
              <a:rPr lang="en-US" sz="1100" dirty="0">
                <a:effectLst/>
                <a:latin typeface="Times New Roman" panose="02020603050405020304" pitchFamily="18" charset="0"/>
                <a:cs typeface="Times New Roman" panose="02020603050405020304" pitchFamily="18" charset="0"/>
                <a:hlinkClick r:id="rId5"/>
              </a:rPr>
              <a:t>https://www.sfchronicle.com/entertainment/article/velvet-sundown-ai-band-spotify-500k-listeners-20400778.php</a:t>
            </a:r>
            <a:r>
              <a:rPr lang="en-US" sz="1100" dirty="0">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67435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6BD97-461B-A358-354D-8638AEBD3EFC}"/>
            </a:ext>
          </a:extLst>
        </p:cNvPr>
        <p:cNvGrpSpPr/>
        <p:nvPr/>
      </p:nvGrpSpPr>
      <p:grpSpPr>
        <a:xfrm>
          <a:off x="0" y="0"/>
          <a:ext cx="0" cy="0"/>
          <a:chOff x="0" y="0"/>
          <a:chExt cx="0" cy="0"/>
        </a:xfrm>
      </p:grpSpPr>
      <p:pic>
        <p:nvPicPr>
          <p:cNvPr id="2050" name="Picture 2" descr="Psych-rock band The Velvet Sundown racks up well over 400,000 Spotify ...">
            <a:extLst>
              <a:ext uri="{FF2B5EF4-FFF2-40B4-BE49-F238E27FC236}">
                <a16:creationId xmlns:a16="http://schemas.microsoft.com/office/drawing/2014/main" id="{D075D4E8-35A5-4841-DFA4-DCBEB8F902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725" y="0"/>
            <a:ext cx="30861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7">
            <a:extLst>
              <a:ext uri="{FF2B5EF4-FFF2-40B4-BE49-F238E27FC236}">
                <a16:creationId xmlns:a16="http://schemas.microsoft.com/office/drawing/2014/main" id="{A9A25332-155D-A8CF-DC51-0B396CF0337D}"/>
              </a:ext>
            </a:extLst>
          </p:cNvPr>
          <p:cNvSpPr>
            <a:spLocks noGrp="1" noChangeArrowheads="1"/>
          </p:cNvSpPr>
          <p:nvPr>
            <p:ph sz="half" idx="4294967295"/>
          </p:nvPr>
        </p:nvSpPr>
        <p:spPr bwMode="auto">
          <a:xfrm>
            <a:off x="84365" y="4549775"/>
            <a:ext cx="8743950" cy="2308225"/>
          </a:xfrm>
          <a:prstGeom prst="rect">
            <a:avLst/>
          </a:prstGeom>
          <a:solidFill>
            <a:schemeClr val="bg1">
              <a:lumMod val="85000"/>
            </a:schemeClr>
          </a:solidFill>
          <a:ln>
            <a:noFill/>
          </a:ln>
          <a:effec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spc="0" dirty="0">
                <a:latin typeface="Segoe UI" panose="020B0502040204020203" pitchFamily="34" charset="0"/>
                <a:cs typeface="Segoe UI" panose="020B0502040204020203" pitchFamily="34" charset="0"/>
              </a:rPr>
              <a:t>In a little less than a month, a band calling itself the Velvet Sundown has amassed more than 550,000 monthly listeners on Spotify.  With two albums - "Floating On Echoes" and "Dust and Silence" - released in rapid succession in June, the group's sudden rise has been as mystifying as their digital footprint is sparse.</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spc="0" dirty="0">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spc="0" dirty="0">
                <a:latin typeface="Segoe UI" panose="020B0502040204020203" pitchFamily="34" charset="0"/>
                <a:cs typeface="Segoe UI" panose="020B0502040204020203" pitchFamily="34" charset="0"/>
              </a:rPr>
              <a:t>The group's bio is drenched in dreamlike metaphor, introducing its members as "vocalist and mellotron sorcerer Gabe Farrow," guitarist Lennie West, bassist-synth alchemist Milo Rains and percussionist Orion "Rio" Del Mar. </a:t>
            </a:r>
            <a:r>
              <a:rPr lang="en-US" altLang="en-US" sz="1200" b="1" spc="0" dirty="0">
                <a:latin typeface="Segoe UI" panose="020B0502040204020203" pitchFamily="34" charset="0"/>
                <a:cs typeface="Segoe UI" panose="020B0502040204020203" pitchFamily="34" charset="0"/>
              </a:rPr>
              <a:t>But no trace of these supposed musicians exists online, not even a modest trail of interviews, performances or social media activity.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b="1" spc="0" dirty="0">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spc="0" dirty="0">
                <a:latin typeface="Segoe UI" panose="020B0502040204020203" pitchFamily="34" charset="0"/>
                <a:cs typeface="Segoe UI" panose="020B0502040204020203" pitchFamily="34" charset="0"/>
              </a:rPr>
              <a:t>That is, until an Instagram account surfaced on Friday, June 27, bearing images critics have called "eerily AI-generated.“  Skeptics have raised red flags across Reddit and music journalism circles.  On Spotify, all songwriting and production credits go solely to the band, a rare practice in today's collaborative industry. </a:t>
            </a:r>
            <a:br>
              <a:rPr lang="en-US" altLang="en-US" sz="1200" spc="0" dirty="0">
                <a:latin typeface="Segoe UI" panose="020B0502040204020203" pitchFamily="34" charset="0"/>
                <a:cs typeface="Segoe UI" panose="020B0502040204020203" pitchFamily="34" charset="0"/>
              </a:rPr>
            </a:br>
            <a:r>
              <a:rPr lang="en-US" altLang="en-US" sz="1200" b="1" spc="0" dirty="0">
                <a:latin typeface="Segoe UI" panose="020B0502040204020203" pitchFamily="34" charset="0"/>
                <a:cs typeface="Segoe UI" panose="020B0502040204020203" pitchFamily="34" charset="0"/>
              </a:rPr>
              <a:t>There is no producer. There are no tour dates. There is no record label. </a:t>
            </a:r>
            <a:endParaRPr lang="en-US" sz="1200" b="1" spc="0" dirty="0">
              <a:latin typeface="Segoe UI" panose="020B0502040204020203" pitchFamily="34" charset="0"/>
              <a:cs typeface="Segoe UI" panose="020B0502040204020203" pitchFamily="34" charset="0"/>
            </a:endParaRPr>
          </a:p>
        </p:txBody>
      </p:sp>
      <p:pic>
        <p:nvPicPr>
          <p:cNvPr id="16" name="Picture 15">
            <a:extLst>
              <a:ext uri="{FF2B5EF4-FFF2-40B4-BE49-F238E27FC236}">
                <a16:creationId xmlns:a16="http://schemas.microsoft.com/office/drawing/2014/main" id="{3C1B17AF-6337-93F8-6010-C921F2F885B7}"/>
              </a:ext>
            </a:extLst>
          </p:cNvPr>
          <p:cNvPicPr>
            <a:picLocks noChangeAspect="1"/>
          </p:cNvPicPr>
          <p:nvPr/>
        </p:nvPicPr>
        <p:blipFill>
          <a:blip r:embed="rId3"/>
          <a:stretch>
            <a:fillRect/>
          </a:stretch>
        </p:blipFill>
        <p:spPr>
          <a:xfrm>
            <a:off x="84365" y="2675138"/>
            <a:ext cx="3243602" cy="1815401"/>
          </a:xfrm>
          <a:prstGeom prst="rect">
            <a:avLst/>
          </a:prstGeom>
        </p:spPr>
      </p:pic>
      <p:pic>
        <p:nvPicPr>
          <p:cNvPr id="19" name="Picture 18" descr="A group of men crossing a street&#10;&#10;AI-generated content may be incorrect.">
            <a:extLst>
              <a:ext uri="{FF2B5EF4-FFF2-40B4-BE49-F238E27FC236}">
                <a16:creationId xmlns:a16="http://schemas.microsoft.com/office/drawing/2014/main" id="{4C4D385D-1994-D320-20DB-AAF9930405B5}"/>
              </a:ext>
            </a:extLst>
          </p:cNvPr>
          <p:cNvPicPr>
            <a:picLocks noChangeAspect="1"/>
          </p:cNvPicPr>
          <p:nvPr/>
        </p:nvPicPr>
        <p:blipFill>
          <a:blip r:embed="rId4" cstate="print">
            <a:extLst>
              <a:ext uri="{28A0092B-C50C-407E-A947-70E740481C1C}">
                <a14:useLocalDpi xmlns:a14="http://schemas.microsoft.com/office/drawing/2010/main" val="0"/>
              </a:ext>
            </a:extLst>
          </a:blip>
          <a:srcRect r="4555"/>
          <a:stretch/>
        </p:blipFill>
        <p:spPr>
          <a:xfrm rot="21023674">
            <a:off x="3340057" y="2892508"/>
            <a:ext cx="2490956" cy="1468040"/>
          </a:xfrm>
          <a:prstGeom prst="rect">
            <a:avLst/>
          </a:prstGeom>
        </p:spPr>
      </p:pic>
      <p:pic>
        <p:nvPicPr>
          <p:cNvPr id="21" name="Picture 20" descr="A group of people playing instruments&#10;&#10;AI-generated content may be incorrect.">
            <a:extLst>
              <a:ext uri="{FF2B5EF4-FFF2-40B4-BE49-F238E27FC236}">
                <a16:creationId xmlns:a16="http://schemas.microsoft.com/office/drawing/2014/main" id="{634CD7A0-E257-9D7B-F270-9FA4BD7069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5293" y="2669960"/>
            <a:ext cx="3243602" cy="1824526"/>
          </a:xfrm>
          <a:prstGeom prst="rect">
            <a:avLst/>
          </a:prstGeom>
        </p:spPr>
      </p:pic>
      <p:sp>
        <p:nvSpPr>
          <p:cNvPr id="5" name="TextBox 4">
            <a:extLst>
              <a:ext uri="{FF2B5EF4-FFF2-40B4-BE49-F238E27FC236}">
                <a16:creationId xmlns:a16="http://schemas.microsoft.com/office/drawing/2014/main" id="{B52B9B23-C580-3109-765C-B7753A538D32}"/>
              </a:ext>
            </a:extLst>
          </p:cNvPr>
          <p:cNvSpPr txBox="1"/>
          <p:nvPr/>
        </p:nvSpPr>
        <p:spPr>
          <a:xfrm>
            <a:off x="3905250" y="152400"/>
            <a:ext cx="5301593" cy="2308324"/>
          </a:xfrm>
          <a:prstGeom prst="rect">
            <a:avLst/>
          </a:prstGeom>
          <a:noFill/>
        </p:spPr>
        <p:txBody>
          <a:bodyPr wrap="square">
            <a:spAutoFit/>
          </a:bodyPr>
          <a:lstStyle/>
          <a:p>
            <a:r>
              <a:rPr lang="en-US" b="0" i="0" dirty="0">
                <a:solidFill>
                  <a:srgbClr val="333333"/>
                </a:solidFill>
                <a:effectLst/>
                <a:latin typeface="Open Sans" panose="020B0606030504020204" pitchFamily="34" charset="0"/>
              </a:rPr>
              <a:t>Somehow, the band has two albums out already, even though they've not been around for very long. Both share very similar covers, both were released in June 2025, and both feature identical track counts and run times within a minute of each other. Apparently, they're a very prolific group too, given there's a new album on the way on July 11th.</a:t>
            </a:r>
            <a:endParaRPr lang="en-US" dirty="0"/>
          </a:p>
        </p:txBody>
      </p:sp>
    </p:spTree>
    <p:extLst>
      <p:ext uri="{BB962C8B-B14F-4D97-AF65-F5344CB8AC3E}">
        <p14:creationId xmlns:p14="http://schemas.microsoft.com/office/powerpoint/2010/main" val="4256173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25654-8897-E223-DBE4-6543B92D00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394EA0-9739-7395-CA36-48FD78F547BE}"/>
              </a:ext>
            </a:extLst>
          </p:cNvPr>
          <p:cNvSpPr>
            <a:spLocks noGrp="1"/>
          </p:cNvSpPr>
          <p:nvPr>
            <p:ph type="title"/>
          </p:nvPr>
        </p:nvSpPr>
        <p:spPr/>
        <p:txBody>
          <a:bodyPr/>
          <a:lstStyle/>
          <a:p>
            <a:r>
              <a:rPr lang="en-US"/>
              <a:t>From Chess to ChatGPT</a:t>
            </a:r>
          </a:p>
        </p:txBody>
      </p:sp>
      <p:sp>
        <p:nvSpPr>
          <p:cNvPr id="6" name="Arrow: Pentagon 5">
            <a:extLst>
              <a:ext uri="{FF2B5EF4-FFF2-40B4-BE49-F238E27FC236}">
                <a16:creationId xmlns:a16="http://schemas.microsoft.com/office/drawing/2014/main" id="{1C30207A-1F54-53F2-645B-CD105E1AFEDA}"/>
              </a:ext>
            </a:extLst>
          </p:cNvPr>
          <p:cNvSpPr/>
          <p:nvPr/>
        </p:nvSpPr>
        <p:spPr>
          <a:xfrm rot="5400000">
            <a:off x="2149289" y="2028351"/>
            <a:ext cx="1781732" cy="1252817"/>
          </a:xfrm>
          <a:prstGeom prst="homePlat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400">
                <a:solidFill>
                  <a:schemeClr val="tx1"/>
                </a:solidFill>
              </a:rPr>
              <a:t>1997</a:t>
            </a:r>
          </a:p>
          <a:p>
            <a:pPr algn="ctr"/>
            <a:r>
              <a:rPr lang="en-US" sz="1500">
                <a:solidFill>
                  <a:schemeClr val="tx1"/>
                </a:solidFill>
              </a:rPr>
              <a:t>Deep Blue beats chess grandmaster</a:t>
            </a:r>
          </a:p>
          <a:p>
            <a:pPr algn="ctr"/>
            <a:endParaRPr lang="en-US" sz="1600">
              <a:solidFill>
                <a:schemeClr val="tx1"/>
              </a:solidFill>
            </a:endParaRPr>
          </a:p>
        </p:txBody>
      </p:sp>
      <p:sp>
        <p:nvSpPr>
          <p:cNvPr id="2" name="Content Placeholder 4">
            <a:extLst>
              <a:ext uri="{FF2B5EF4-FFF2-40B4-BE49-F238E27FC236}">
                <a16:creationId xmlns:a16="http://schemas.microsoft.com/office/drawing/2014/main" id="{90B00D67-9D2B-EFD7-C270-6DF8DAB410FD}"/>
              </a:ext>
            </a:extLst>
          </p:cNvPr>
          <p:cNvSpPr txBox="1">
            <a:spLocks/>
          </p:cNvSpPr>
          <p:nvPr/>
        </p:nvSpPr>
        <p:spPr>
          <a:xfrm>
            <a:off x="533399" y="1871470"/>
            <a:ext cx="2003613" cy="4904963"/>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spcAft>
                <a:spcPts val="600"/>
              </a:spcAft>
              <a:buClr>
                <a:schemeClr val="accent1"/>
              </a:buClr>
              <a:buFont typeface="Wingdings 2" pitchFamily="18" charset="2"/>
              <a:buChar char=""/>
              <a:defRPr sz="2000" kern="1200" spc="0" baseline="0">
                <a:solidFill>
                  <a:schemeClr val="tx1"/>
                </a:solidFill>
                <a:latin typeface="+mn-lt"/>
                <a:ea typeface="+mn-ea"/>
                <a:cs typeface="+mn-cs"/>
              </a:defRPr>
            </a:lvl1pPr>
            <a:lvl2pPr marL="548640" indent="-182880" algn="l" defTabSz="914400" rtl="0" eaLnBrk="1" latinLnBrk="0" hangingPunct="1">
              <a:spcBef>
                <a:spcPct val="20000"/>
              </a:spcBef>
              <a:spcAft>
                <a:spcPts val="600"/>
              </a:spcAft>
              <a:buClr>
                <a:schemeClr val="accent2"/>
              </a:buClr>
              <a:buFont typeface="Wingdings" pitchFamily="2" charset="2"/>
              <a:buChar char="§"/>
              <a:defRPr sz="1800" kern="1200" spc="0" baseline="0">
                <a:solidFill>
                  <a:schemeClr val="tx1"/>
                </a:solidFill>
                <a:latin typeface="+mn-lt"/>
                <a:ea typeface="+mn-ea"/>
                <a:cs typeface="+mn-cs"/>
              </a:defRPr>
            </a:lvl2pPr>
            <a:lvl3pPr marL="822960" indent="-182880" algn="l" defTabSz="914400" rtl="0" eaLnBrk="1" latinLnBrk="0" hangingPunct="1">
              <a:spcBef>
                <a:spcPct val="20000"/>
              </a:spcBef>
              <a:spcAft>
                <a:spcPts val="600"/>
              </a:spcAft>
              <a:buClr>
                <a:srgbClr val="934343"/>
              </a:buClr>
              <a:buFont typeface="Wingdings" pitchFamily="2" charset="2"/>
              <a:buChar char="§"/>
              <a:defRPr sz="1600" kern="1200" spc="0" baseline="0">
                <a:solidFill>
                  <a:schemeClr val="tx1"/>
                </a:solidFill>
                <a:latin typeface="+mn-lt"/>
                <a:ea typeface="+mn-ea"/>
                <a:cs typeface="+mn-cs"/>
              </a:defRPr>
            </a:lvl3pPr>
            <a:lvl4pPr marL="1097280" indent="-182880" algn="l" defTabSz="914400" rtl="0" eaLnBrk="1" latinLnBrk="0" hangingPunct="1">
              <a:spcBef>
                <a:spcPct val="20000"/>
              </a:spcBef>
              <a:spcAft>
                <a:spcPts val="600"/>
              </a:spcAft>
              <a:buClr>
                <a:srgbClr val="1C1C1C"/>
              </a:buClr>
              <a:buFont typeface="Wingdings" pitchFamily="2" charset="2"/>
              <a:buChar char="§"/>
              <a:defRPr sz="1400" kern="1200">
                <a:solidFill>
                  <a:schemeClr val="tx1"/>
                </a:solidFill>
                <a:latin typeface="+mn-lt"/>
                <a:ea typeface="+mn-ea"/>
                <a:cs typeface="+mn-cs"/>
              </a:defRPr>
            </a:lvl4pPr>
            <a:lvl5pPr marL="1280160" indent="-182880" algn="l" defTabSz="914400" rtl="0" eaLnBrk="1" latinLnBrk="0" hangingPunct="1">
              <a:spcBef>
                <a:spcPct val="20000"/>
              </a:spcBef>
              <a:spcAft>
                <a:spcPts val="600"/>
              </a:spcAft>
              <a:buClr>
                <a:schemeClr val="accent6"/>
              </a:buClr>
              <a:buFont typeface="Wingdings" pitchFamily="2" charset="2"/>
              <a:buChar char="§"/>
              <a:defRPr sz="1400" kern="1200" spc="100" baseline="0">
                <a:solidFill>
                  <a:schemeClr val="tx1"/>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endParaRPr lang="en-US"/>
          </a:p>
        </p:txBody>
      </p:sp>
      <p:sp>
        <p:nvSpPr>
          <p:cNvPr id="3" name="Content Placeholder 4">
            <a:extLst>
              <a:ext uri="{FF2B5EF4-FFF2-40B4-BE49-F238E27FC236}">
                <a16:creationId xmlns:a16="http://schemas.microsoft.com/office/drawing/2014/main" id="{51E2AE13-F3DF-9B77-F721-92028844E894}"/>
              </a:ext>
            </a:extLst>
          </p:cNvPr>
          <p:cNvSpPr txBox="1">
            <a:spLocks/>
          </p:cNvSpPr>
          <p:nvPr/>
        </p:nvSpPr>
        <p:spPr>
          <a:xfrm>
            <a:off x="145676" y="1754928"/>
            <a:ext cx="2162735" cy="3543213"/>
          </a:xfrm>
          <a:prstGeom prst="rect">
            <a:avLst/>
          </a:prstGeom>
          <a:solidFill>
            <a:srgbClr val="E8E5FF"/>
          </a:solidFill>
        </p:spPr>
        <p:txBody>
          <a:bodyPr vert="horz" lIns="91440" tIns="45720" rIns="91440" bIns="45720" rtlCol="0">
            <a:normAutofit/>
          </a:bodyPr>
          <a:lstStyle>
            <a:lvl1pPr marL="274320" indent="-228600" algn="l" defTabSz="914400" rtl="0" eaLnBrk="1" latinLnBrk="0" hangingPunct="1">
              <a:spcBef>
                <a:spcPct val="20000"/>
              </a:spcBef>
              <a:spcAft>
                <a:spcPts val="600"/>
              </a:spcAft>
              <a:buClr>
                <a:schemeClr val="accent1"/>
              </a:buClr>
              <a:buFont typeface="Wingdings 2" pitchFamily="18" charset="2"/>
              <a:buChar char=""/>
              <a:defRPr sz="2000" kern="1200" spc="0" baseline="0">
                <a:solidFill>
                  <a:schemeClr val="tx1"/>
                </a:solidFill>
                <a:latin typeface="+mn-lt"/>
                <a:ea typeface="+mn-ea"/>
                <a:cs typeface="+mn-cs"/>
              </a:defRPr>
            </a:lvl1pPr>
            <a:lvl2pPr marL="548640" indent="-182880" algn="l" defTabSz="914400" rtl="0" eaLnBrk="1" latinLnBrk="0" hangingPunct="1">
              <a:spcBef>
                <a:spcPct val="20000"/>
              </a:spcBef>
              <a:spcAft>
                <a:spcPts val="600"/>
              </a:spcAft>
              <a:buClr>
                <a:schemeClr val="accent2"/>
              </a:buClr>
              <a:buFont typeface="Wingdings" pitchFamily="2" charset="2"/>
              <a:buChar char="§"/>
              <a:defRPr sz="1800" kern="1200" spc="0" baseline="0">
                <a:solidFill>
                  <a:schemeClr val="tx1"/>
                </a:solidFill>
                <a:latin typeface="+mn-lt"/>
                <a:ea typeface="+mn-ea"/>
                <a:cs typeface="+mn-cs"/>
              </a:defRPr>
            </a:lvl2pPr>
            <a:lvl3pPr marL="822960" indent="-182880" algn="l" defTabSz="914400" rtl="0" eaLnBrk="1" latinLnBrk="0" hangingPunct="1">
              <a:spcBef>
                <a:spcPct val="20000"/>
              </a:spcBef>
              <a:spcAft>
                <a:spcPts val="600"/>
              </a:spcAft>
              <a:buClr>
                <a:srgbClr val="934343"/>
              </a:buClr>
              <a:buFont typeface="Wingdings" pitchFamily="2" charset="2"/>
              <a:buChar char="§"/>
              <a:defRPr sz="1600" kern="1200" spc="0" baseline="0">
                <a:solidFill>
                  <a:schemeClr val="tx1"/>
                </a:solidFill>
                <a:latin typeface="+mn-lt"/>
                <a:ea typeface="+mn-ea"/>
                <a:cs typeface="+mn-cs"/>
              </a:defRPr>
            </a:lvl3pPr>
            <a:lvl4pPr marL="1097280" indent="-182880" algn="l" defTabSz="914400" rtl="0" eaLnBrk="1" latinLnBrk="0" hangingPunct="1">
              <a:spcBef>
                <a:spcPct val="20000"/>
              </a:spcBef>
              <a:spcAft>
                <a:spcPts val="600"/>
              </a:spcAft>
              <a:buClr>
                <a:srgbClr val="1C1C1C"/>
              </a:buClr>
              <a:buFont typeface="Wingdings" pitchFamily="2" charset="2"/>
              <a:buChar char="§"/>
              <a:defRPr sz="1400" kern="1200">
                <a:solidFill>
                  <a:schemeClr val="tx1"/>
                </a:solidFill>
                <a:latin typeface="+mn-lt"/>
                <a:ea typeface="+mn-ea"/>
                <a:cs typeface="+mn-cs"/>
              </a:defRPr>
            </a:lvl4pPr>
            <a:lvl5pPr marL="1280160" indent="-182880" algn="l" defTabSz="914400" rtl="0" eaLnBrk="1" latinLnBrk="0" hangingPunct="1">
              <a:spcBef>
                <a:spcPct val="20000"/>
              </a:spcBef>
              <a:spcAft>
                <a:spcPts val="600"/>
              </a:spcAft>
              <a:buClr>
                <a:schemeClr val="accent6"/>
              </a:buClr>
              <a:buFont typeface="Wingdings" pitchFamily="2" charset="2"/>
              <a:buChar char="§"/>
              <a:defRPr sz="1400" kern="1200" spc="100" baseline="0">
                <a:solidFill>
                  <a:schemeClr val="tx1"/>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r>
              <a:rPr lang="en-US" sz="1400">
                <a:solidFill>
                  <a:schemeClr val="accent1">
                    <a:lumMod val="50000"/>
                  </a:schemeClr>
                </a:solidFill>
              </a:rPr>
              <a:t>Integration of thousands to millions of </a:t>
            </a:r>
            <a:r>
              <a:rPr lang="en-US" sz="1400" b="1">
                <a:solidFill>
                  <a:schemeClr val="accent1">
                    <a:lumMod val="50000"/>
                  </a:schemeClr>
                </a:solidFill>
              </a:rPr>
              <a:t>transistors</a:t>
            </a:r>
            <a:r>
              <a:rPr lang="en-US" sz="1400">
                <a:solidFill>
                  <a:schemeClr val="accent1">
                    <a:lumMod val="50000"/>
                  </a:schemeClr>
                </a:solidFill>
              </a:rPr>
              <a:t> on a single silicon chip (VLSI or very large scale integration) to evaluate millions of chess positions per second.</a:t>
            </a:r>
          </a:p>
          <a:p>
            <a:r>
              <a:rPr lang="en-US" sz="1400" b="1">
                <a:solidFill>
                  <a:schemeClr val="accent1">
                    <a:lumMod val="50000"/>
                  </a:schemeClr>
                </a:solidFill>
              </a:rPr>
              <a:t>Parallel processors </a:t>
            </a:r>
            <a:r>
              <a:rPr lang="en-US" sz="1400">
                <a:solidFill>
                  <a:schemeClr val="accent1">
                    <a:lumMod val="50000"/>
                  </a:schemeClr>
                </a:solidFill>
              </a:rPr>
              <a:t>to speed up calculations.</a:t>
            </a:r>
          </a:p>
          <a:p>
            <a:r>
              <a:rPr lang="en-US" sz="1400" b="1">
                <a:solidFill>
                  <a:schemeClr val="accent1">
                    <a:lumMod val="50000"/>
                  </a:schemeClr>
                </a:solidFill>
              </a:rPr>
              <a:t>Brute-force search</a:t>
            </a:r>
          </a:p>
          <a:p>
            <a:r>
              <a:rPr lang="en-US" sz="1400" b="1">
                <a:solidFill>
                  <a:schemeClr val="accent1">
                    <a:lumMod val="50000"/>
                  </a:schemeClr>
                </a:solidFill>
              </a:rPr>
              <a:t>Hand-coded</a:t>
            </a:r>
            <a:r>
              <a:rPr lang="en-US" sz="1400">
                <a:solidFill>
                  <a:schemeClr val="accent1">
                    <a:lumMod val="50000"/>
                  </a:schemeClr>
                </a:solidFill>
              </a:rPr>
              <a:t> chess knowledge</a:t>
            </a:r>
          </a:p>
          <a:p>
            <a:endParaRPr lang="en-US" sz="1400"/>
          </a:p>
        </p:txBody>
      </p:sp>
      <p:sp>
        <p:nvSpPr>
          <p:cNvPr id="7" name="Arrow: Chevron 6">
            <a:extLst>
              <a:ext uri="{FF2B5EF4-FFF2-40B4-BE49-F238E27FC236}">
                <a16:creationId xmlns:a16="http://schemas.microsoft.com/office/drawing/2014/main" id="{7E84821A-11BD-AA77-42B5-440B94CD9CC7}"/>
              </a:ext>
            </a:extLst>
          </p:cNvPr>
          <p:cNvSpPr/>
          <p:nvPr/>
        </p:nvSpPr>
        <p:spPr>
          <a:xfrm rot="5400000">
            <a:off x="2088015" y="3441688"/>
            <a:ext cx="1937897" cy="1219200"/>
          </a:xfrm>
          <a:prstGeom prst="chevron">
            <a:avLst/>
          </a:prstGeom>
          <a:solidFill>
            <a:srgbClr val="E6BCA4"/>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400">
                <a:solidFill>
                  <a:srgbClr val="663300"/>
                </a:solidFill>
              </a:rPr>
              <a:t>2010s</a:t>
            </a:r>
            <a:br>
              <a:rPr lang="en-US">
                <a:solidFill>
                  <a:srgbClr val="663300"/>
                </a:solidFill>
              </a:rPr>
            </a:br>
            <a:r>
              <a:rPr lang="en-US" sz="1500">
                <a:solidFill>
                  <a:srgbClr val="663300"/>
                </a:solidFill>
              </a:rPr>
              <a:t>Neural Networks</a:t>
            </a:r>
          </a:p>
        </p:txBody>
      </p:sp>
      <p:sp>
        <p:nvSpPr>
          <p:cNvPr id="8" name="Content Placeholder 4">
            <a:extLst>
              <a:ext uri="{FF2B5EF4-FFF2-40B4-BE49-F238E27FC236}">
                <a16:creationId xmlns:a16="http://schemas.microsoft.com/office/drawing/2014/main" id="{693724D3-9F27-77FF-ACE2-225F7AC1EADD}"/>
              </a:ext>
            </a:extLst>
          </p:cNvPr>
          <p:cNvSpPr txBox="1">
            <a:spLocks/>
          </p:cNvSpPr>
          <p:nvPr/>
        </p:nvSpPr>
        <p:spPr>
          <a:xfrm>
            <a:off x="3769657" y="2007140"/>
            <a:ext cx="5228668" cy="2403491"/>
          </a:xfrm>
          <a:prstGeom prst="rect">
            <a:avLst/>
          </a:prstGeom>
          <a:solidFill>
            <a:srgbClr val="F7E9E1"/>
          </a:solidFill>
        </p:spPr>
        <p:txBody>
          <a:bodyPr vert="horz" lIns="91440" tIns="45720" rIns="91440" bIns="45720" rtlCol="0">
            <a:normAutofit/>
          </a:bodyPr>
          <a:lstStyle>
            <a:lvl1pPr marL="274320" indent="-228600" algn="l" defTabSz="914400" rtl="0" eaLnBrk="1" latinLnBrk="0" hangingPunct="1">
              <a:spcBef>
                <a:spcPct val="20000"/>
              </a:spcBef>
              <a:spcAft>
                <a:spcPts val="600"/>
              </a:spcAft>
              <a:buClr>
                <a:schemeClr val="accent1"/>
              </a:buClr>
              <a:buFont typeface="Wingdings 2" pitchFamily="18" charset="2"/>
              <a:buChar char=""/>
              <a:defRPr sz="2000" kern="1200" spc="0" baseline="0">
                <a:solidFill>
                  <a:schemeClr val="tx1"/>
                </a:solidFill>
                <a:latin typeface="+mn-lt"/>
                <a:ea typeface="+mn-ea"/>
                <a:cs typeface="+mn-cs"/>
              </a:defRPr>
            </a:lvl1pPr>
            <a:lvl2pPr marL="548640" indent="-182880" algn="l" defTabSz="914400" rtl="0" eaLnBrk="1" latinLnBrk="0" hangingPunct="1">
              <a:spcBef>
                <a:spcPct val="20000"/>
              </a:spcBef>
              <a:spcAft>
                <a:spcPts val="600"/>
              </a:spcAft>
              <a:buClr>
                <a:schemeClr val="accent2"/>
              </a:buClr>
              <a:buFont typeface="Wingdings" pitchFamily="2" charset="2"/>
              <a:buChar char="§"/>
              <a:defRPr sz="1800" kern="1200" spc="0" baseline="0">
                <a:solidFill>
                  <a:schemeClr val="tx1"/>
                </a:solidFill>
                <a:latin typeface="+mn-lt"/>
                <a:ea typeface="+mn-ea"/>
                <a:cs typeface="+mn-cs"/>
              </a:defRPr>
            </a:lvl2pPr>
            <a:lvl3pPr marL="822960" indent="-182880" algn="l" defTabSz="914400" rtl="0" eaLnBrk="1" latinLnBrk="0" hangingPunct="1">
              <a:spcBef>
                <a:spcPct val="20000"/>
              </a:spcBef>
              <a:spcAft>
                <a:spcPts val="600"/>
              </a:spcAft>
              <a:buClr>
                <a:srgbClr val="934343"/>
              </a:buClr>
              <a:buFont typeface="Wingdings" pitchFamily="2" charset="2"/>
              <a:buChar char="§"/>
              <a:defRPr sz="1600" kern="1200" spc="0" baseline="0">
                <a:solidFill>
                  <a:schemeClr val="tx1"/>
                </a:solidFill>
                <a:latin typeface="+mn-lt"/>
                <a:ea typeface="+mn-ea"/>
                <a:cs typeface="+mn-cs"/>
              </a:defRPr>
            </a:lvl3pPr>
            <a:lvl4pPr marL="1097280" indent="-182880" algn="l" defTabSz="914400" rtl="0" eaLnBrk="1" latinLnBrk="0" hangingPunct="1">
              <a:spcBef>
                <a:spcPct val="20000"/>
              </a:spcBef>
              <a:spcAft>
                <a:spcPts val="600"/>
              </a:spcAft>
              <a:buClr>
                <a:srgbClr val="1C1C1C"/>
              </a:buClr>
              <a:buFont typeface="Wingdings" pitchFamily="2" charset="2"/>
              <a:buChar char="§"/>
              <a:defRPr sz="1400" kern="1200">
                <a:solidFill>
                  <a:schemeClr val="tx1"/>
                </a:solidFill>
                <a:latin typeface="+mn-lt"/>
                <a:ea typeface="+mn-ea"/>
                <a:cs typeface="+mn-cs"/>
              </a:defRPr>
            </a:lvl4pPr>
            <a:lvl5pPr marL="1280160" indent="-182880" algn="l" defTabSz="914400" rtl="0" eaLnBrk="1" latinLnBrk="0" hangingPunct="1">
              <a:spcBef>
                <a:spcPct val="20000"/>
              </a:spcBef>
              <a:spcAft>
                <a:spcPts val="600"/>
              </a:spcAft>
              <a:buClr>
                <a:schemeClr val="accent6"/>
              </a:buClr>
              <a:buFont typeface="Wingdings" pitchFamily="2" charset="2"/>
              <a:buChar char="§"/>
              <a:defRPr sz="1400" kern="1200" spc="100" baseline="0">
                <a:solidFill>
                  <a:schemeClr val="tx1"/>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buClr>
                <a:srgbClr val="663300"/>
              </a:buClr>
            </a:pPr>
            <a:r>
              <a:rPr lang="en-US" sz="1400">
                <a:solidFill>
                  <a:srgbClr val="663300"/>
                </a:solidFill>
              </a:rPr>
              <a:t>Data and operations represented using </a:t>
            </a:r>
            <a:r>
              <a:rPr lang="en-US" sz="1400" b="1">
                <a:solidFill>
                  <a:srgbClr val="663300"/>
                </a:solidFill>
              </a:rPr>
              <a:t>vectors </a:t>
            </a:r>
            <a:r>
              <a:rPr lang="en-US" sz="1400">
                <a:solidFill>
                  <a:srgbClr val="663300"/>
                </a:solidFill>
              </a:rPr>
              <a:t>and</a:t>
            </a:r>
            <a:r>
              <a:rPr lang="en-US" sz="1400" b="1">
                <a:solidFill>
                  <a:srgbClr val="663300"/>
                </a:solidFill>
              </a:rPr>
              <a:t> matrices</a:t>
            </a:r>
            <a:r>
              <a:rPr lang="en-US" sz="1400">
                <a:solidFill>
                  <a:srgbClr val="663300"/>
                </a:solidFill>
              </a:rPr>
              <a:t>.</a:t>
            </a:r>
          </a:p>
          <a:p>
            <a:pPr>
              <a:buClr>
                <a:srgbClr val="663300"/>
              </a:buClr>
            </a:pPr>
            <a:r>
              <a:rPr lang="en-US" sz="1400" b="1">
                <a:solidFill>
                  <a:srgbClr val="663300"/>
                </a:solidFill>
              </a:rPr>
              <a:t>Backpropagation</a:t>
            </a:r>
            <a:r>
              <a:rPr lang="en-US" sz="1400">
                <a:solidFill>
                  <a:srgbClr val="663300"/>
                </a:solidFill>
              </a:rPr>
              <a:t>, i.e., a learning method that helps a neural network learn by figuring out how much each part of the network contributed to the error (wrong answer), sending this information backward through the network, and adjusting the weights so the network does better next time. </a:t>
            </a:r>
          </a:p>
          <a:p>
            <a:pPr>
              <a:buClr>
                <a:srgbClr val="663300"/>
              </a:buClr>
            </a:pPr>
            <a:r>
              <a:rPr lang="en-US" sz="1400" b="1">
                <a:solidFill>
                  <a:srgbClr val="663300"/>
                </a:solidFill>
              </a:rPr>
              <a:t>Loss functions</a:t>
            </a:r>
            <a:r>
              <a:rPr lang="en-US" sz="1400">
                <a:solidFill>
                  <a:srgbClr val="663300"/>
                </a:solidFill>
              </a:rPr>
              <a:t>, mathematical formula that tells a neural network how wrong its prediction is. </a:t>
            </a:r>
          </a:p>
          <a:p>
            <a:pPr>
              <a:buClr>
                <a:srgbClr val="663300"/>
              </a:buClr>
            </a:pPr>
            <a:r>
              <a:rPr lang="en-US" sz="1400" b="1">
                <a:solidFill>
                  <a:srgbClr val="663300"/>
                </a:solidFill>
              </a:rPr>
              <a:t>Optimization</a:t>
            </a:r>
            <a:r>
              <a:rPr lang="en-US" sz="1400">
                <a:solidFill>
                  <a:srgbClr val="663300"/>
                </a:solidFill>
              </a:rPr>
              <a:t> algorithms to reduce loss</a:t>
            </a:r>
          </a:p>
        </p:txBody>
      </p:sp>
      <p:sp>
        <p:nvSpPr>
          <p:cNvPr id="10" name="Arrow: Chevron 9">
            <a:extLst>
              <a:ext uri="{FF2B5EF4-FFF2-40B4-BE49-F238E27FC236}">
                <a16:creationId xmlns:a16="http://schemas.microsoft.com/office/drawing/2014/main" id="{28E76971-8B47-32F8-FB76-8122CC5C2C63}"/>
              </a:ext>
            </a:extLst>
          </p:cNvPr>
          <p:cNvSpPr/>
          <p:nvPr/>
        </p:nvSpPr>
        <p:spPr>
          <a:xfrm rot="5400000">
            <a:off x="2085773" y="4901896"/>
            <a:ext cx="1937898" cy="1219200"/>
          </a:xfrm>
          <a:prstGeom prst="chevron">
            <a:avLst/>
          </a:prstGeom>
          <a:solidFill>
            <a:srgbClr val="178AA1"/>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400">
                <a:solidFill>
                  <a:schemeClr val="bg1"/>
                </a:solidFill>
              </a:rPr>
              <a:t>2017</a:t>
            </a:r>
            <a:br>
              <a:rPr lang="en-US">
                <a:solidFill>
                  <a:schemeClr val="bg1"/>
                </a:solidFill>
              </a:rPr>
            </a:br>
            <a:r>
              <a:rPr lang="en-US" sz="1500">
                <a:solidFill>
                  <a:schemeClr val="bg1"/>
                </a:solidFill>
              </a:rPr>
              <a:t>Transformers and LLMs</a:t>
            </a:r>
          </a:p>
        </p:txBody>
      </p:sp>
      <p:sp>
        <p:nvSpPr>
          <p:cNvPr id="11" name="Content Placeholder 4">
            <a:extLst>
              <a:ext uri="{FF2B5EF4-FFF2-40B4-BE49-F238E27FC236}">
                <a16:creationId xmlns:a16="http://schemas.microsoft.com/office/drawing/2014/main" id="{193919FD-5ED1-7CFD-D044-7AFF2ACE26A9}"/>
              </a:ext>
            </a:extLst>
          </p:cNvPr>
          <p:cNvSpPr txBox="1">
            <a:spLocks/>
          </p:cNvSpPr>
          <p:nvPr/>
        </p:nvSpPr>
        <p:spPr>
          <a:xfrm>
            <a:off x="3769657" y="4558870"/>
            <a:ext cx="5228668" cy="2039150"/>
          </a:xfrm>
          <a:prstGeom prst="rect">
            <a:avLst/>
          </a:prstGeom>
          <a:solidFill>
            <a:srgbClr val="DAE9EE"/>
          </a:solidFill>
        </p:spPr>
        <p:txBody>
          <a:bodyPr vert="horz" lIns="91440" tIns="45720" rIns="91440" bIns="45720" rtlCol="0">
            <a:normAutofit/>
          </a:bodyPr>
          <a:lstStyle>
            <a:lvl1pPr marL="274320" indent="-228600" algn="l" defTabSz="914400" rtl="0" eaLnBrk="1" latinLnBrk="0" hangingPunct="1">
              <a:spcBef>
                <a:spcPct val="20000"/>
              </a:spcBef>
              <a:spcAft>
                <a:spcPts val="600"/>
              </a:spcAft>
              <a:buClr>
                <a:schemeClr val="accent1"/>
              </a:buClr>
              <a:buFont typeface="Wingdings 2" pitchFamily="18" charset="2"/>
              <a:buChar char=""/>
              <a:defRPr sz="2000" kern="1200" spc="0" baseline="0">
                <a:solidFill>
                  <a:schemeClr val="tx1"/>
                </a:solidFill>
                <a:latin typeface="+mn-lt"/>
                <a:ea typeface="+mn-ea"/>
                <a:cs typeface="+mn-cs"/>
              </a:defRPr>
            </a:lvl1pPr>
            <a:lvl2pPr marL="548640" indent="-182880" algn="l" defTabSz="914400" rtl="0" eaLnBrk="1" latinLnBrk="0" hangingPunct="1">
              <a:spcBef>
                <a:spcPct val="20000"/>
              </a:spcBef>
              <a:spcAft>
                <a:spcPts val="600"/>
              </a:spcAft>
              <a:buClr>
                <a:schemeClr val="accent2"/>
              </a:buClr>
              <a:buFont typeface="Wingdings" pitchFamily="2" charset="2"/>
              <a:buChar char="§"/>
              <a:defRPr sz="1800" kern="1200" spc="0" baseline="0">
                <a:solidFill>
                  <a:schemeClr val="tx1"/>
                </a:solidFill>
                <a:latin typeface="+mn-lt"/>
                <a:ea typeface="+mn-ea"/>
                <a:cs typeface="+mn-cs"/>
              </a:defRPr>
            </a:lvl2pPr>
            <a:lvl3pPr marL="822960" indent="-182880" algn="l" defTabSz="914400" rtl="0" eaLnBrk="1" latinLnBrk="0" hangingPunct="1">
              <a:spcBef>
                <a:spcPct val="20000"/>
              </a:spcBef>
              <a:spcAft>
                <a:spcPts val="600"/>
              </a:spcAft>
              <a:buClr>
                <a:srgbClr val="934343"/>
              </a:buClr>
              <a:buFont typeface="Wingdings" pitchFamily="2" charset="2"/>
              <a:buChar char="§"/>
              <a:defRPr sz="1600" kern="1200" spc="0" baseline="0">
                <a:solidFill>
                  <a:schemeClr val="tx1"/>
                </a:solidFill>
                <a:latin typeface="+mn-lt"/>
                <a:ea typeface="+mn-ea"/>
                <a:cs typeface="+mn-cs"/>
              </a:defRPr>
            </a:lvl3pPr>
            <a:lvl4pPr marL="1097280" indent="-182880" algn="l" defTabSz="914400" rtl="0" eaLnBrk="1" latinLnBrk="0" hangingPunct="1">
              <a:spcBef>
                <a:spcPct val="20000"/>
              </a:spcBef>
              <a:spcAft>
                <a:spcPts val="600"/>
              </a:spcAft>
              <a:buClr>
                <a:srgbClr val="1C1C1C"/>
              </a:buClr>
              <a:buFont typeface="Wingdings" pitchFamily="2" charset="2"/>
              <a:buChar char="§"/>
              <a:defRPr sz="1400" kern="1200">
                <a:solidFill>
                  <a:schemeClr val="tx1"/>
                </a:solidFill>
                <a:latin typeface="+mn-lt"/>
                <a:ea typeface="+mn-ea"/>
                <a:cs typeface="+mn-cs"/>
              </a:defRPr>
            </a:lvl4pPr>
            <a:lvl5pPr marL="1280160" indent="-182880" algn="l" defTabSz="914400" rtl="0" eaLnBrk="1" latinLnBrk="0" hangingPunct="1">
              <a:spcBef>
                <a:spcPct val="20000"/>
              </a:spcBef>
              <a:spcAft>
                <a:spcPts val="600"/>
              </a:spcAft>
              <a:buClr>
                <a:schemeClr val="accent6"/>
              </a:buClr>
              <a:buFont typeface="Wingdings" pitchFamily="2" charset="2"/>
              <a:buChar char="§"/>
              <a:defRPr sz="1400" kern="1200" spc="100" baseline="0">
                <a:solidFill>
                  <a:schemeClr val="tx1"/>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buClr>
                <a:srgbClr val="137083"/>
              </a:buClr>
            </a:pPr>
            <a:r>
              <a:rPr lang="en-US" sz="1400" b="1">
                <a:solidFill>
                  <a:srgbClr val="137083"/>
                </a:solidFill>
              </a:rPr>
              <a:t>Tokenization</a:t>
            </a:r>
            <a:r>
              <a:rPr lang="en-US" sz="1400">
                <a:solidFill>
                  <a:srgbClr val="137083"/>
                </a:solidFill>
              </a:rPr>
              <a:t> – sentence split into tokens</a:t>
            </a:r>
          </a:p>
          <a:p>
            <a:pPr>
              <a:buClr>
                <a:srgbClr val="137083"/>
              </a:buClr>
            </a:pPr>
            <a:r>
              <a:rPr lang="en-US" sz="1400" b="1">
                <a:solidFill>
                  <a:srgbClr val="137083"/>
                </a:solidFill>
              </a:rPr>
              <a:t>Embedding</a:t>
            </a:r>
            <a:r>
              <a:rPr lang="en-US" sz="1400">
                <a:solidFill>
                  <a:srgbClr val="137083"/>
                </a:solidFill>
              </a:rPr>
              <a:t> – each token becomes a numerical vector</a:t>
            </a:r>
          </a:p>
          <a:p>
            <a:pPr>
              <a:buClr>
                <a:srgbClr val="137083"/>
              </a:buClr>
            </a:pPr>
            <a:r>
              <a:rPr lang="en-US" sz="1400" b="1">
                <a:solidFill>
                  <a:srgbClr val="137083"/>
                </a:solidFill>
              </a:rPr>
              <a:t>Transformer</a:t>
            </a:r>
            <a:r>
              <a:rPr lang="en-US" sz="1400">
                <a:solidFill>
                  <a:srgbClr val="137083"/>
                </a:solidFill>
              </a:rPr>
              <a:t> layers – attention + processing update the vectors based on context (attention is looking at all the other tokens in the sentence and deciding which words matter most to me right now?)</a:t>
            </a:r>
          </a:p>
          <a:p>
            <a:pPr>
              <a:buClr>
                <a:srgbClr val="137083"/>
              </a:buClr>
            </a:pPr>
            <a:r>
              <a:rPr lang="en-US" sz="1400" b="1">
                <a:solidFill>
                  <a:srgbClr val="137083"/>
                </a:solidFill>
              </a:rPr>
              <a:t>Output</a:t>
            </a:r>
            <a:r>
              <a:rPr lang="en-US" sz="1400">
                <a:solidFill>
                  <a:srgbClr val="137083"/>
                </a:solidFill>
              </a:rPr>
              <a:t>	Model predicts next token based on final vectors</a:t>
            </a:r>
          </a:p>
        </p:txBody>
      </p:sp>
    </p:spTree>
    <p:extLst>
      <p:ext uri="{BB962C8B-B14F-4D97-AF65-F5344CB8AC3E}">
        <p14:creationId xmlns:p14="http://schemas.microsoft.com/office/powerpoint/2010/main" val="2293542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13011-CA91-9295-1CB9-1FA9FC216E9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C8ED6A3-7C87-C35A-2769-E4E6F25D7253}"/>
              </a:ext>
            </a:extLst>
          </p:cNvPr>
          <p:cNvSpPr>
            <a:spLocks noGrp="1"/>
          </p:cNvSpPr>
          <p:nvPr>
            <p:ph type="title"/>
          </p:nvPr>
        </p:nvSpPr>
        <p:spPr/>
        <p:txBody>
          <a:bodyPr/>
          <a:lstStyle/>
          <a:p>
            <a:r>
              <a:rPr lang="en-US"/>
              <a:t>From Rules to Reasoning</a:t>
            </a:r>
          </a:p>
        </p:txBody>
      </p:sp>
      <p:sp>
        <p:nvSpPr>
          <p:cNvPr id="6" name="Arrow: Pentagon 5">
            <a:extLst>
              <a:ext uri="{FF2B5EF4-FFF2-40B4-BE49-F238E27FC236}">
                <a16:creationId xmlns:a16="http://schemas.microsoft.com/office/drawing/2014/main" id="{DF1FC997-814D-5592-5881-A365AB321CBC}"/>
              </a:ext>
            </a:extLst>
          </p:cNvPr>
          <p:cNvSpPr/>
          <p:nvPr/>
        </p:nvSpPr>
        <p:spPr>
          <a:xfrm rot="5400000">
            <a:off x="3658498" y="2028351"/>
            <a:ext cx="1781732" cy="1252817"/>
          </a:xfrm>
          <a:prstGeom prst="homePlat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en-US" sz="2400">
              <a:solidFill>
                <a:schemeClr val="tx1"/>
              </a:solidFill>
            </a:endParaRPr>
          </a:p>
          <a:p>
            <a:pPr algn="ctr"/>
            <a:r>
              <a:rPr lang="en-US" sz="1200">
                <a:solidFill>
                  <a:schemeClr val="tx1"/>
                </a:solidFill>
              </a:rPr>
              <a:t>early</a:t>
            </a:r>
            <a:br>
              <a:rPr lang="en-US" sz="2400">
                <a:solidFill>
                  <a:schemeClr val="tx1"/>
                </a:solidFill>
              </a:rPr>
            </a:br>
            <a:r>
              <a:rPr lang="en-US" sz="2400">
                <a:solidFill>
                  <a:schemeClr val="tx1"/>
                </a:solidFill>
              </a:rPr>
              <a:t>2010s</a:t>
            </a:r>
          </a:p>
          <a:p>
            <a:pPr algn="ctr"/>
            <a:r>
              <a:rPr lang="en-US" sz="1500">
                <a:solidFill>
                  <a:schemeClr val="tx1"/>
                </a:solidFill>
              </a:rPr>
              <a:t>Robotic Process Automation</a:t>
            </a:r>
          </a:p>
          <a:p>
            <a:pPr algn="ctr"/>
            <a:endParaRPr lang="en-US" sz="1500">
              <a:solidFill>
                <a:schemeClr val="tx1"/>
              </a:solidFill>
            </a:endParaRPr>
          </a:p>
          <a:p>
            <a:pPr algn="ctr"/>
            <a:endParaRPr lang="en-US" sz="1600">
              <a:solidFill>
                <a:schemeClr val="tx1"/>
              </a:solidFill>
            </a:endParaRPr>
          </a:p>
        </p:txBody>
      </p:sp>
      <p:sp>
        <p:nvSpPr>
          <p:cNvPr id="2" name="Content Placeholder 4">
            <a:extLst>
              <a:ext uri="{FF2B5EF4-FFF2-40B4-BE49-F238E27FC236}">
                <a16:creationId xmlns:a16="http://schemas.microsoft.com/office/drawing/2014/main" id="{8DB506EA-23DD-09E6-4F3C-1E854EA3F059}"/>
              </a:ext>
            </a:extLst>
          </p:cNvPr>
          <p:cNvSpPr txBox="1">
            <a:spLocks/>
          </p:cNvSpPr>
          <p:nvPr/>
        </p:nvSpPr>
        <p:spPr>
          <a:xfrm>
            <a:off x="533399" y="1871470"/>
            <a:ext cx="2003613" cy="4904963"/>
          </a:xfrm>
          <a:prstGeom prst="rect">
            <a:avLst/>
          </a:prstGeom>
        </p:spPr>
        <p:txBody>
          <a:bodyPr vert="horz" lIns="91440" tIns="45720" rIns="91440" bIns="45720" rtlCol="0">
            <a:normAutofit/>
          </a:bodyPr>
          <a:lstStyle>
            <a:lvl1pPr marL="274320" indent="-228600" algn="l" defTabSz="914400" rtl="0" eaLnBrk="1" latinLnBrk="0" hangingPunct="1">
              <a:spcBef>
                <a:spcPct val="20000"/>
              </a:spcBef>
              <a:spcAft>
                <a:spcPts val="600"/>
              </a:spcAft>
              <a:buClr>
                <a:schemeClr val="accent1"/>
              </a:buClr>
              <a:buFont typeface="Wingdings 2" pitchFamily="18" charset="2"/>
              <a:buChar char=""/>
              <a:defRPr sz="2000" kern="1200" spc="0" baseline="0">
                <a:solidFill>
                  <a:schemeClr val="tx1"/>
                </a:solidFill>
                <a:latin typeface="+mn-lt"/>
                <a:ea typeface="+mn-ea"/>
                <a:cs typeface="+mn-cs"/>
              </a:defRPr>
            </a:lvl1pPr>
            <a:lvl2pPr marL="548640" indent="-182880" algn="l" defTabSz="914400" rtl="0" eaLnBrk="1" latinLnBrk="0" hangingPunct="1">
              <a:spcBef>
                <a:spcPct val="20000"/>
              </a:spcBef>
              <a:spcAft>
                <a:spcPts val="600"/>
              </a:spcAft>
              <a:buClr>
                <a:schemeClr val="accent2"/>
              </a:buClr>
              <a:buFont typeface="Wingdings" pitchFamily="2" charset="2"/>
              <a:buChar char="§"/>
              <a:defRPr sz="1800" kern="1200" spc="0" baseline="0">
                <a:solidFill>
                  <a:schemeClr val="tx1"/>
                </a:solidFill>
                <a:latin typeface="+mn-lt"/>
                <a:ea typeface="+mn-ea"/>
                <a:cs typeface="+mn-cs"/>
              </a:defRPr>
            </a:lvl2pPr>
            <a:lvl3pPr marL="822960" indent="-182880" algn="l" defTabSz="914400" rtl="0" eaLnBrk="1" latinLnBrk="0" hangingPunct="1">
              <a:spcBef>
                <a:spcPct val="20000"/>
              </a:spcBef>
              <a:spcAft>
                <a:spcPts val="600"/>
              </a:spcAft>
              <a:buClr>
                <a:srgbClr val="934343"/>
              </a:buClr>
              <a:buFont typeface="Wingdings" pitchFamily="2" charset="2"/>
              <a:buChar char="§"/>
              <a:defRPr sz="1600" kern="1200" spc="0" baseline="0">
                <a:solidFill>
                  <a:schemeClr val="tx1"/>
                </a:solidFill>
                <a:latin typeface="+mn-lt"/>
                <a:ea typeface="+mn-ea"/>
                <a:cs typeface="+mn-cs"/>
              </a:defRPr>
            </a:lvl3pPr>
            <a:lvl4pPr marL="1097280" indent="-182880" algn="l" defTabSz="914400" rtl="0" eaLnBrk="1" latinLnBrk="0" hangingPunct="1">
              <a:spcBef>
                <a:spcPct val="20000"/>
              </a:spcBef>
              <a:spcAft>
                <a:spcPts val="600"/>
              </a:spcAft>
              <a:buClr>
                <a:srgbClr val="1C1C1C"/>
              </a:buClr>
              <a:buFont typeface="Wingdings" pitchFamily="2" charset="2"/>
              <a:buChar char="§"/>
              <a:defRPr sz="1400" kern="1200">
                <a:solidFill>
                  <a:schemeClr val="tx1"/>
                </a:solidFill>
                <a:latin typeface="+mn-lt"/>
                <a:ea typeface="+mn-ea"/>
                <a:cs typeface="+mn-cs"/>
              </a:defRPr>
            </a:lvl4pPr>
            <a:lvl5pPr marL="1280160" indent="-182880" algn="l" defTabSz="914400" rtl="0" eaLnBrk="1" latinLnBrk="0" hangingPunct="1">
              <a:spcBef>
                <a:spcPct val="20000"/>
              </a:spcBef>
              <a:spcAft>
                <a:spcPts val="600"/>
              </a:spcAft>
              <a:buClr>
                <a:schemeClr val="accent6"/>
              </a:buClr>
              <a:buFont typeface="Wingdings" pitchFamily="2" charset="2"/>
              <a:buChar char="§"/>
              <a:defRPr sz="1400" kern="1200" spc="100" baseline="0">
                <a:solidFill>
                  <a:schemeClr val="tx1"/>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endParaRPr lang="en-US"/>
          </a:p>
        </p:txBody>
      </p:sp>
      <p:sp>
        <p:nvSpPr>
          <p:cNvPr id="3" name="Content Placeholder 4">
            <a:extLst>
              <a:ext uri="{FF2B5EF4-FFF2-40B4-BE49-F238E27FC236}">
                <a16:creationId xmlns:a16="http://schemas.microsoft.com/office/drawing/2014/main" id="{749D493D-9C46-CC6F-8B44-AA62293DAFF2}"/>
              </a:ext>
            </a:extLst>
          </p:cNvPr>
          <p:cNvSpPr txBox="1">
            <a:spLocks/>
          </p:cNvSpPr>
          <p:nvPr/>
        </p:nvSpPr>
        <p:spPr>
          <a:xfrm>
            <a:off x="145676" y="1622612"/>
            <a:ext cx="3656477" cy="5038164"/>
          </a:xfrm>
          <a:prstGeom prst="rect">
            <a:avLst/>
          </a:prstGeom>
          <a:solidFill>
            <a:schemeClr val="accent3">
              <a:lumMod val="20000"/>
              <a:lumOff val="80000"/>
            </a:schemeClr>
          </a:solidFill>
        </p:spPr>
        <p:txBody>
          <a:bodyPr vert="horz" lIns="91440" tIns="45720" rIns="91440" bIns="45720" rtlCol="0">
            <a:noAutofit/>
          </a:bodyPr>
          <a:lstStyle>
            <a:lvl1pPr marL="274320" indent="-228600" algn="l" defTabSz="914400" rtl="0" eaLnBrk="1" latinLnBrk="0" hangingPunct="1">
              <a:spcBef>
                <a:spcPct val="20000"/>
              </a:spcBef>
              <a:spcAft>
                <a:spcPts val="600"/>
              </a:spcAft>
              <a:buClr>
                <a:schemeClr val="accent1"/>
              </a:buClr>
              <a:buFont typeface="Wingdings 2" pitchFamily="18" charset="2"/>
              <a:buChar char=""/>
              <a:defRPr sz="2000" kern="1200" spc="0" baseline="0">
                <a:solidFill>
                  <a:schemeClr val="tx1"/>
                </a:solidFill>
                <a:latin typeface="+mn-lt"/>
                <a:ea typeface="+mn-ea"/>
                <a:cs typeface="+mn-cs"/>
              </a:defRPr>
            </a:lvl1pPr>
            <a:lvl2pPr marL="548640" indent="-182880" algn="l" defTabSz="914400" rtl="0" eaLnBrk="1" latinLnBrk="0" hangingPunct="1">
              <a:spcBef>
                <a:spcPct val="20000"/>
              </a:spcBef>
              <a:spcAft>
                <a:spcPts val="600"/>
              </a:spcAft>
              <a:buClr>
                <a:schemeClr val="accent2"/>
              </a:buClr>
              <a:buFont typeface="Wingdings" pitchFamily="2" charset="2"/>
              <a:buChar char="§"/>
              <a:defRPr sz="1800" kern="1200" spc="0" baseline="0">
                <a:solidFill>
                  <a:schemeClr val="tx1"/>
                </a:solidFill>
                <a:latin typeface="+mn-lt"/>
                <a:ea typeface="+mn-ea"/>
                <a:cs typeface="+mn-cs"/>
              </a:defRPr>
            </a:lvl2pPr>
            <a:lvl3pPr marL="822960" indent="-182880" algn="l" defTabSz="914400" rtl="0" eaLnBrk="1" latinLnBrk="0" hangingPunct="1">
              <a:spcBef>
                <a:spcPct val="20000"/>
              </a:spcBef>
              <a:spcAft>
                <a:spcPts val="600"/>
              </a:spcAft>
              <a:buClr>
                <a:srgbClr val="934343"/>
              </a:buClr>
              <a:buFont typeface="Wingdings" pitchFamily="2" charset="2"/>
              <a:buChar char="§"/>
              <a:defRPr sz="1600" kern="1200" spc="0" baseline="0">
                <a:solidFill>
                  <a:schemeClr val="tx1"/>
                </a:solidFill>
                <a:latin typeface="+mn-lt"/>
                <a:ea typeface="+mn-ea"/>
                <a:cs typeface="+mn-cs"/>
              </a:defRPr>
            </a:lvl3pPr>
            <a:lvl4pPr marL="1097280" indent="-182880" algn="l" defTabSz="914400" rtl="0" eaLnBrk="1" latinLnBrk="0" hangingPunct="1">
              <a:spcBef>
                <a:spcPct val="20000"/>
              </a:spcBef>
              <a:spcAft>
                <a:spcPts val="600"/>
              </a:spcAft>
              <a:buClr>
                <a:srgbClr val="1C1C1C"/>
              </a:buClr>
              <a:buFont typeface="Wingdings" pitchFamily="2" charset="2"/>
              <a:buChar char="§"/>
              <a:defRPr sz="1400" kern="1200">
                <a:solidFill>
                  <a:schemeClr val="tx1"/>
                </a:solidFill>
                <a:latin typeface="+mn-lt"/>
                <a:ea typeface="+mn-ea"/>
                <a:cs typeface="+mn-cs"/>
              </a:defRPr>
            </a:lvl4pPr>
            <a:lvl5pPr marL="1280160" indent="-182880" algn="l" defTabSz="914400" rtl="0" eaLnBrk="1" latinLnBrk="0" hangingPunct="1">
              <a:spcBef>
                <a:spcPct val="20000"/>
              </a:spcBef>
              <a:spcAft>
                <a:spcPts val="600"/>
              </a:spcAft>
              <a:buClr>
                <a:schemeClr val="accent6"/>
              </a:buClr>
              <a:buFont typeface="Wingdings" pitchFamily="2" charset="2"/>
              <a:buChar char="§"/>
              <a:defRPr sz="1400" kern="1200" spc="100" baseline="0">
                <a:solidFill>
                  <a:schemeClr val="tx1"/>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buClr>
                <a:schemeClr val="accent3">
                  <a:lumMod val="75000"/>
                </a:schemeClr>
              </a:buClr>
            </a:pPr>
            <a:r>
              <a:rPr lang="en-US" sz="1500">
                <a:solidFill>
                  <a:schemeClr val="accent3">
                    <a:lumMod val="50000"/>
                  </a:schemeClr>
                </a:solidFill>
              </a:rPr>
              <a:t>RPA is software technology that lets </a:t>
            </a:r>
            <a:r>
              <a:rPr lang="en-US" sz="1400">
                <a:solidFill>
                  <a:schemeClr val="accent3">
                    <a:lumMod val="50000"/>
                  </a:schemeClr>
                </a:solidFill>
              </a:rPr>
              <a:t>you create software robots (</a:t>
            </a:r>
            <a:r>
              <a:rPr lang="en-US" sz="1400" b="1">
                <a:solidFill>
                  <a:schemeClr val="accent3">
                    <a:lumMod val="50000"/>
                  </a:schemeClr>
                </a:solidFill>
              </a:rPr>
              <a:t>bots</a:t>
            </a:r>
            <a:r>
              <a:rPr lang="en-US" sz="1400">
                <a:solidFill>
                  <a:schemeClr val="accent3">
                    <a:lumMod val="50000"/>
                  </a:schemeClr>
                </a:solidFill>
              </a:rPr>
              <a:t>) that can mimic human actions on a computer to complete repetitive tasks.</a:t>
            </a:r>
          </a:p>
          <a:p>
            <a:pPr>
              <a:buClr>
                <a:schemeClr val="accent3">
                  <a:lumMod val="75000"/>
                </a:schemeClr>
              </a:buClr>
            </a:pPr>
            <a:r>
              <a:rPr lang="en-US" sz="1400">
                <a:solidFill>
                  <a:schemeClr val="accent3">
                    <a:lumMod val="50000"/>
                  </a:schemeClr>
                </a:solidFill>
              </a:rPr>
              <a:t>Person defines </a:t>
            </a:r>
            <a:r>
              <a:rPr lang="en-US" sz="1400" b="1">
                <a:solidFill>
                  <a:schemeClr val="accent3">
                    <a:lumMod val="50000"/>
                  </a:schemeClr>
                </a:solidFill>
              </a:rPr>
              <a:t>rules and workflows </a:t>
            </a:r>
            <a:r>
              <a:rPr lang="en-US" sz="1400">
                <a:solidFill>
                  <a:schemeClr val="accent3">
                    <a:lumMod val="50000"/>
                  </a:schemeClr>
                </a:solidFill>
              </a:rPr>
              <a:t>(e.g., "if an email comes in with an invoice, open the file and enter the data into our accounting software").</a:t>
            </a:r>
          </a:p>
          <a:p>
            <a:pPr>
              <a:buClr>
                <a:schemeClr val="accent3">
                  <a:lumMod val="75000"/>
                </a:schemeClr>
              </a:buClr>
            </a:pPr>
            <a:endParaRPr lang="en-US" sz="1400">
              <a:solidFill>
                <a:schemeClr val="accent3">
                  <a:lumMod val="50000"/>
                </a:schemeClr>
              </a:solidFill>
            </a:endParaRPr>
          </a:p>
          <a:p>
            <a:pPr>
              <a:buClr>
                <a:schemeClr val="accent3">
                  <a:lumMod val="75000"/>
                </a:schemeClr>
              </a:buClr>
            </a:pPr>
            <a:endParaRPr lang="en-US" sz="1400">
              <a:solidFill>
                <a:schemeClr val="accent3">
                  <a:lumMod val="50000"/>
                </a:schemeClr>
              </a:solidFill>
            </a:endParaRPr>
          </a:p>
          <a:p>
            <a:pPr>
              <a:buClr>
                <a:schemeClr val="accent3">
                  <a:lumMod val="75000"/>
                </a:schemeClr>
              </a:buClr>
            </a:pPr>
            <a:endParaRPr lang="en-US" sz="1400">
              <a:solidFill>
                <a:schemeClr val="accent3">
                  <a:lumMod val="50000"/>
                </a:schemeClr>
              </a:solidFill>
            </a:endParaRPr>
          </a:p>
          <a:p>
            <a:pPr>
              <a:buClr>
                <a:schemeClr val="accent3">
                  <a:lumMod val="75000"/>
                </a:schemeClr>
              </a:buClr>
            </a:pPr>
            <a:endParaRPr lang="en-US" sz="1400">
              <a:solidFill>
                <a:schemeClr val="accent3">
                  <a:lumMod val="50000"/>
                </a:schemeClr>
              </a:solidFill>
            </a:endParaRPr>
          </a:p>
          <a:p>
            <a:pPr>
              <a:buClr>
                <a:schemeClr val="accent3">
                  <a:lumMod val="75000"/>
                </a:schemeClr>
              </a:buClr>
            </a:pPr>
            <a:endParaRPr lang="en-US" sz="1400">
              <a:solidFill>
                <a:schemeClr val="accent3">
                  <a:lumMod val="50000"/>
                </a:schemeClr>
              </a:solidFill>
            </a:endParaRPr>
          </a:p>
          <a:p>
            <a:pPr marL="45720" indent="0">
              <a:buClr>
                <a:schemeClr val="accent3">
                  <a:lumMod val="75000"/>
                </a:schemeClr>
              </a:buClr>
              <a:buNone/>
            </a:pPr>
            <a:endParaRPr lang="en-US" sz="1100">
              <a:solidFill>
                <a:schemeClr val="accent3">
                  <a:lumMod val="50000"/>
                </a:schemeClr>
              </a:solidFill>
            </a:endParaRPr>
          </a:p>
          <a:p>
            <a:pPr>
              <a:buClr>
                <a:schemeClr val="accent3">
                  <a:lumMod val="75000"/>
                </a:schemeClr>
              </a:buClr>
            </a:pPr>
            <a:r>
              <a:rPr lang="en-US" sz="1400">
                <a:solidFill>
                  <a:schemeClr val="accent3">
                    <a:lumMod val="50000"/>
                  </a:schemeClr>
                </a:solidFill>
              </a:rPr>
              <a:t>Fragile: if a single screen changed or an exception occurred (like a missing field), the bot would get confused.  RPA robots had no intelligence or judgment; they strictly followed the script.</a:t>
            </a:r>
          </a:p>
        </p:txBody>
      </p:sp>
      <p:sp>
        <p:nvSpPr>
          <p:cNvPr id="7" name="Arrow: Chevron 6">
            <a:extLst>
              <a:ext uri="{FF2B5EF4-FFF2-40B4-BE49-F238E27FC236}">
                <a16:creationId xmlns:a16="http://schemas.microsoft.com/office/drawing/2014/main" id="{3A3469FE-5B11-856C-E360-044A00CC74FC}"/>
              </a:ext>
            </a:extLst>
          </p:cNvPr>
          <p:cNvSpPr/>
          <p:nvPr/>
        </p:nvSpPr>
        <p:spPr>
          <a:xfrm rot="5400000">
            <a:off x="3597224" y="3441688"/>
            <a:ext cx="1937897" cy="1219200"/>
          </a:xfrm>
          <a:prstGeom prst="chevron">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400">
                <a:solidFill>
                  <a:srgbClr val="663300"/>
                </a:solidFill>
              </a:rPr>
              <a:t>2016</a:t>
            </a:r>
            <a:br>
              <a:rPr lang="en-US">
                <a:solidFill>
                  <a:srgbClr val="663300"/>
                </a:solidFill>
              </a:rPr>
            </a:br>
            <a:r>
              <a:rPr lang="en-US" sz="1500">
                <a:solidFill>
                  <a:srgbClr val="663300"/>
                </a:solidFill>
              </a:rPr>
              <a:t>Intelligent Automation</a:t>
            </a:r>
          </a:p>
        </p:txBody>
      </p:sp>
      <p:pic>
        <p:nvPicPr>
          <p:cNvPr id="12" name="Picture 11">
            <a:extLst>
              <a:ext uri="{FF2B5EF4-FFF2-40B4-BE49-F238E27FC236}">
                <a16:creationId xmlns:a16="http://schemas.microsoft.com/office/drawing/2014/main" id="{7B19D53C-4DDB-0592-EBDE-4E923EEBA7FF}"/>
              </a:ext>
            </a:extLst>
          </p:cNvPr>
          <p:cNvPicPr>
            <a:picLocks noChangeAspect="1"/>
          </p:cNvPicPr>
          <p:nvPr/>
        </p:nvPicPr>
        <p:blipFill>
          <a:blip r:embed="rId2"/>
          <a:srcRect t="4247" b="10431"/>
          <a:stretch/>
        </p:blipFill>
        <p:spPr>
          <a:xfrm>
            <a:off x="298634" y="3576911"/>
            <a:ext cx="3350560" cy="1909482"/>
          </a:xfrm>
          <a:prstGeom prst="rect">
            <a:avLst/>
          </a:prstGeom>
        </p:spPr>
      </p:pic>
      <p:grpSp>
        <p:nvGrpSpPr>
          <p:cNvPr id="15" name="Group 14">
            <a:extLst>
              <a:ext uri="{FF2B5EF4-FFF2-40B4-BE49-F238E27FC236}">
                <a16:creationId xmlns:a16="http://schemas.microsoft.com/office/drawing/2014/main" id="{809CC4C9-E7A9-A7FC-7AA8-EA71765BF7E1}"/>
              </a:ext>
            </a:extLst>
          </p:cNvPr>
          <p:cNvGrpSpPr/>
          <p:nvPr/>
        </p:nvGrpSpPr>
        <p:grpSpPr>
          <a:xfrm>
            <a:off x="5328795" y="3434482"/>
            <a:ext cx="3669529" cy="3226294"/>
            <a:chOff x="5369859" y="2007140"/>
            <a:chExt cx="3669529" cy="3226294"/>
          </a:xfrm>
        </p:grpSpPr>
        <p:sp>
          <p:nvSpPr>
            <p:cNvPr id="8" name="Content Placeholder 4">
              <a:extLst>
                <a:ext uri="{FF2B5EF4-FFF2-40B4-BE49-F238E27FC236}">
                  <a16:creationId xmlns:a16="http://schemas.microsoft.com/office/drawing/2014/main" id="{0818C882-6A00-3BE1-C986-9F015FF4646C}"/>
                </a:ext>
              </a:extLst>
            </p:cNvPr>
            <p:cNvSpPr txBox="1">
              <a:spLocks/>
            </p:cNvSpPr>
            <p:nvPr/>
          </p:nvSpPr>
          <p:spPr>
            <a:xfrm>
              <a:off x="5369859" y="2007140"/>
              <a:ext cx="3628466" cy="2403491"/>
            </a:xfrm>
            <a:prstGeom prst="rect">
              <a:avLst/>
            </a:prstGeom>
            <a:solidFill>
              <a:srgbClr val="FEDEE3"/>
            </a:solidFill>
          </p:spPr>
          <p:txBody>
            <a:bodyPr vert="horz" lIns="91440" tIns="45720" rIns="91440" bIns="45720" rtlCol="0">
              <a:normAutofit/>
            </a:bodyPr>
            <a:lstStyle>
              <a:lvl1pPr marL="274320" indent="-228600" algn="l" defTabSz="914400" rtl="0" eaLnBrk="1" latinLnBrk="0" hangingPunct="1">
                <a:spcBef>
                  <a:spcPct val="20000"/>
                </a:spcBef>
                <a:spcAft>
                  <a:spcPts val="600"/>
                </a:spcAft>
                <a:buClr>
                  <a:schemeClr val="accent1"/>
                </a:buClr>
                <a:buFont typeface="Wingdings 2" pitchFamily="18" charset="2"/>
                <a:buChar char=""/>
                <a:defRPr sz="2000" kern="1200" spc="0" baseline="0">
                  <a:solidFill>
                    <a:schemeClr val="tx1"/>
                  </a:solidFill>
                  <a:latin typeface="+mn-lt"/>
                  <a:ea typeface="+mn-ea"/>
                  <a:cs typeface="+mn-cs"/>
                </a:defRPr>
              </a:lvl1pPr>
              <a:lvl2pPr marL="548640" indent="-182880" algn="l" defTabSz="914400" rtl="0" eaLnBrk="1" latinLnBrk="0" hangingPunct="1">
                <a:spcBef>
                  <a:spcPct val="20000"/>
                </a:spcBef>
                <a:spcAft>
                  <a:spcPts val="600"/>
                </a:spcAft>
                <a:buClr>
                  <a:schemeClr val="accent2"/>
                </a:buClr>
                <a:buFont typeface="Wingdings" pitchFamily="2" charset="2"/>
                <a:buChar char="§"/>
                <a:defRPr sz="1800" kern="1200" spc="0" baseline="0">
                  <a:solidFill>
                    <a:schemeClr val="tx1"/>
                  </a:solidFill>
                  <a:latin typeface="+mn-lt"/>
                  <a:ea typeface="+mn-ea"/>
                  <a:cs typeface="+mn-cs"/>
                </a:defRPr>
              </a:lvl2pPr>
              <a:lvl3pPr marL="822960" indent="-182880" algn="l" defTabSz="914400" rtl="0" eaLnBrk="1" latinLnBrk="0" hangingPunct="1">
                <a:spcBef>
                  <a:spcPct val="20000"/>
                </a:spcBef>
                <a:spcAft>
                  <a:spcPts val="600"/>
                </a:spcAft>
                <a:buClr>
                  <a:srgbClr val="934343"/>
                </a:buClr>
                <a:buFont typeface="Wingdings" pitchFamily="2" charset="2"/>
                <a:buChar char="§"/>
                <a:defRPr sz="1600" kern="1200" spc="0" baseline="0">
                  <a:solidFill>
                    <a:schemeClr val="tx1"/>
                  </a:solidFill>
                  <a:latin typeface="+mn-lt"/>
                  <a:ea typeface="+mn-ea"/>
                  <a:cs typeface="+mn-cs"/>
                </a:defRPr>
              </a:lvl3pPr>
              <a:lvl4pPr marL="1097280" indent="-182880" algn="l" defTabSz="914400" rtl="0" eaLnBrk="1" latinLnBrk="0" hangingPunct="1">
                <a:spcBef>
                  <a:spcPct val="20000"/>
                </a:spcBef>
                <a:spcAft>
                  <a:spcPts val="600"/>
                </a:spcAft>
                <a:buClr>
                  <a:srgbClr val="1C1C1C"/>
                </a:buClr>
                <a:buFont typeface="Wingdings" pitchFamily="2" charset="2"/>
                <a:buChar char="§"/>
                <a:defRPr sz="1400" kern="1200">
                  <a:solidFill>
                    <a:schemeClr val="tx1"/>
                  </a:solidFill>
                  <a:latin typeface="+mn-lt"/>
                  <a:ea typeface="+mn-ea"/>
                  <a:cs typeface="+mn-cs"/>
                </a:defRPr>
              </a:lvl4pPr>
              <a:lvl5pPr marL="1280160" indent="-182880" algn="l" defTabSz="914400" rtl="0" eaLnBrk="1" latinLnBrk="0" hangingPunct="1">
                <a:spcBef>
                  <a:spcPct val="20000"/>
                </a:spcBef>
                <a:spcAft>
                  <a:spcPts val="600"/>
                </a:spcAft>
                <a:buClr>
                  <a:schemeClr val="accent6"/>
                </a:buClr>
                <a:buFont typeface="Wingdings" pitchFamily="2" charset="2"/>
                <a:buChar char="§"/>
                <a:defRPr sz="1400" kern="1200" spc="100" baseline="0">
                  <a:solidFill>
                    <a:schemeClr val="tx1"/>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a:lstStyle>
            <a:p>
              <a:pPr>
                <a:buClr>
                  <a:srgbClr val="663300"/>
                </a:buClr>
              </a:pPr>
              <a:r>
                <a:rPr lang="en-US" sz="1400">
                  <a:solidFill>
                    <a:srgbClr val="663300"/>
                  </a:solidFill>
                </a:rPr>
                <a:t>Machine learning, natural language processing, and computer vision added to RPA</a:t>
              </a:r>
            </a:p>
          </p:txBody>
        </p:sp>
        <p:pic>
          <p:nvPicPr>
            <p:cNvPr id="14" name="Picture 13">
              <a:extLst>
                <a:ext uri="{FF2B5EF4-FFF2-40B4-BE49-F238E27FC236}">
                  <a16:creationId xmlns:a16="http://schemas.microsoft.com/office/drawing/2014/main" id="{401BF2E0-436E-D836-6812-79397ABD9AE1}"/>
                </a:ext>
              </a:extLst>
            </p:cNvPr>
            <p:cNvPicPr>
              <a:picLocks noChangeAspect="1"/>
            </p:cNvPicPr>
            <p:nvPr/>
          </p:nvPicPr>
          <p:blipFill>
            <a:blip r:embed="rId3"/>
            <a:srcRect r="14215"/>
            <a:stretch/>
          </p:blipFill>
          <p:spPr>
            <a:xfrm>
              <a:off x="5369859" y="3082339"/>
              <a:ext cx="3669529" cy="2151095"/>
            </a:xfrm>
            <a:prstGeom prst="rect">
              <a:avLst/>
            </a:prstGeom>
          </p:spPr>
        </p:pic>
      </p:grpSp>
      <p:sp>
        <p:nvSpPr>
          <p:cNvPr id="16" name="TextBox 15">
            <a:extLst>
              <a:ext uri="{FF2B5EF4-FFF2-40B4-BE49-F238E27FC236}">
                <a16:creationId xmlns:a16="http://schemas.microsoft.com/office/drawing/2014/main" id="{37D3FF5F-79BF-9752-FA75-950E50146937}"/>
              </a:ext>
            </a:extLst>
          </p:cNvPr>
          <p:cNvSpPr txBox="1"/>
          <p:nvPr/>
        </p:nvSpPr>
        <p:spPr>
          <a:xfrm>
            <a:off x="5564859" y="1862192"/>
            <a:ext cx="3433465" cy="1246495"/>
          </a:xfrm>
          <a:prstGeom prst="rect">
            <a:avLst/>
          </a:prstGeom>
          <a:noFill/>
        </p:spPr>
        <p:txBody>
          <a:bodyPr wrap="square" rtlCol="0">
            <a:spAutoFit/>
          </a:bodyPr>
          <a:lstStyle/>
          <a:p>
            <a:pPr>
              <a:lnSpc>
                <a:spcPts val="1800"/>
              </a:lnSpc>
            </a:pPr>
            <a:r>
              <a:rPr lang="en-US" sz="1600" b="0" i="1">
                <a:latin typeface="+mn-lt"/>
              </a:rPr>
              <a:t>RPA is great at doing tasks, </a:t>
            </a:r>
            <a:br>
              <a:rPr lang="en-US" sz="1600" b="0" i="1">
                <a:latin typeface="+mn-lt"/>
              </a:rPr>
            </a:br>
            <a:r>
              <a:rPr lang="en-US" sz="1600" b="0" i="1">
                <a:latin typeface="+mn-lt"/>
              </a:rPr>
              <a:t>but it lacks any thinking.  </a:t>
            </a:r>
          </a:p>
          <a:p>
            <a:pPr>
              <a:lnSpc>
                <a:spcPts val="1800"/>
              </a:lnSpc>
            </a:pPr>
            <a:endParaRPr lang="en-US" sz="1600" i="1"/>
          </a:p>
          <a:p>
            <a:pPr>
              <a:lnSpc>
                <a:spcPts val="1800"/>
              </a:lnSpc>
            </a:pPr>
            <a:r>
              <a:rPr lang="en-US" sz="1600" b="0" i="1">
                <a:latin typeface="+mn-lt"/>
              </a:rPr>
              <a:t>So, companies began to augment RPA with AI technologies.</a:t>
            </a:r>
          </a:p>
        </p:txBody>
      </p:sp>
    </p:spTree>
    <p:extLst>
      <p:ext uri="{BB962C8B-B14F-4D97-AF65-F5344CB8AC3E}">
        <p14:creationId xmlns:p14="http://schemas.microsoft.com/office/powerpoint/2010/main" val="3627229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3CF2EB93-8304-D2CE-4647-E1236C2B3980}"/>
              </a:ext>
            </a:extLst>
          </p:cNvPr>
          <p:cNvSpPr/>
          <p:nvPr/>
        </p:nvSpPr>
        <p:spPr>
          <a:xfrm>
            <a:off x="198120" y="4572000"/>
            <a:ext cx="3886200" cy="1718447"/>
          </a:xfrm>
          <a:prstGeom prst="roundRect">
            <a:avLst/>
          </a:prstGeom>
          <a:solidFill>
            <a:schemeClr val="accent4">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3200"/>
            </a:br>
            <a:r>
              <a:rPr lang="en-US" sz="3200"/>
              <a:t>Agentic AI</a:t>
            </a:r>
          </a:p>
        </p:txBody>
      </p:sp>
      <p:sp>
        <p:nvSpPr>
          <p:cNvPr id="13" name="Content Placeholder 12">
            <a:extLst>
              <a:ext uri="{FF2B5EF4-FFF2-40B4-BE49-F238E27FC236}">
                <a16:creationId xmlns:a16="http://schemas.microsoft.com/office/drawing/2014/main" id="{AC882222-420A-7C47-4610-D3ED06D1C6ED}"/>
              </a:ext>
            </a:extLst>
          </p:cNvPr>
          <p:cNvSpPr>
            <a:spLocks noGrp="1"/>
          </p:cNvSpPr>
          <p:nvPr>
            <p:ph sz="half" idx="2"/>
          </p:nvPr>
        </p:nvSpPr>
        <p:spPr/>
        <p:txBody>
          <a:bodyPr/>
          <a:lstStyle/>
          <a:p>
            <a:r>
              <a:rPr lang="en-US"/>
              <a:t>Language models provide the brain – the ability to understand, reason, and plan.</a:t>
            </a:r>
          </a:p>
          <a:p>
            <a:r>
              <a:rPr lang="en-US"/>
              <a:t>Automation technologies provide the hands – the ability to execute actions in the real </a:t>
            </a:r>
          </a:p>
          <a:p>
            <a:endParaRPr lang="en-US"/>
          </a:p>
          <a:p>
            <a:r>
              <a:rPr lang="en-US" b="1" err="1"/>
              <a:t>AutoGPT</a:t>
            </a:r>
            <a:r>
              <a:rPr lang="en-US"/>
              <a:t> is an open-source experimental tool that uses GPT (like GPT-4) to create an autonomous AI agent — meaning the AI can set its own goals, break them into tasks, and work through them with minimal human input.</a:t>
            </a:r>
            <a:br>
              <a:rPr lang="en-US"/>
            </a:br>
            <a:r>
              <a:rPr lang="en-US" sz="1050"/>
              <a:t>   </a:t>
            </a:r>
          </a:p>
          <a:p>
            <a:r>
              <a:rPr lang="en-US"/>
              <a:t>It’s like giving GPT a mission and letting it figure it out.</a:t>
            </a:r>
          </a:p>
        </p:txBody>
      </p:sp>
      <p:sp>
        <p:nvSpPr>
          <p:cNvPr id="3" name="Title 2">
            <a:extLst>
              <a:ext uri="{FF2B5EF4-FFF2-40B4-BE49-F238E27FC236}">
                <a16:creationId xmlns:a16="http://schemas.microsoft.com/office/drawing/2014/main" id="{361917EC-F572-931A-6740-004D67E05F34}"/>
              </a:ext>
            </a:extLst>
          </p:cNvPr>
          <p:cNvSpPr>
            <a:spLocks noGrp="1"/>
          </p:cNvSpPr>
          <p:nvPr>
            <p:ph type="title"/>
          </p:nvPr>
        </p:nvSpPr>
        <p:spPr/>
        <p:txBody>
          <a:bodyPr/>
          <a:lstStyle/>
          <a:p>
            <a:r>
              <a:rPr lang="en-US"/>
              <a:t>…to Agentic AI</a:t>
            </a:r>
          </a:p>
        </p:txBody>
      </p:sp>
      <p:grpSp>
        <p:nvGrpSpPr>
          <p:cNvPr id="7" name="Group 6">
            <a:extLst>
              <a:ext uri="{FF2B5EF4-FFF2-40B4-BE49-F238E27FC236}">
                <a16:creationId xmlns:a16="http://schemas.microsoft.com/office/drawing/2014/main" id="{F8AA295E-E00E-EC48-3EFD-9BD1BC54C976}"/>
              </a:ext>
            </a:extLst>
          </p:cNvPr>
          <p:cNvGrpSpPr/>
          <p:nvPr/>
        </p:nvGrpSpPr>
        <p:grpSpPr>
          <a:xfrm>
            <a:off x="478266" y="567554"/>
            <a:ext cx="1252818" cy="4716551"/>
            <a:chOff x="2413746" y="1763894"/>
            <a:chExt cx="1252818" cy="4716551"/>
          </a:xfrm>
        </p:grpSpPr>
        <p:sp>
          <p:nvSpPr>
            <p:cNvPr id="4" name="Arrow: Pentagon 3">
              <a:extLst>
                <a:ext uri="{FF2B5EF4-FFF2-40B4-BE49-F238E27FC236}">
                  <a16:creationId xmlns:a16="http://schemas.microsoft.com/office/drawing/2014/main" id="{D1B4B506-A388-9B1C-A8BA-A21388BF5E62}"/>
                </a:ext>
              </a:extLst>
            </p:cNvPr>
            <p:cNvSpPr/>
            <p:nvPr/>
          </p:nvSpPr>
          <p:spPr>
            <a:xfrm rot="5400000">
              <a:off x="2149289" y="2028351"/>
              <a:ext cx="1781732" cy="1252817"/>
            </a:xfrm>
            <a:prstGeom prst="homePlate">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400">
                  <a:solidFill>
                    <a:schemeClr val="tx1"/>
                  </a:solidFill>
                </a:rPr>
                <a:t>1997</a:t>
              </a:r>
            </a:p>
            <a:p>
              <a:pPr algn="ctr"/>
              <a:r>
                <a:rPr lang="en-US" sz="1500">
                  <a:solidFill>
                    <a:schemeClr val="tx1"/>
                  </a:solidFill>
                </a:rPr>
                <a:t>Deep Blue beats chess grandmaster</a:t>
              </a:r>
            </a:p>
            <a:p>
              <a:pPr algn="ctr"/>
              <a:endParaRPr lang="en-US" sz="1600">
                <a:solidFill>
                  <a:schemeClr val="tx1"/>
                </a:solidFill>
              </a:endParaRPr>
            </a:p>
          </p:txBody>
        </p:sp>
        <p:sp>
          <p:nvSpPr>
            <p:cNvPr id="5" name="Arrow: Chevron 4">
              <a:extLst>
                <a:ext uri="{FF2B5EF4-FFF2-40B4-BE49-F238E27FC236}">
                  <a16:creationId xmlns:a16="http://schemas.microsoft.com/office/drawing/2014/main" id="{E2166648-46FB-754B-9FEB-816EB61D54C3}"/>
                </a:ext>
              </a:extLst>
            </p:cNvPr>
            <p:cNvSpPr/>
            <p:nvPr/>
          </p:nvSpPr>
          <p:spPr>
            <a:xfrm rot="5400000">
              <a:off x="2088015" y="3441688"/>
              <a:ext cx="1937897" cy="1219200"/>
            </a:xfrm>
            <a:prstGeom prst="chevron">
              <a:avLst/>
            </a:prstGeom>
            <a:solidFill>
              <a:srgbClr val="E6BCA4"/>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400">
                  <a:solidFill>
                    <a:srgbClr val="663300"/>
                  </a:solidFill>
                </a:rPr>
                <a:t>2010s</a:t>
              </a:r>
              <a:br>
                <a:rPr lang="en-US">
                  <a:solidFill>
                    <a:srgbClr val="663300"/>
                  </a:solidFill>
                </a:rPr>
              </a:br>
              <a:r>
                <a:rPr lang="en-US" sz="1500">
                  <a:solidFill>
                    <a:srgbClr val="663300"/>
                  </a:solidFill>
                </a:rPr>
                <a:t>Neural Networks</a:t>
              </a:r>
            </a:p>
          </p:txBody>
        </p:sp>
        <p:sp>
          <p:nvSpPr>
            <p:cNvPr id="6" name="Arrow: Chevron 5">
              <a:extLst>
                <a:ext uri="{FF2B5EF4-FFF2-40B4-BE49-F238E27FC236}">
                  <a16:creationId xmlns:a16="http://schemas.microsoft.com/office/drawing/2014/main" id="{4FE9F4D2-D92D-BFC6-0CAD-C9DA5FDBCA0E}"/>
                </a:ext>
              </a:extLst>
            </p:cNvPr>
            <p:cNvSpPr/>
            <p:nvPr/>
          </p:nvSpPr>
          <p:spPr>
            <a:xfrm rot="5400000">
              <a:off x="2085773" y="4901896"/>
              <a:ext cx="1937898" cy="1219200"/>
            </a:xfrm>
            <a:prstGeom prst="chevron">
              <a:avLst/>
            </a:prstGeom>
            <a:solidFill>
              <a:srgbClr val="178AA1"/>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400">
                  <a:solidFill>
                    <a:schemeClr val="bg1"/>
                  </a:solidFill>
                </a:rPr>
                <a:t>2017</a:t>
              </a:r>
              <a:br>
                <a:rPr lang="en-US">
                  <a:solidFill>
                    <a:schemeClr val="bg1"/>
                  </a:solidFill>
                </a:rPr>
              </a:br>
              <a:r>
                <a:rPr lang="en-US" sz="1500">
                  <a:solidFill>
                    <a:schemeClr val="bg1"/>
                  </a:solidFill>
                </a:rPr>
                <a:t>Transformers and LLMs</a:t>
              </a:r>
            </a:p>
          </p:txBody>
        </p:sp>
      </p:grpSp>
      <p:grpSp>
        <p:nvGrpSpPr>
          <p:cNvPr id="10" name="Group 9">
            <a:extLst>
              <a:ext uri="{FF2B5EF4-FFF2-40B4-BE49-F238E27FC236}">
                <a16:creationId xmlns:a16="http://schemas.microsoft.com/office/drawing/2014/main" id="{751995A0-DC61-2D49-A211-56E42C6F7020}"/>
              </a:ext>
            </a:extLst>
          </p:cNvPr>
          <p:cNvGrpSpPr/>
          <p:nvPr/>
        </p:nvGrpSpPr>
        <p:grpSpPr>
          <a:xfrm>
            <a:off x="2528495" y="2027763"/>
            <a:ext cx="1252818" cy="3256342"/>
            <a:chOff x="4136315" y="3224103"/>
            <a:chExt cx="1252818" cy="3256342"/>
          </a:xfrm>
        </p:grpSpPr>
        <p:sp>
          <p:nvSpPr>
            <p:cNvPr id="8" name="Arrow: Pentagon 7">
              <a:extLst>
                <a:ext uri="{FF2B5EF4-FFF2-40B4-BE49-F238E27FC236}">
                  <a16:creationId xmlns:a16="http://schemas.microsoft.com/office/drawing/2014/main" id="{36868981-9163-29B4-F327-88D56855C698}"/>
                </a:ext>
              </a:extLst>
            </p:cNvPr>
            <p:cNvSpPr/>
            <p:nvPr/>
          </p:nvSpPr>
          <p:spPr>
            <a:xfrm rot="5400000">
              <a:off x="3871858" y="3488560"/>
              <a:ext cx="1781732" cy="1252817"/>
            </a:xfrm>
            <a:prstGeom prst="homePlat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endParaRPr lang="en-US" sz="2400">
                <a:solidFill>
                  <a:schemeClr val="tx1"/>
                </a:solidFill>
              </a:endParaRPr>
            </a:p>
            <a:p>
              <a:pPr algn="ctr"/>
              <a:r>
                <a:rPr lang="en-US" sz="1200">
                  <a:solidFill>
                    <a:schemeClr val="tx1"/>
                  </a:solidFill>
                </a:rPr>
                <a:t>early</a:t>
              </a:r>
              <a:br>
                <a:rPr lang="en-US" sz="2400">
                  <a:solidFill>
                    <a:schemeClr val="tx1"/>
                  </a:solidFill>
                </a:rPr>
              </a:br>
              <a:r>
                <a:rPr lang="en-US" sz="2400">
                  <a:solidFill>
                    <a:schemeClr val="tx1"/>
                  </a:solidFill>
                </a:rPr>
                <a:t>2010s</a:t>
              </a:r>
            </a:p>
            <a:p>
              <a:pPr algn="ctr"/>
              <a:r>
                <a:rPr lang="en-US" sz="1500">
                  <a:solidFill>
                    <a:schemeClr val="tx1"/>
                  </a:solidFill>
                </a:rPr>
                <a:t>Robotic Process Automation</a:t>
              </a:r>
            </a:p>
            <a:p>
              <a:pPr algn="ctr"/>
              <a:endParaRPr lang="en-US" sz="1500">
                <a:solidFill>
                  <a:schemeClr val="tx1"/>
                </a:solidFill>
              </a:endParaRPr>
            </a:p>
            <a:p>
              <a:pPr algn="ctr"/>
              <a:endParaRPr lang="en-US" sz="1600">
                <a:solidFill>
                  <a:schemeClr val="tx1"/>
                </a:solidFill>
              </a:endParaRPr>
            </a:p>
          </p:txBody>
        </p:sp>
        <p:sp>
          <p:nvSpPr>
            <p:cNvPr id="9" name="Arrow: Chevron 8">
              <a:extLst>
                <a:ext uri="{FF2B5EF4-FFF2-40B4-BE49-F238E27FC236}">
                  <a16:creationId xmlns:a16="http://schemas.microsoft.com/office/drawing/2014/main" id="{DA7CA469-DB3F-BFB3-480F-6F50423AB97F}"/>
                </a:ext>
              </a:extLst>
            </p:cNvPr>
            <p:cNvSpPr/>
            <p:nvPr/>
          </p:nvSpPr>
          <p:spPr>
            <a:xfrm rot="5400000">
              <a:off x="3810584" y="4901897"/>
              <a:ext cx="1937897" cy="1219200"/>
            </a:xfrm>
            <a:prstGeom prst="chevron">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sz="2400">
                  <a:solidFill>
                    <a:srgbClr val="663300"/>
                  </a:solidFill>
                </a:rPr>
                <a:t>2016</a:t>
              </a:r>
              <a:br>
                <a:rPr lang="en-US">
                  <a:solidFill>
                    <a:srgbClr val="663300"/>
                  </a:solidFill>
                </a:rPr>
              </a:br>
              <a:r>
                <a:rPr lang="en-US" sz="1500">
                  <a:solidFill>
                    <a:srgbClr val="663300"/>
                  </a:solidFill>
                </a:rPr>
                <a:t>Intelligent Automation</a:t>
              </a:r>
            </a:p>
          </p:txBody>
        </p:sp>
      </p:grpSp>
    </p:spTree>
    <p:extLst>
      <p:ext uri="{BB962C8B-B14F-4D97-AF65-F5344CB8AC3E}">
        <p14:creationId xmlns:p14="http://schemas.microsoft.com/office/powerpoint/2010/main" val="505782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49C199E-B9DB-2F2F-FC8F-BEAC61A5FEBE}"/>
              </a:ext>
            </a:extLst>
          </p:cNvPr>
          <p:cNvSpPr/>
          <p:nvPr/>
        </p:nvSpPr>
        <p:spPr>
          <a:xfrm>
            <a:off x="5351928" y="1532965"/>
            <a:ext cx="3792071" cy="5172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D0B459D-5A63-7274-C999-CA666FA25865}"/>
              </a:ext>
            </a:extLst>
          </p:cNvPr>
          <p:cNvSpPr>
            <a:spLocks noGrp="1"/>
          </p:cNvSpPr>
          <p:nvPr>
            <p:ph type="title"/>
          </p:nvPr>
        </p:nvSpPr>
        <p:spPr/>
        <p:txBody>
          <a:bodyPr/>
          <a:lstStyle/>
          <a:p>
            <a:r>
              <a:rPr lang="en-US" err="1"/>
              <a:t>AutoGPT</a:t>
            </a:r>
            <a:r>
              <a:rPr lang="en-US"/>
              <a:t> Simulated Flow</a:t>
            </a:r>
          </a:p>
        </p:txBody>
      </p:sp>
      <p:grpSp>
        <p:nvGrpSpPr>
          <p:cNvPr id="18" name="Group 17">
            <a:extLst>
              <a:ext uri="{FF2B5EF4-FFF2-40B4-BE49-F238E27FC236}">
                <a16:creationId xmlns:a16="http://schemas.microsoft.com/office/drawing/2014/main" id="{86507775-8F20-78E9-C0FA-D41A17FF04DE}"/>
              </a:ext>
            </a:extLst>
          </p:cNvPr>
          <p:cNvGrpSpPr/>
          <p:nvPr/>
        </p:nvGrpSpPr>
        <p:grpSpPr>
          <a:xfrm>
            <a:off x="5593976" y="1532964"/>
            <a:ext cx="3467167" cy="5172635"/>
            <a:chOff x="389906" y="1948714"/>
            <a:chExt cx="3274483" cy="4981798"/>
          </a:xfrm>
        </p:grpSpPr>
        <p:pic>
          <p:nvPicPr>
            <p:cNvPr id="13" name="Content Placeholder 5" descr="A diagram of a business&#10;&#10;AI-generated content may be incorrect.">
              <a:extLst>
                <a:ext uri="{FF2B5EF4-FFF2-40B4-BE49-F238E27FC236}">
                  <a16:creationId xmlns:a16="http://schemas.microsoft.com/office/drawing/2014/main" id="{E9D70EF4-20EE-F15C-C85C-C69AD55ACFBE}"/>
                </a:ext>
              </a:extLst>
            </p:cNvPr>
            <p:cNvPicPr>
              <a:picLocks noChangeAspect="1"/>
            </p:cNvPicPr>
            <p:nvPr/>
          </p:nvPicPr>
          <p:blipFill>
            <a:blip r:embed="rId2"/>
            <a:srcRect t="1573"/>
            <a:stretch/>
          </p:blipFill>
          <p:spPr>
            <a:xfrm>
              <a:off x="389906" y="1948714"/>
              <a:ext cx="3274483" cy="4834482"/>
            </a:xfrm>
            <a:prstGeom prst="rect">
              <a:avLst/>
            </a:prstGeom>
          </p:spPr>
        </p:pic>
        <p:grpSp>
          <p:nvGrpSpPr>
            <p:cNvPr id="14" name="Group 13">
              <a:extLst>
                <a:ext uri="{FF2B5EF4-FFF2-40B4-BE49-F238E27FC236}">
                  <a16:creationId xmlns:a16="http://schemas.microsoft.com/office/drawing/2014/main" id="{FE3B3397-9D51-1CCF-82F4-553A21C8C032}"/>
                </a:ext>
              </a:extLst>
            </p:cNvPr>
            <p:cNvGrpSpPr/>
            <p:nvPr/>
          </p:nvGrpSpPr>
          <p:grpSpPr>
            <a:xfrm>
              <a:off x="604838" y="6111240"/>
              <a:ext cx="2859881" cy="819272"/>
              <a:chOff x="452438" y="5958840"/>
              <a:chExt cx="2859881" cy="819272"/>
            </a:xfrm>
          </p:grpSpPr>
          <p:sp>
            <p:nvSpPr>
              <p:cNvPr id="15" name="Rectangle: Rounded Corners 14">
                <a:extLst>
                  <a:ext uri="{FF2B5EF4-FFF2-40B4-BE49-F238E27FC236}">
                    <a16:creationId xmlns:a16="http://schemas.microsoft.com/office/drawing/2014/main" id="{445C72CA-5DF8-A1B8-EBF0-8A345F63C08B}"/>
                  </a:ext>
                </a:extLst>
              </p:cNvPr>
              <p:cNvSpPr/>
              <p:nvPr/>
            </p:nvSpPr>
            <p:spPr>
              <a:xfrm>
                <a:off x="452438" y="5958840"/>
                <a:ext cx="2859881" cy="784860"/>
              </a:xfrm>
              <a:prstGeom prst="roundRect">
                <a:avLst>
                  <a:gd name="adj" fmla="val 7929"/>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AA293CD-A493-9177-1087-F13DAC075A12}"/>
                  </a:ext>
                </a:extLst>
              </p:cNvPr>
              <p:cNvSpPr txBox="1"/>
              <p:nvPr/>
            </p:nvSpPr>
            <p:spPr>
              <a:xfrm>
                <a:off x="497682" y="6483480"/>
                <a:ext cx="1171575" cy="294632"/>
              </a:xfrm>
              <a:prstGeom prst="rect">
                <a:avLst/>
              </a:prstGeom>
              <a:noFill/>
            </p:spPr>
            <p:txBody>
              <a:bodyPr wrap="square" rtlCol="0">
                <a:spAutoFit/>
              </a:bodyPr>
              <a:lstStyle/>
              <a:p>
                <a:pPr algn="ctr">
                  <a:lnSpc>
                    <a:spcPts val="1800"/>
                  </a:lnSpc>
                </a:pPr>
                <a:r>
                  <a:rPr lang="en-US" sz="800" b="0">
                    <a:latin typeface="Arial" panose="020B0604020202020204" pitchFamily="34" charset="0"/>
                    <a:cs typeface="Arial" panose="020B0604020202020204" pitchFamily="34" charset="0"/>
                  </a:rPr>
                  <a:t>business outlook.</a:t>
                </a:r>
              </a:p>
            </p:txBody>
          </p:sp>
          <p:pic>
            <p:nvPicPr>
              <p:cNvPr id="17" name="Picture 16">
                <a:extLst>
                  <a:ext uri="{FF2B5EF4-FFF2-40B4-BE49-F238E27FC236}">
                    <a16:creationId xmlns:a16="http://schemas.microsoft.com/office/drawing/2014/main" id="{A23CDA79-5B0C-EA0B-3E50-92FF3B6290E4}"/>
                  </a:ext>
                </a:extLst>
              </p:cNvPr>
              <p:cNvPicPr>
                <a:picLocks noChangeAspect="1"/>
              </p:cNvPicPr>
              <p:nvPr/>
            </p:nvPicPr>
            <p:blipFill>
              <a:blip r:embed="rId3"/>
              <a:stretch>
                <a:fillRect/>
              </a:stretch>
            </p:blipFill>
            <p:spPr>
              <a:xfrm>
                <a:off x="545306" y="6475459"/>
                <a:ext cx="128587" cy="144018"/>
              </a:xfrm>
              <a:prstGeom prst="rect">
                <a:avLst/>
              </a:prstGeom>
            </p:spPr>
          </p:pic>
        </p:grpSp>
      </p:grpSp>
      <p:sp>
        <p:nvSpPr>
          <p:cNvPr id="20" name="Content Placeholder 19">
            <a:extLst>
              <a:ext uri="{FF2B5EF4-FFF2-40B4-BE49-F238E27FC236}">
                <a16:creationId xmlns:a16="http://schemas.microsoft.com/office/drawing/2014/main" id="{917BD8AD-837A-295F-BDE3-199FB059BFC1}"/>
              </a:ext>
            </a:extLst>
          </p:cNvPr>
          <p:cNvSpPr>
            <a:spLocks noGrp="1"/>
          </p:cNvSpPr>
          <p:nvPr>
            <p:ph sz="half" idx="1"/>
          </p:nvPr>
        </p:nvSpPr>
        <p:spPr>
          <a:xfrm>
            <a:off x="273132" y="1719071"/>
            <a:ext cx="4867376" cy="4912233"/>
          </a:xfrm>
        </p:spPr>
        <p:txBody>
          <a:bodyPr/>
          <a:lstStyle/>
          <a:p>
            <a:r>
              <a:rPr lang="en-US"/>
              <a:t>Much of agentic AI is </a:t>
            </a:r>
            <a:r>
              <a:rPr lang="en-US">
                <a:solidFill>
                  <a:srgbClr val="C00000"/>
                </a:solidFill>
              </a:rPr>
              <a:t>wrapper agents </a:t>
            </a:r>
            <a:r>
              <a:rPr lang="en-US"/>
              <a:t>around LLMs designed to autonomously pursue goals: they </a:t>
            </a:r>
          </a:p>
          <a:p>
            <a:pPr lvl="1"/>
            <a:r>
              <a:rPr lang="en-US"/>
              <a:t>take a high-level goal from a user</a:t>
            </a:r>
          </a:p>
          <a:p>
            <a:pPr lvl="1"/>
            <a:r>
              <a:rPr lang="en-US"/>
              <a:t>generate sub-tasks, </a:t>
            </a:r>
          </a:p>
          <a:p>
            <a:pPr lvl="1"/>
            <a:r>
              <a:rPr lang="en-US"/>
              <a:t>execute them (often by issuing tool commands or even writing and running code), </a:t>
            </a:r>
          </a:p>
          <a:p>
            <a:pPr lvl="1"/>
            <a:r>
              <a:rPr lang="en-US"/>
              <a:t>check the results, </a:t>
            </a:r>
          </a:p>
          <a:p>
            <a:pPr lvl="1"/>
            <a:r>
              <a:rPr lang="en-US"/>
              <a:t>iterate until the goal is achieved.</a:t>
            </a:r>
          </a:p>
          <a:p>
            <a:endParaRPr lang="en-US"/>
          </a:p>
        </p:txBody>
      </p:sp>
    </p:spTree>
    <p:extLst>
      <p:ext uri="{BB962C8B-B14F-4D97-AF65-F5344CB8AC3E}">
        <p14:creationId xmlns:p14="http://schemas.microsoft.com/office/powerpoint/2010/main" val="797912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2F782-9EDB-0A12-46DE-604AF5EC8479}"/>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81236FBD-CD10-2464-F068-77D7F3060252}"/>
              </a:ext>
            </a:extLst>
          </p:cNvPr>
          <p:cNvSpPr/>
          <p:nvPr/>
        </p:nvSpPr>
        <p:spPr>
          <a:xfrm>
            <a:off x="4796118" y="1532965"/>
            <a:ext cx="4347881" cy="51726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0BCB92A-BF4B-6DE8-3A28-173E208787A5}"/>
              </a:ext>
            </a:extLst>
          </p:cNvPr>
          <p:cNvSpPr>
            <a:spLocks noGrp="1"/>
          </p:cNvSpPr>
          <p:nvPr>
            <p:ph type="title"/>
          </p:nvPr>
        </p:nvSpPr>
        <p:spPr>
          <a:xfrm>
            <a:off x="5226424" y="355847"/>
            <a:ext cx="3688236" cy="1054394"/>
          </a:xfrm>
        </p:spPr>
        <p:txBody>
          <a:bodyPr/>
          <a:lstStyle/>
          <a:p>
            <a:r>
              <a:rPr lang="en-US" err="1"/>
              <a:t>AutoGPT</a:t>
            </a:r>
            <a:r>
              <a:rPr lang="en-US"/>
              <a:t> Simulated Output</a:t>
            </a:r>
          </a:p>
        </p:txBody>
      </p:sp>
      <p:grpSp>
        <p:nvGrpSpPr>
          <p:cNvPr id="18" name="Group 17">
            <a:extLst>
              <a:ext uri="{FF2B5EF4-FFF2-40B4-BE49-F238E27FC236}">
                <a16:creationId xmlns:a16="http://schemas.microsoft.com/office/drawing/2014/main" id="{B0A4A18F-8877-44EA-1307-A19AD5FEBF53}"/>
              </a:ext>
            </a:extLst>
          </p:cNvPr>
          <p:cNvGrpSpPr/>
          <p:nvPr/>
        </p:nvGrpSpPr>
        <p:grpSpPr>
          <a:xfrm>
            <a:off x="5593976" y="1532964"/>
            <a:ext cx="3467167" cy="5172635"/>
            <a:chOff x="389906" y="1948714"/>
            <a:chExt cx="3274483" cy="4981798"/>
          </a:xfrm>
        </p:grpSpPr>
        <p:pic>
          <p:nvPicPr>
            <p:cNvPr id="13" name="Content Placeholder 5" descr="A diagram of a business&#10;&#10;AI-generated content may be incorrect.">
              <a:extLst>
                <a:ext uri="{FF2B5EF4-FFF2-40B4-BE49-F238E27FC236}">
                  <a16:creationId xmlns:a16="http://schemas.microsoft.com/office/drawing/2014/main" id="{7A20F167-3CF5-5C87-E4E7-A270960AAA2F}"/>
                </a:ext>
              </a:extLst>
            </p:cNvPr>
            <p:cNvPicPr>
              <a:picLocks noChangeAspect="1"/>
            </p:cNvPicPr>
            <p:nvPr/>
          </p:nvPicPr>
          <p:blipFill>
            <a:blip r:embed="rId2"/>
            <a:srcRect t="1573"/>
            <a:stretch/>
          </p:blipFill>
          <p:spPr>
            <a:xfrm>
              <a:off x="389906" y="1948714"/>
              <a:ext cx="3274483" cy="4834482"/>
            </a:xfrm>
            <a:prstGeom prst="rect">
              <a:avLst/>
            </a:prstGeom>
          </p:spPr>
        </p:pic>
        <p:grpSp>
          <p:nvGrpSpPr>
            <p:cNvPr id="14" name="Group 13">
              <a:extLst>
                <a:ext uri="{FF2B5EF4-FFF2-40B4-BE49-F238E27FC236}">
                  <a16:creationId xmlns:a16="http://schemas.microsoft.com/office/drawing/2014/main" id="{C2C6A890-369B-5AA7-B571-550C03BA37E8}"/>
                </a:ext>
              </a:extLst>
            </p:cNvPr>
            <p:cNvGrpSpPr/>
            <p:nvPr/>
          </p:nvGrpSpPr>
          <p:grpSpPr>
            <a:xfrm>
              <a:off x="604838" y="6111240"/>
              <a:ext cx="2859881" cy="819272"/>
              <a:chOff x="452438" y="5958840"/>
              <a:chExt cx="2859881" cy="819272"/>
            </a:xfrm>
          </p:grpSpPr>
          <p:sp>
            <p:nvSpPr>
              <p:cNvPr id="15" name="Rectangle: Rounded Corners 14">
                <a:extLst>
                  <a:ext uri="{FF2B5EF4-FFF2-40B4-BE49-F238E27FC236}">
                    <a16:creationId xmlns:a16="http://schemas.microsoft.com/office/drawing/2014/main" id="{96764259-BDBC-56AC-50C7-E1DF6C6CC972}"/>
                  </a:ext>
                </a:extLst>
              </p:cNvPr>
              <p:cNvSpPr/>
              <p:nvPr/>
            </p:nvSpPr>
            <p:spPr>
              <a:xfrm>
                <a:off x="452438" y="5958840"/>
                <a:ext cx="2859881" cy="784860"/>
              </a:xfrm>
              <a:prstGeom prst="roundRect">
                <a:avLst>
                  <a:gd name="adj" fmla="val 7929"/>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1B96FB2-908F-9AEF-B5DC-C8134B297327}"/>
                  </a:ext>
                </a:extLst>
              </p:cNvPr>
              <p:cNvSpPr txBox="1"/>
              <p:nvPr/>
            </p:nvSpPr>
            <p:spPr>
              <a:xfrm>
                <a:off x="497682" y="6483480"/>
                <a:ext cx="1171575" cy="294632"/>
              </a:xfrm>
              <a:prstGeom prst="rect">
                <a:avLst/>
              </a:prstGeom>
              <a:noFill/>
            </p:spPr>
            <p:txBody>
              <a:bodyPr wrap="square" rtlCol="0">
                <a:spAutoFit/>
              </a:bodyPr>
              <a:lstStyle/>
              <a:p>
                <a:pPr algn="ctr">
                  <a:lnSpc>
                    <a:spcPts val="1800"/>
                  </a:lnSpc>
                </a:pPr>
                <a:r>
                  <a:rPr lang="en-US" sz="800" b="0">
                    <a:latin typeface="Arial" panose="020B0604020202020204" pitchFamily="34" charset="0"/>
                    <a:cs typeface="Arial" panose="020B0604020202020204" pitchFamily="34" charset="0"/>
                  </a:rPr>
                  <a:t>business outlook.</a:t>
                </a:r>
              </a:p>
            </p:txBody>
          </p:sp>
          <p:pic>
            <p:nvPicPr>
              <p:cNvPr id="17" name="Picture 16">
                <a:extLst>
                  <a:ext uri="{FF2B5EF4-FFF2-40B4-BE49-F238E27FC236}">
                    <a16:creationId xmlns:a16="http://schemas.microsoft.com/office/drawing/2014/main" id="{9B162F34-6130-3D90-F1AE-BF8331C286FD}"/>
                  </a:ext>
                </a:extLst>
              </p:cNvPr>
              <p:cNvPicPr>
                <a:picLocks noChangeAspect="1"/>
              </p:cNvPicPr>
              <p:nvPr/>
            </p:nvPicPr>
            <p:blipFill>
              <a:blip r:embed="rId3"/>
              <a:stretch>
                <a:fillRect/>
              </a:stretch>
            </p:blipFill>
            <p:spPr>
              <a:xfrm>
                <a:off x="545306" y="6475459"/>
                <a:ext cx="128587" cy="144018"/>
              </a:xfrm>
              <a:prstGeom prst="rect">
                <a:avLst/>
              </a:prstGeom>
            </p:spPr>
          </p:pic>
        </p:grpSp>
      </p:grpSp>
      <p:sp>
        <p:nvSpPr>
          <p:cNvPr id="6" name="Content Placeholder 5">
            <a:extLst>
              <a:ext uri="{FF2B5EF4-FFF2-40B4-BE49-F238E27FC236}">
                <a16:creationId xmlns:a16="http://schemas.microsoft.com/office/drawing/2014/main" id="{EEF8C677-2556-7524-EF4E-DA808E99C306}"/>
              </a:ext>
            </a:extLst>
          </p:cNvPr>
          <p:cNvSpPr>
            <a:spLocks noGrp="1"/>
          </p:cNvSpPr>
          <p:nvPr>
            <p:ph sz="half" idx="1"/>
          </p:nvPr>
        </p:nvSpPr>
        <p:spPr/>
        <p:txBody>
          <a:bodyPr/>
          <a:lstStyle/>
          <a:p>
            <a:endParaRPr lang="en-US"/>
          </a:p>
        </p:txBody>
      </p:sp>
      <p:pic>
        <p:nvPicPr>
          <p:cNvPr id="8" name="Picture 7">
            <a:extLst>
              <a:ext uri="{FF2B5EF4-FFF2-40B4-BE49-F238E27FC236}">
                <a16:creationId xmlns:a16="http://schemas.microsoft.com/office/drawing/2014/main" id="{297A3A9D-0FDE-A7F8-8F13-B4C606788B24}"/>
              </a:ext>
            </a:extLst>
          </p:cNvPr>
          <p:cNvPicPr>
            <a:picLocks noChangeAspect="1"/>
          </p:cNvPicPr>
          <p:nvPr/>
        </p:nvPicPr>
        <p:blipFill>
          <a:blip r:embed="rId4"/>
          <a:stretch>
            <a:fillRect/>
          </a:stretch>
        </p:blipFill>
        <p:spPr>
          <a:xfrm>
            <a:off x="41657" y="6352"/>
            <a:ext cx="4926349" cy="6631278"/>
          </a:xfrm>
          <a:prstGeom prst="rect">
            <a:avLst/>
          </a:prstGeom>
        </p:spPr>
      </p:pic>
      <p:sp>
        <p:nvSpPr>
          <p:cNvPr id="10" name="TextBox 9">
            <a:extLst>
              <a:ext uri="{FF2B5EF4-FFF2-40B4-BE49-F238E27FC236}">
                <a16:creationId xmlns:a16="http://schemas.microsoft.com/office/drawing/2014/main" id="{F3ACDB3F-9D6E-7683-DFCC-4C435E4801AF}"/>
              </a:ext>
            </a:extLst>
          </p:cNvPr>
          <p:cNvSpPr txBox="1"/>
          <p:nvPr/>
        </p:nvSpPr>
        <p:spPr>
          <a:xfrm>
            <a:off x="41657" y="6631304"/>
            <a:ext cx="4572000" cy="261610"/>
          </a:xfrm>
          <a:prstGeom prst="rect">
            <a:avLst/>
          </a:prstGeom>
          <a:noFill/>
        </p:spPr>
        <p:txBody>
          <a:bodyPr wrap="square">
            <a:spAutoFit/>
          </a:bodyPr>
          <a:lstStyle/>
          <a:p>
            <a:r>
              <a:rPr lang="en-US" sz="1100">
                <a:hlinkClick r:id="rId5"/>
              </a:rPr>
              <a:t>http://jackmyers.info/gradsem/readings/Agentic_AI_Styled_Report.pdf</a:t>
            </a:r>
            <a:r>
              <a:rPr lang="en-US" sz="1100"/>
              <a:t> </a:t>
            </a:r>
          </a:p>
        </p:txBody>
      </p:sp>
    </p:spTree>
    <p:extLst>
      <p:ext uri="{BB962C8B-B14F-4D97-AF65-F5344CB8AC3E}">
        <p14:creationId xmlns:p14="http://schemas.microsoft.com/office/powerpoint/2010/main" val="1625130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4EB367-1F06-24BF-15EA-77A40DB7B83A}"/>
              </a:ext>
            </a:extLst>
          </p:cNvPr>
          <p:cNvSpPr>
            <a:spLocks noGrp="1"/>
          </p:cNvSpPr>
          <p:nvPr>
            <p:ph sz="half" idx="1"/>
          </p:nvPr>
        </p:nvSpPr>
        <p:spPr>
          <a:xfrm>
            <a:off x="273132" y="1611491"/>
            <a:ext cx="4128539" cy="4912233"/>
          </a:xfrm>
        </p:spPr>
        <p:txBody>
          <a:bodyPr/>
          <a:lstStyle/>
          <a:p>
            <a:r>
              <a:rPr lang="en-US"/>
              <a:t>Telecom</a:t>
            </a:r>
          </a:p>
          <a:p>
            <a:pPr lvl="1"/>
            <a:r>
              <a:rPr lang="en-US"/>
              <a:t>Customer calls in with an internet issue</a:t>
            </a:r>
          </a:p>
          <a:p>
            <a:pPr lvl="1"/>
            <a:r>
              <a:rPr lang="en-US"/>
              <a:t>Agent listens, transcribes words, and understands the problem using a large language model. </a:t>
            </a:r>
          </a:p>
          <a:p>
            <a:pPr lvl="1"/>
            <a:r>
              <a:rPr lang="en-US"/>
              <a:t>Agent troubleshoots: </a:t>
            </a:r>
          </a:p>
          <a:p>
            <a:pPr lvl="2"/>
            <a:r>
              <a:rPr lang="en-US"/>
              <a:t>Remotely checks the modem</a:t>
            </a:r>
          </a:p>
          <a:p>
            <a:pPr lvl="2"/>
            <a:r>
              <a:rPr lang="en-US"/>
              <a:t>Walks the customer through a reset if needed</a:t>
            </a:r>
          </a:p>
          <a:p>
            <a:pPr lvl="2"/>
            <a:r>
              <a:rPr lang="en-US"/>
              <a:t>If issue persists, creates a service ticket or schedules a technician. </a:t>
            </a:r>
          </a:p>
          <a:p>
            <a:pPr lvl="1"/>
            <a:r>
              <a:rPr lang="en-US"/>
              <a:t>By the end of the interaction, the problem is either resolved or seamlessly escalated, without human intervention.</a:t>
            </a:r>
          </a:p>
          <a:p>
            <a:pPr lvl="1"/>
            <a:r>
              <a:rPr lang="en-US"/>
              <a:t>The AI doesn’t just provide answers—it takes action, managing the full lifecycle of a customer request.</a:t>
            </a:r>
          </a:p>
          <a:p>
            <a:endParaRPr lang="en-US"/>
          </a:p>
        </p:txBody>
      </p:sp>
      <p:sp>
        <p:nvSpPr>
          <p:cNvPr id="3" name="Content Placeholder 2">
            <a:extLst>
              <a:ext uri="{FF2B5EF4-FFF2-40B4-BE49-F238E27FC236}">
                <a16:creationId xmlns:a16="http://schemas.microsoft.com/office/drawing/2014/main" id="{12B74528-9ED4-BB83-0290-A37F592A578B}"/>
              </a:ext>
            </a:extLst>
          </p:cNvPr>
          <p:cNvSpPr>
            <a:spLocks noGrp="1"/>
          </p:cNvSpPr>
          <p:nvPr>
            <p:ph sz="half" idx="2"/>
          </p:nvPr>
        </p:nvSpPr>
        <p:spPr>
          <a:xfrm>
            <a:off x="4648200" y="1611491"/>
            <a:ext cx="4258294" cy="4912233"/>
          </a:xfrm>
        </p:spPr>
        <p:txBody>
          <a:bodyPr/>
          <a:lstStyle/>
          <a:p>
            <a:r>
              <a:rPr lang="en-US"/>
              <a:t>Finance and Accounting</a:t>
            </a:r>
          </a:p>
          <a:p>
            <a:pPr lvl="1"/>
            <a:r>
              <a:rPr lang="en-US"/>
              <a:t>“Digital analyst agent” that automates  monthly budget variance analysis.</a:t>
            </a:r>
          </a:p>
          <a:p>
            <a:pPr lvl="2"/>
            <a:r>
              <a:rPr lang="en-US"/>
              <a:t>Pulls data from the accounting system</a:t>
            </a:r>
          </a:p>
          <a:p>
            <a:pPr lvl="2"/>
            <a:r>
              <a:rPr lang="en-US"/>
              <a:t>Identifies where spending deviated from plan</a:t>
            </a:r>
          </a:p>
          <a:p>
            <a:pPr lvl="2"/>
            <a:r>
              <a:rPr lang="en-US"/>
              <a:t>Drafts explanations using natural language models. </a:t>
            </a:r>
          </a:p>
          <a:p>
            <a:pPr lvl="1"/>
            <a:r>
              <a:rPr lang="en-US"/>
              <a:t>When it spots anomalies, such as an unusual expense, it flags them for human review. </a:t>
            </a:r>
          </a:p>
          <a:p>
            <a:pPr lvl="1"/>
            <a:r>
              <a:rPr lang="en-US"/>
              <a:t>Over time, by learning from feedback, the AI improved its ability to distinguish between normal fluctuations and true red flags. </a:t>
            </a:r>
          </a:p>
          <a:p>
            <a:pPr lvl="1"/>
            <a:r>
              <a:rPr lang="en-US"/>
              <a:t>Hours of manual effort eliminated!</a:t>
            </a:r>
          </a:p>
          <a:p>
            <a:pPr lvl="1"/>
            <a:r>
              <a:rPr lang="en-US"/>
              <a:t>Like having a junior analyst who never sleeps, continuously crunches numbers and prepares insights.</a:t>
            </a:r>
          </a:p>
          <a:p>
            <a:pPr lvl="1"/>
            <a:endParaRPr lang="en-US"/>
          </a:p>
        </p:txBody>
      </p:sp>
      <p:sp>
        <p:nvSpPr>
          <p:cNvPr id="4" name="Title 3">
            <a:extLst>
              <a:ext uri="{FF2B5EF4-FFF2-40B4-BE49-F238E27FC236}">
                <a16:creationId xmlns:a16="http://schemas.microsoft.com/office/drawing/2014/main" id="{531DE0D5-135A-C9D6-494A-1E1D09EA8830}"/>
              </a:ext>
            </a:extLst>
          </p:cNvPr>
          <p:cNvSpPr>
            <a:spLocks noGrp="1"/>
          </p:cNvSpPr>
          <p:nvPr>
            <p:ph type="title"/>
          </p:nvPr>
        </p:nvSpPr>
        <p:spPr/>
        <p:txBody>
          <a:bodyPr/>
          <a:lstStyle/>
          <a:p>
            <a:r>
              <a:rPr lang="en-US"/>
              <a:t>Other Examples</a:t>
            </a:r>
          </a:p>
        </p:txBody>
      </p:sp>
    </p:spTree>
    <p:extLst>
      <p:ext uri="{BB962C8B-B14F-4D97-AF65-F5344CB8AC3E}">
        <p14:creationId xmlns:p14="http://schemas.microsoft.com/office/powerpoint/2010/main" val="400279501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ava Green">
  <a:themeElements>
    <a:clrScheme name="Custom 2">
      <a:dk1>
        <a:sysClr val="windowText" lastClr="000000"/>
      </a:dk1>
      <a:lt1>
        <a:sysClr val="window" lastClr="FFFFFF"/>
      </a:lt1>
      <a:dk2>
        <a:srgbClr val="860127"/>
      </a:dk2>
      <a:lt2>
        <a:srgbClr val="FEECEF"/>
      </a:lt2>
      <a:accent1>
        <a:srgbClr val="1F03EB"/>
      </a:accent1>
      <a:accent2>
        <a:srgbClr val="0070C0"/>
      </a:accent2>
      <a:accent3>
        <a:srgbClr val="A147C9"/>
      </a:accent3>
      <a:accent4>
        <a:srgbClr val="2E6C57"/>
      </a:accent4>
      <a:accent5>
        <a:srgbClr val="5B4672"/>
      </a:accent5>
      <a:accent6>
        <a:srgbClr val="45CBA2"/>
      </a:accent6>
      <a:hlink>
        <a:srgbClr val="47295D"/>
      </a:hlink>
      <a:folHlink>
        <a:srgbClr val="47295D"/>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txDef>
      <a:spPr>
        <a:noFill/>
      </a:spPr>
      <a:bodyPr wrap="square" rtlCol="0">
        <a:spAutoFit/>
      </a:bodyPr>
      <a:lstStyle>
        <a:defPPr algn="ctr">
          <a:lnSpc>
            <a:spcPts val="1800"/>
          </a:lnSpc>
          <a:defRPr sz="1800" b="0" dirty="0" err="1" smtClean="0">
            <a:latin typeface="+mn-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b2cce50-20c8-4be2-ab4a-8cf748c58f7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BEA6A76FA62714883AEE11A0DA82FC0" ma:contentTypeVersion="15" ma:contentTypeDescription="Create a new document." ma:contentTypeScope="" ma:versionID="66811e08854bfed6c0c7a406f60c4026">
  <xsd:schema xmlns:xsd="http://www.w3.org/2001/XMLSchema" xmlns:xs="http://www.w3.org/2001/XMLSchema" xmlns:p="http://schemas.microsoft.com/office/2006/metadata/properties" xmlns:ns3="1b2cce50-20c8-4be2-ab4a-8cf748c58f75" xmlns:ns4="cea88bd4-744b-42d7-a94f-f55256debc8b" targetNamespace="http://schemas.microsoft.com/office/2006/metadata/properties" ma:root="true" ma:fieldsID="c1ee41e6d188a3296cd48800e9d1078b" ns3:_="" ns4:_="">
    <xsd:import namespace="1b2cce50-20c8-4be2-ab4a-8cf748c58f75"/>
    <xsd:import namespace="cea88bd4-744b-42d7-a94f-f55256debc8b"/>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2cce50-20c8-4be2-ab4a-8cf748c58f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a88bd4-744b-42d7-a94f-f55256debc8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4658A1-7372-4169-9B7A-0065EEC30B92}">
  <ds:schemaRefs>
    <ds:schemaRef ds:uri="1b2cce50-20c8-4be2-ab4a-8cf748c58f75"/>
    <ds:schemaRef ds:uri="cea88bd4-744b-42d7-a94f-f55256debc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8CC6618-0B1E-47F2-90B3-63B9348ABBD9}">
  <ds:schemaRefs>
    <ds:schemaRef ds:uri="http://schemas.microsoft.com/sharepoint/v3/contenttype/forms"/>
  </ds:schemaRefs>
</ds:datastoreItem>
</file>

<file path=customXml/itemProps3.xml><?xml version="1.0" encoding="utf-8"?>
<ds:datastoreItem xmlns:ds="http://schemas.openxmlformats.org/officeDocument/2006/customXml" ds:itemID="{5F17F543-8614-4865-B8BF-2F3E548AFEC3}">
  <ds:schemaRefs>
    <ds:schemaRef ds:uri="1b2cce50-20c8-4be2-ab4a-8cf748c58f75"/>
    <ds:schemaRef ds:uri="cea88bd4-744b-42d7-a94f-f55256debc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97</TotalTime>
  <Words>2728</Words>
  <Application>Microsoft Office PowerPoint</Application>
  <PresentationFormat>On-screen Show (4:3)</PresentationFormat>
  <Paragraphs>226</Paragraphs>
  <Slides>18</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Arial</vt:lpstr>
      <vt:lpstr>Arial Narrow</vt:lpstr>
      <vt:lpstr>Calibri</vt:lpstr>
      <vt:lpstr>Franklin Gothic Medium</vt:lpstr>
      <vt:lpstr>Goudy Type</vt:lpstr>
      <vt:lpstr>Open Sans</vt:lpstr>
      <vt:lpstr>Segoe UI</vt:lpstr>
      <vt:lpstr>Times</vt:lpstr>
      <vt:lpstr>Times New Roman</vt:lpstr>
      <vt:lpstr>Wingdings</vt:lpstr>
      <vt:lpstr>Wingdings 2</vt:lpstr>
      <vt:lpstr>Java Green</vt:lpstr>
      <vt:lpstr>CS 00500 – Graduate Seminar  Lesson 4.2   The Rise of Agentic AI </vt:lpstr>
      <vt:lpstr>AI today</vt:lpstr>
      <vt:lpstr>PowerPoint Presentation</vt:lpstr>
      <vt:lpstr>From Chess to ChatGPT</vt:lpstr>
      <vt:lpstr>From Rules to Reasoning</vt:lpstr>
      <vt:lpstr>…to Agentic AI</vt:lpstr>
      <vt:lpstr>AutoGPT Simulated Flow</vt:lpstr>
      <vt:lpstr>AutoGPT Simulated Output</vt:lpstr>
      <vt:lpstr>Other Examples</vt:lpstr>
      <vt:lpstr>Early adopters of Agentic AI</vt:lpstr>
      <vt:lpstr>Thought Process: Humans vs Agents</vt:lpstr>
      <vt:lpstr>The Agentic AI Progression Framework</vt:lpstr>
      <vt:lpstr>The Agentic AI Progression Framework</vt:lpstr>
      <vt:lpstr>Where are we headed?</vt:lpstr>
      <vt:lpstr>Multi-Agent Systems: Modularity, SRP, Specialization</vt:lpstr>
      <vt:lpstr>Artificial General Intelligence</vt:lpstr>
      <vt:lpstr>"On the Measure of Inteligence"</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Object-Oriented Programming and Data Abstraction  Lesson 1: Review</dc:title>
  <dc:creator>Jack Myers</dc:creator>
  <cp:lastModifiedBy>Myers, Jack F</cp:lastModifiedBy>
  <cp:revision>3</cp:revision>
  <dcterms:created xsi:type="dcterms:W3CDTF">2013-12-20T15:33:26Z</dcterms:created>
  <dcterms:modified xsi:type="dcterms:W3CDTF">2025-07-02T13:29:14Z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0x0101004BEA6A76FA62714883AEE11A0DA82FC0</vt:lpwstr>
  </property>
</Properties>
</file>