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9"/>
  </p:notesMasterIdLst>
  <p:sldIdLst>
    <p:sldId id="256" r:id="rId2"/>
    <p:sldId id="264" r:id="rId3"/>
    <p:sldId id="273" r:id="rId4"/>
    <p:sldId id="271" r:id="rId5"/>
    <p:sldId id="274" r:id="rId6"/>
    <p:sldId id="275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66" d="100"/>
          <a:sy n="66" d="100"/>
        </p:scale>
        <p:origin x="2571" y="6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64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the audience, introduce yourself, and explain that this presentation will explore what academic integrity means, why it matters, and how to uphold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Let’s reflect and discuss. What does integrity mean to you personally?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67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89D6-EDD8-7056-8854-0DA681C4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621DC-1880-16BE-08D2-B243760588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1138" y="1689100"/>
            <a:ext cx="4254500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  <a:p>
            <a:pPr lvl="4">
              <a:buClr>
                <a:schemeClr val="accent1">
                  <a:lumMod val="75000"/>
                </a:schemeClr>
              </a:buClr>
            </a:pPr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A0E4C5-33B3-1314-A761-A1CAF1A123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8675" y="1689100"/>
            <a:ext cx="4294188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  <a:p>
            <a:pPr lvl="4">
              <a:buClr>
                <a:schemeClr val="accent1">
                  <a:lumMod val="75000"/>
                </a:schemeClr>
              </a:buClr>
            </a:pPr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57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 spc="0">
                <a:solidFill>
                  <a:schemeClr val="tx1"/>
                </a:solidFill>
              </a:defRPr>
            </a:lvl1pPr>
            <a:lvl2pPr>
              <a:defRPr sz="1600" spc="0">
                <a:solidFill>
                  <a:schemeClr val="tx1"/>
                </a:solidFill>
              </a:defRPr>
            </a:lvl2pPr>
            <a:lvl3pPr>
              <a:buClr>
                <a:srgbClr val="934343"/>
              </a:buClr>
              <a:defRPr sz="15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587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889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942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12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480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17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162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7026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841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5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6402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749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734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2188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090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63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6930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D6A84-0D5D-4AAF-99AF-A08575C8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B2C34D-C233-ABAC-DF76-380EFC800A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0203F8-A114-7936-F018-90AE1D82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60F437-BE7D-AEBC-8559-553A48A1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24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BC874-3ED2-C9C6-7394-5503B145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4B97AC-115F-C911-D473-5270EC00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8F6562-C594-6018-EB1D-C7723BEE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DE0B3E-FE06-5076-67CC-9D95D744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45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27EDB-E1FD-5556-4786-535408873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9650E4-318B-E8E0-11D6-04AFE64C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14D96-5472-9C4E-4C39-4B3006DA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85268E-DF0E-9DA1-D7C4-6C7CF6807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7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16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63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7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5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9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46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0"/>
            <a:ext cx="8407893" cy="490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01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60" r:id="rId27"/>
    <p:sldLayoutId id="2147483661" r:id="rId28"/>
    <p:sldLayoutId id="2147483662" r:id="rId29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education/2025/jun/15/thousands-of-uk-university-students-caught-cheating-using-ai-artificial-intelligence-survey" TargetMode="External"/><Relationship Id="rId2" Type="http://schemas.openxmlformats.org/officeDocument/2006/relationships/hyperlink" Target="https://www.abc.net.au/news/science/2023-11-22/how-high-school-students-used-chatgpt-2023-education-cheating/103108620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056408" y="3231904"/>
            <a:ext cx="1981200" cy="182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 sz="2400"/>
            </a:pPr>
            <a:r>
              <a:rPr lang="en-US" sz="1600">
                <a:latin typeface="Goudy Type" panose="00000500000000000000" pitchFamily="2" charset="0"/>
              </a:rPr>
              <a:t>ChatGPT </a:t>
            </a:r>
            <a:br>
              <a:rPr lang="en-US" sz="1600">
                <a:latin typeface="Goudy Type" panose="00000500000000000000" pitchFamily="2" charset="0"/>
              </a:rPr>
            </a:br>
            <a:r>
              <a:rPr lang="en-US" sz="1600">
                <a:latin typeface="Goudy Type" panose="00000500000000000000" pitchFamily="2" charset="0"/>
              </a:rPr>
              <a:t>   and others</a:t>
            </a:r>
            <a:br>
              <a:rPr lang="en-US" sz="1600">
                <a:latin typeface="Goudy Type" panose="00000500000000000000" pitchFamily="2" charset="0"/>
              </a:rPr>
            </a:br>
            <a:endParaRPr lang="en-US" sz="1600">
              <a:latin typeface="Goudy Type" panose="00000500000000000000" pitchFamily="2" charset="0"/>
            </a:endParaRPr>
          </a:p>
          <a:p>
            <a:pPr marL="3175" indent="-173038">
              <a:lnSpc>
                <a:spcPct val="80000"/>
              </a:lnSpc>
              <a:buFont typeface="Arial" panose="020B0604020202020204" pitchFamily="34" charset="0"/>
              <a:buChar char="•"/>
              <a:defRPr sz="2400"/>
            </a:pPr>
            <a:r>
              <a:rPr lang="en-US" sz="1600">
                <a:latin typeface="Goudy Type" panose="00000500000000000000" pitchFamily="2" charset="0"/>
              </a:rPr>
              <a:t>can we use i?</a:t>
            </a:r>
          </a:p>
          <a:p>
            <a:pPr indent="-169862">
              <a:lnSpc>
                <a:spcPct val="80000"/>
              </a:lnSpc>
              <a:buFont typeface="Arial" panose="020B0604020202020204" pitchFamily="34" charset="0"/>
              <a:buChar char="•"/>
              <a:defRPr sz="2400"/>
            </a:pPr>
            <a:r>
              <a:rPr lang="en-US" sz="1600">
                <a:latin typeface="Goudy Type" panose="00000500000000000000" pitchFamily="2" charset="0"/>
              </a:rPr>
              <a:t>should we?</a:t>
            </a:r>
          </a:p>
          <a:p>
            <a:pPr indent="-169862">
              <a:lnSpc>
                <a:spcPct val="80000"/>
              </a:lnSpc>
              <a:buFont typeface="Arial" panose="020B0604020202020204" pitchFamily="34" charset="0"/>
              <a:buChar char="•"/>
              <a:defRPr sz="2400"/>
            </a:pPr>
            <a:r>
              <a:rPr lang="en-US" sz="1600">
                <a:latin typeface="Goudy Type" panose="00000500000000000000" pitchFamily="2" charset="0"/>
              </a:rPr>
              <a:t>if so, how?</a:t>
            </a:r>
          </a:p>
          <a:p>
            <a:pPr marL="173038" indent="-173038">
              <a:lnSpc>
                <a:spcPct val="80000"/>
              </a:lnSpc>
              <a:buFont typeface="Arial" panose="020B0604020202020204" pitchFamily="34" charset="0"/>
              <a:buChar char="•"/>
              <a:defRPr sz="2400"/>
            </a:pPr>
            <a:endParaRPr sz="1600">
              <a:latin typeface="Goudy Type" panose="00000500000000000000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>
                <a:solidFill>
                  <a:schemeClr val="accent6">
                    <a:lumMod val="40000"/>
                    <a:lumOff val="60000"/>
                  </a:schemeClr>
                </a:solidFill>
              </a:rPr>
              <a:t>CS 00500 – Graduate Seminar</a:t>
            </a:r>
            <a:br>
              <a:rPr lang="en-US"/>
            </a:br>
            <a:br>
              <a:rPr lang="en-US"/>
            </a:br>
            <a:r>
              <a:rPr lang="en-US"/>
              <a:t>Lesson 3.2</a:t>
            </a:r>
            <a:br>
              <a:rPr lang="en-US"/>
            </a:br>
            <a:br>
              <a:rPr lang="en-US"/>
            </a:br>
            <a:r>
              <a:rPr lang="en-US"/>
              <a:t>Large Language Models</a:t>
            </a:r>
            <a:br>
              <a:rPr lang="en-US"/>
            </a:br>
            <a:r>
              <a:rPr lang="en-US"/>
              <a:t>and Academic Integrity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B3AF5-4904-DA8F-0F9C-62D21968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1800"/>
              <a:t>From Sydney Australia:</a:t>
            </a:r>
            <a:br>
              <a:rPr lang="en-US" sz="1800"/>
            </a:br>
            <a:endParaRPr lang="en-US" sz="1800"/>
          </a:p>
          <a:p>
            <a:r>
              <a:rPr lang="en-US" sz="1800"/>
              <a:t>Chrysoula, a student in Sydney, Australia, initially used ChatGPT "very often to complete homework I deemed just tedious".</a:t>
            </a:r>
            <a:br>
              <a:rPr lang="en-US" sz="1800"/>
            </a:br>
            <a:br>
              <a:rPr lang="en-US" sz="1800"/>
            </a:br>
            <a:r>
              <a:rPr lang="en-US" sz="1800"/>
              <a:t>A lot of her classmates were doing the same, she says.</a:t>
            </a:r>
            <a:br>
              <a:rPr lang="en-US" sz="1800"/>
            </a:br>
            <a:br>
              <a:rPr lang="en-US" sz="1800"/>
            </a:br>
            <a:r>
              <a:rPr lang="en-US" sz="1800"/>
              <a:t>"Any time someone read a good answer out in class discussions, there was someone leaning over whispering 'Chat[GPT]?'</a:t>
            </a:r>
            <a:br>
              <a:rPr lang="en-US" sz="1800"/>
            </a:br>
            <a:br>
              <a:rPr lang="en-US" sz="1800"/>
            </a:br>
            <a:r>
              <a:rPr lang="en-US" sz="1800"/>
              <a:t>"Everyone doubted the authenticity of everyone's answers."</a:t>
            </a:r>
            <a:br>
              <a:rPr lang="en-US" sz="1800"/>
            </a:br>
            <a:br>
              <a:rPr lang="en-US" sz="1800"/>
            </a:br>
            <a:r>
              <a:rPr lang="en-US" sz="1800"/>
              <a:t>But as the year drew on, Chrysoula found her "critical and analytical thinking was slightly impaired".</a:t>
            </a:r>
            <a:br>
              <a:rPr lang="en-US" sz="1800"/>
            </a:br>
            <a:br>
              <a:rPr lang="en-US" sz="1800"/>
            </a:br>
            <a:r>
              <a:rPr lang="en-US" sz="1800"/>
              <a:t>"I was beginning to form a dependence on the AI to feed me the knowledge to rote learn."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ChatGPT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1DC255-B60C-8E27-199B-89A97285F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232911"/>
            <a:ext cx="8407400" cy="4464674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CB8B3BD-D866-3573-45C9-0E8EFB8E4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Cheating with AI is on the Rise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FBDF4-B123-B3A9-ECE2-F898A62B594B}"/>
              </a:ext>
            </a:extLst>
          </p:cNvPr>
          <p:cNvSpPr txBox="1"/>
          <p:nvPr/>
        </p:nvSpPr>
        <p:spPr>
          <a:xfrm>
            <a:off x="284671" y="1601189"/>
            <a:ext cx="86120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>
                <a:solidFill>
                  <a:srgbClr val="121212"/>
                </a:solidFill>
                <a:effectLst/>
                <a:latin typeface="GuardianTextEgyptian"/>
              </a:rPr>
              <a:t>A Guardian survey of academic integrity violations found almost 7,000 proven cases of cheating using AI tools in 2023-24, equivalent to 5.1 for every 1,000 students. 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9903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529" y="1719070"/>
            <a:ext cx="8824834" cy="4904963"/>
          </a:xfrm>
        </p:spPr>
        <p:txBody>
          <a:bodyPr/>
          <a:lstStyle/>
          <a:p>
            <a:pPr marL="45720" indent="0">
              <a:buNone/>
              <a:defRPr sz="2000"/>
            </a:pPr>
            <a:r>
              <a:rPr lang="en-US"/>
              <a:t>For the assignment, you must select/identiry an example scenario to discuss.</a:t>
            </a:r>
          </a:p>
          <a:p>
            <a:pPr>
              <a:defRPr sz="2000"/>
            </a:pPr>
            <a:r>
              <a:rPr lang="en-US"/>
              <a:t>Here are some examples of scenarios</a:t>
            </a:r>
          </a:p>
          <a:p>
            <a:pPr lvl="1" fontAlgn="base"/>
            <a:r>
              <a:rPr lang="en-US"/>
              <a:t>Using ChatGPT to generate ideas and outlines for an essay.</a:t>
            </a:r>
          </a:p>
          <a:p>
            <a:pPr lvl="1" fontAlgn="base"/>
            <a:r>
              <a:rPr lang="en-US"/>
              <a:t>Asking Google Gemini to summarize an academic article and using that summary without further analysis or citation.</a:t>
            </a:r>
          </a:p>
          <a:p>
            <a:pPr lvl="1" fontAlgn="base"/>
            <a:r>
              <a:rPr lang="en-US"/>
              <a:t>Using ChatGPT to answer homework questions in a take-home exam.</a:t>
            </a:r>
          </a:p>
          <a:p>
            <a:pPr lvl="1" fontAlgn="base"/>
            <a:r>
              <a:rPr lang="en-US"/>
              <a:t>Asking ChatGPT to help code a solution for a programming assignment.  Should ChatGPT write: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An entire program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A specific function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A programming construct (like a loop or a control block)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An SQL statement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A regular expression</a:t>
            </a:r>
          </a:p>
          <a:p>
            <a:pPr lvl="2" fontAlgn="base">
              <a:spcAft>
                <a:spcPts val="0"/>
              </a:spcAft>
            </a:pPr>
            <a:r>
              <a:rPr lang="en-US"/>
              <a:t>etc…</a:t>
            </a:r>
            <a:br>
              <a:rPr lang="en-US"/>
            </a:br>
            <a:endParaRPr lang="en-US"/>
          </a:p>
          <a:p>
            <a:pPr lvl="1">
              <a:defRPr sz="2000"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/ Reflection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11D658-5E49-7B60-2D47-4A07BCC69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For instance:</a:t>
            </a:r>
          </a:p>
          <a:p>
            <a:pPr lvl="1"/>
            <a:r>
              <a:rPr lang="en-US" sz="2400"/>
              <a:t>Can I use ChatGPT to write a paper that discusses phishing attacks and how to conteract them?</a:t>
            </a:r>
          </a:p>
          <a:p>
            <a:pPr lvl="1"/>
            <a:r>
              <a:rPr lang="en-US" sz="2400"/>
              <a:t>Can I cut and paste my programming homework to ChatGPT and have it generate the code for me?</a:t>
            </a:r>
          </a:p>
          <a:p>
            <a:r>
              <a:rPr lang="en-US" sz="2800"/>
              <a:t>You need to have more nuanced scenarios</a:t>
            </a:r>
            <a:br>
              <a:rPr lang="en-US" sz="2800"/>
            </a:br>
            <a:endParaRPr lang="en-US" sz="2800"/>
          </a:p>
          <a:p>
            <a:r>
              <a:rPr lang="en-US" sz="2800"/>
              <a:t>Also, you cannot REPEAT someone else's exact scenario.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58A112-62E1-C64B-AE95-DCB30FE86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OBVIOUS Scenarios Will Not Count</a:t>
            </a:r>
            <a:br>
              <a:rPr lang="en-US"/>
            </a:br>
            <a:r>
              <a:rPr lang="en-US"/>
              <a:t>DUPLICATED Scenarios Will Not Count</a:t>
            </a:r>
          </a:p>
        </p:txBody>
      </p:sp>
    </p:spTree>
    <p:extLst>
      <p:ext uri="{BB962C8B-B14F-4D97-AF65-F5344CB8AC3E}">
        <p14:creationId xmlns:p14="http://schemas.microsoft.com/office/powerpoint/2010/main" val="1581875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04481F-D556-C069-6FF5-A8AC2E855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18" y="1719070"/>
            <a:ext cx="8962856" cy="4904963"/>
          </a:xfrm>
        </p:spPr>
        <p:txBody>
          <a:bodyPr>
            <a:noAutofit/>
          </a:bodyPr>
          <a:lstStyle/>
          <a:p>
            <a:r>
              <a:rPr lang="en-US" sz="1800"/>
              <a:t>Describe the scenario you choose, and answer the following:</a:t>
            </a:r>
          </a:p>
          <a:p>
            <a:pPr lvl="1" fontAlgn="base"/>
            <a:r>
              <a:rPr lang="en-US" sz="1600"/>
              <a:t>Is the use of AI acceptable in this scenario? Why or why not?</a:t>
            </a:r>
          </a:p>
          <a:p>
            <a:pPr lvl="1" fontAlgn="base"/>
            <a:r>
              <a:rPr lang="en-US" sz="1600"/>
              <a:t>Is there a more appropriate way to complete the task while maintaining academic integrity?</a:t>
            </a:r>
          </a:p>
          <a:p>
            <a:pPr lvl="1" fontAlgn="base"/>
            <a:r>
              <a:rPr lang="en-US" sz="1600"/>
              <a:t>If AI use is not acceptable, what are the potential consequences for the student's learning</a:t>
            </a:r>
            <a:br>
              <a:rPr lang="en-US" sz="1600"/>
            </a:br>
            <a:r>
              <a:rPr lang="en-US" sz="1600"/>
              <a:t>and academic development?</a:t>
            </a:r>
          </a:p>
          <a:p>
            <a:pPr lvl="1" fontAlgn="base"/>
            <a:r>
              <a:rPr lang="en-US" sz="1600"/>
              <a:t>How would AI use in this scenario affect the student's long-term professional skills and </a:t>
            </a:r>
            <a:br>
              <a:rPr lang="en-US" sz="1600"/>
            </a:br>
            <a:r>
              <a:rPr lang="en-US" sz="1600"/>
              <a:t>career growth?</a:t>
            </a:r>
          </a:p>
          <a:p>
            <a:pPr fontAlgn="base"/>
            <a:r>
              <a:rPr lang="en-US" sz="1800"/>
              <a:t>Finally, write a short reflection (300-500 words)  discussing your thoughts on the role </a:t>
            </a:r>
            <a:br>
              <a:rPr lang="en-US" sz="1800"/>
            </a:br>
            <a:r>
              <a:rPr lang="en-US" sz="1800"/>
              <a:t>of AI in academia. The reflection should include:</a:t>
            </a:r>
          </a:p>
          <a:p>
            <a:pPr lvl="1" fontAlgn="base"/>
            <a:r>
              <a:rPr lang="en-US" sz="1600"/>
              <a:t>Your stance on the ethical use of AI tools for academic purposes.</a:t>
            </a:r>
          </a:p>
          <a:p>
            <a:pPr lvl="1" fontAlgn="base"/>
            <a:r>
              <a:rPr lang="en-US" sz="1600"/>
              <a:t>How </a:t>
            </a:r>
            <a:r>
              <a:rPr lang="en-US" sz="1600" u="sng"/>
              <a:t>you</a:t>
            </a:r>
            <a:r>
              <a:rPr lang="en-US" sz="1600"/>
              <a:t> plan to ensure academic integrity in your own use of AI tools.</a:t>
            </a:r>
          </a:p>
          <a:p>
            <a:pPr lvl="1" fontAlgn="base"/>
            <a:r>
              <a:rPr lang="en-US" sz="1600"/>
              <a:t>Insights into how cheating undermines your own learning and future career opportunities.</a:t>
            </a:r>
          </a:p>
          <a:p>
            <a:pPr lvl="1" fontAlgn="base"/>
            <a:r>
              <a:rPr lang="en-US" sz="1600"/>
              <a:t>You should also identify, cite, and reflect on two thoughts from the </a:t>
            </a:r>
            <a:r>
              <a:rPr lang="en-US" sz="1600" b="1"/>
              <a:t>external</a:t>
            </a:r>
            <a:r>
              <a:rPr lang="en-US" sz="1600"/>
              <a:t> videos or articles presented.</a:t>
            </a:r>
          </a:p>
          <a:p>
            <a:pPr fontAlgn="base"/>
            <a:endParaRPr lang="en-US" sz="1800"/>
          </a:p>
          <a:p>
            <a:pPr lvl="1"/>
            <a:endParaRPr lang="en-US" sz="16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5125D2-D37D-BC5D-9080-CA5F61F2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Assignment</a:t>
            </a:r>
          </a:p>
        </p:txBody>
      </p:sp>
    </p:spTree>
    <p:extLst>
      <p:ext uri="{BB962C8B-B14F-4D97-AF65-F5344CB8AC3E}">
        <p14:creationId xmlns:p14="http://schemas.microsoft.com/office/powerpoint/2010/main" val="172627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7075A7-AA56-720C-A9CC-B5C6F0CD5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https://www.abc.net.au/news/science/2023-11-22/how-high-school-students-used-chatgpt-2023-education-cheating/103108620</a:t>
            </a:r>
            <a:endParaRPr lang="en-US"/>
          </a:p>
          <a:p>
            <a:r>
              <a:rPr lang="en-US">
                <a:hlinkClick r:id="rId3"/>
              </a:rPr>
              <a:t>https://www.theguardian.com/education/2025/jun/15/thousands-of-uk-university-students-caught-cheating-using-ai-artificial-intelligence-survey</a:t>
            </a:r>
            <a:r>
              <a:rPr lang="en-US"/>
              <a:t> </a:t>
            </a:r>
          </a:p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FDEF9B-CC12-2BB3-EC3C-8FBD929F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435894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2">
      <a:dk1>
        <a:sysClr val="windowText" lastClr="000000"/>
      </a:dk1>
      <a:lt1>
        <a:sysClr val="window" lastClr="FFFFFF"/>
      </a:lt1>
      <a:dk2>
        <a:srgbClr val="860127"/>
      </a:dk2>
      <a:lt2>
        <a:srgbClr val="FEECEF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2-1 The MS in Cybersecurity</Template>
  <TotalTime>2217</TotalTime>
  <Words>620</Words>
  <Application>Microsoft Office PowerPoint</Application>
  <PresentationFormat>On-screen Show (4:3)</PresentationFormat>
  <Paragraphs>45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Franklin Gothic Medium</vt:lpstr>
      <vt:lpstr>Goudy Type</vt:lpstr>
      <vt:lpstr>GuardianTextEgyptian</vt:lpstr>
      <vt:lpstr>Wingdings</vt:lpstr>
      <vt:lpstr>Wingdings 2</vt:lpstr>
      <vt:lpstr>Java Green</vt:lpstr>
      <vt:lpstr>CS 00500 – Graduate Seminar  Lesson 3.2  Large Language Models and Academic Integrity</vt:lpstr>
      <vt:lpstr>ChatGPT</vt:lpstr>
      <vt:lpstr>Cheating with AI is on the Rise</vt:lpstr>
      <vt:lpstr>Questions / Reflection</vt:lpstr>
      <vt:lpstr>OBVIOUS Scenarios Will Not Count DUPLICATED Scenarios Will Not Count</vt:lpstr>
      <vt:lpstr>Your Assignment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Jack</dc:creator>
  <cp:keywords/>
  <dc:description>generated using python-pptx</dc:description>
  <cp:lastModifiedBy>Myers, Jack F</cp:lastModifiedBy>
  <cp:revision>7</cp:revision>
  <dcterms:created xsi:type="dcterms:W3CDTF">2013-01-27T09:14:16Z</dcterms:created>
  <dcterms:modified xsi:type="dcterms:W3CDTF">2025-06-19T14:55:37Z</dcterms:modified>
  <cp:category/>
</cp:coreProperties>
</file>