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6"/>
  </p:notesMasterIdLst>
  <p:sldIdLst>
    <p:sldId id="288" r:id="rId2"/>
    <p:sldId id="289" r:id="rId3"/>
    <p:sldId id="290" r:id="rId4"/>
    <p:sldId id="29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A6C1"/>
    <a:srgbClr val="007B47"/>
    <a:srgbClr val="178AA1"/>
    <a:srgbClr val="67213A"/>
    <a:srgbClr val="934343"/>
    <a:srgbClr val="BFBFBF"/>
    <a:srgbClr val="1D9F36"/>
    <a:srgbClr val="612D2D"/>
    <a:srgbClr val="1C1C1C"/>
    <a:srgbClr val="F69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>
        <p:scale>
          <a:sx n="150" d="100"/>
          <a:sy n="150" d="100"/>
        </p:scale>
        <p:origin x="684" y="-8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241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itchFamily="-32" charset="0"/>
                <a:ea typeface="+mn-ea"/>
                <a:cs typeface="+mn-cs"/>
              </a:rPr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itchFamily="-32" charset="0"/>
                <a:ea typeface="+mn-ea"/>
                <a:cs typeface="+mn-cs"/>
              </a:rPr>
              <a:t>© David J. Barnes and Michael Kölling</a:t>
            </a:r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152B4E-4FD2-45FC-9CDE-05DF5F3AE35C}" type="slidenum"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itchFamily="-3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itchFamily="-32" charset="0"/>
              <a:ea typeface="+mn-ea"/>
              <a:cs typeface="+mn-cs"/>
            </a:endParaRPr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1184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93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89D6-EDD8-7056-8854-0DA681C4C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A621DC-1880-16BE-08D2-B243760588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1138" y="1689100"/>
            <a:ext cx="4254500" cy="492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smtClean="0"/>
            </a:lvl1pPr>
            <a:lvl2pPr>
              <a:defRPr lang="en-US" sz="1600" spc="0" smtClean="0"/>
            </a:lvl2pPr>
            <a:lvl3pPr>
              <a:defRPr lang="en-US" sz="1500" spc="0" smtClean="0"/>
            </a:lvl3pPr>
            <a:lvl4pPr>
              <a:defRPr lang="en-US" spc="0" smtClean="0"/>
            </a:lvl4pPr>
            <a:lvl5pPr>
              <a:defRPr lang="en-US" sz="1400" spc="0"/>
            </a:lvl5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A0E4C5-33B3-1314-A761-A1CAF1A123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38675" y="1689100"/>
            <a:ext cx="4294188" cy="492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smtClean="0"/>
            </a:lvl1pPr>
            <a:lvl2pPr>
              <a:defRPr lang="en-US" sz="1600" spc="0" smtClean="0"/>
            </a:lvl2pPr>
            <a:lvl3pPr>
              <a:defRPr lang="en-US" sz="1500" spc="0" smtClean="0"/>
            </a:lvl3pPr>
            <a:lvl4pPr>
              <a:defRPr lang="en-US" spc="0" smtClean="0"/>
            </a:lvl4pPr>
            <a:lvl5pPr>
              <a:defRPr lang="en-US" sz="1400" spc="0"/>
            </a:lvl5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6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 spc="0">
                <a:solidFill>
                  <a:schemeClr val="tx1"/>
                </a:solidFill>
              </a:defRPr>
            </a:lvl1pPr>
            <a:lvl2pPr>
              <a:defRPr sz="1600" spc="0">
                <a:solidFill>
                  <a:schemeClr val="tx1"/>
                </a:solidFill>
              </a:defRPr>
            </a:lvl2pPr>
            <a:lvl3pPr>
              <a:buClr>
                <a:srgbClr val="934343"/>
              </a:buClr>
              <a:defRPr sz="15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786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24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286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991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009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0776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7759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235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591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369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76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243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7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55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6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43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22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93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0"/>
            <a:ext cx="8407893" cy="490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2" r:id="rId2"/>
    <p:sldLayoutId id="2147483700" r:id="rId3"/>
    <p:sldLayoutId id="2147483677" r:id="rId4"/>
    <p:sldLayoutId id="2147483693" r:id="rId5"/>
    <p:sldLayoutId id="2147483701" r:id="rId6"/>
    <p:sldLayoutId id="2147483691" r:id="rId7"/>
    <p:sldLayoutId id="2147483694" r:id="rId8"/>
    <p:sldLayoutId id="2147483702" r:id="rId9"/>
    <p:sldLayoutId id="2147483708" r:id="rId10"/>
    <p:sldLayoutId id="2147483679" r:id="rId11"/>
    <p:sldLayoutId id="2147483695" r:id="rId12"/>
    <p:sldLayoutId id="2147483703" r:id="rId13"/>
    <p:sldLayoutId id="2147483680" r:id="rId14"/>
    <p:sldLayoutId id="2147483681" r:id="rId15"/>
    <p:sldLayoutId id="2147483696" r:id="rId16"/>
    <p:sldLayoutId id="2147483705" r:id="rId17"/>
    <p:sldLayoutId id="2147483689" r:id="rId18"/>
    <p:sldLayoutId id="2147483697" r:id="rId19"/>
    <p:sldLayoutId id="2147483704" r:id="rId20"/>
    <p:sldLayoutId id="2147483682" r:id="rId21"/>
    <p:sldLayoutId id="2147483698" r:id="rId22"/>
    <p:sldLayoutId id="2147483706" r:id="rId23"/>
    <p:sldLayoutId id="2147483683" r:id="rId24"/>
    <p:sldLayoutId id="2147483699" r:id="rId25"/>
    <p:sldLayoutId id="2147483707" r:id="rId2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anner9.rowan.edu/ords/ssb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8E17C46-82F2-E333-855C-109F62275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8500" y="4808860"/>
            <a:ext cx="1981200" cy="1828800"/>
          </a:xfrm>
        </p:spPr>
        <p:txBody>
          <a:bodyPr anchor="b" anchorCtr="0"/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dirty="0">
                <a:latin typeface="Goudy Type" panose="00000500000000000000" pitchFamily="2" charset="0"/>
              </a:rPr>
              <a:t>Tracking your progress towards graduation</a:t>
            </a:r>
            <a:br>
              <a:rPr lang="en-US" dirty="0">
                <a:latin typeface="Goudy Type" panose="00000500000000000000" pitchFamily="2" charset="0"/>
              </a:rPr>
            </a:br>
            <a:endParaRPr lang="en-US" dirty="0">
              <a:latin typeface="Goudy Type" panose="00000500000000000000" pitchFamily="2" charset="0"/>
            </a:endParaRPr>
          </a:p>
        </p:txBody>
      </p:sp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CS 00500 – Graduate Seminar</a:t>
            </a:r>
            <a:br>
              <a:rPr lang="en-GB" altLang="en-US" dirty="0"/>
            </a:br>
            <a:br>
              <a:rPr lang="en-GB" altLang="en-US" dirty="0"/>
            </a:br>
            <a:r>
              <a:rPr lang="en-GB" altLang="en-US" dirty="0"/>
              <a:t>Lesson 2.4 </a:t>
            </a:r>
            <a:br>
              <a:rPr lang="en-GB" altLang="en-US" dirty="0"/>
            </a:br>
            <a:r>
              <a:rPr lang="en-GB" altLang="en-US" dirty="0" err="1"/>
              <a:t>DegreeWorks</a:t>
            </a: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F03EB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/>
                <a:ea typeface="+mn-ea"/>
                <a:cs typeface="+mn-cs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42FCDB-8E97-5D4B-B4FE-7605C18BE9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428" y="4286588"/>
            <a:ext cx="3536830" cy="235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942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D83B501-B24E-9FAA-BB11-59CEAD9D3299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043E7B-20BF-758F-8614-3A9CFBCFD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8440" y="2150394"/>
            <a:ext cx="2424026" cy="4112386"/>
          </a:xfrm>
        </p:spPr>
        <p:txBody>
          <a:bodyPr/>
          <a:lstStyle/>
          <a:p>
            <a:r>
              <a:rPr lang="en-US" dirty="0" err="1"/>
              <a:t>DegreeWorks</a:t>
            </a:r>
            <a:r>
              <a:rPr lang="en-US" dirty="0"/>
              <a:t> is a web-based platform that shows you:</a:t>
            </a:r>
            <a:br>
              <a:rPr lang="en-US" dirty="0"/>
            </a:br>
            <a:endParaRPr lang="en-US" dirty="0"/>
          </a:p>
          <a:p>
            <a:pPr lvl="1"/>
            <a:r>
              <a:rPr lang="en-US" sz="1400" dirty="0"/>
              <a:t>What courses you’ve taken</a:t>
            </a:r>
            <a:br>
              <a:rPr lang="en-US" sz="1400" dirty="0"/>
            </a:br>
            <a:endParaRPr lang="en-US" sz="1400" dirty="0"/>
          </a:p>
          <a:p>
            <a:pPr lvl="1"/>
            <a:r>
              <a:rPr lang="en-US" sz="1400" dirty="0"/>
              <a:t>What requirements you’ve completed</a:t>
            </a:r>
            <a:br>
              <a:rPr lang="en-US" sz="1400" dirty="0"/>
            </a:br>
            <a:endParaRPr lang="en-US" sz="1400" dirty="0"/>
          </a:p>
          <a:p>
            <a:pPr lvl="1"/>
            <a:r>
              <a:rPr lang="en-US" sz="1400" dirty="0"/>
              <a:t>What requirements you still need</a:t>
            </a:r>
            <a:br>
              <a:rPr lang="en-US" sz="1400" dirty="0"/>
            </a:br>
            <a:endParaRPr lang="en-US" sz="1400" dirty="0"/>
          </a:p>
          <a:p>
            <a:pPr lvl="1"/>
            <a:r>
              <a:rPr lang="en-US" sz="1400" dirty="0"/>
              <a:t>Your overall progress toward graduation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2A2CD2E-C8F8-82BF-F9FB-F75C47B1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DegreeWorks</a:t>
            </a:r>
            <a:r>
              <a:rPr lang="en-US" dirty="0"/>
              <a:t>?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C07D2CD4-BA94-D800-EF0E-ABD6B2A325C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04042" y="2501653"/>
            <a:ext cx="6441900" cy="3594463"/>
          </a:xfrm>
        </p:spPr>
      </p:pic>
      <p:sp>
        <p:nvSpPr>
          <p:cNvPr id="14" name="Content Placeholder 8">
            <a:extLst>
              <a:ext uri="{FF2B5EF4-FFF2-40B4-BE49-F238E27FC236}">
                <a16:creationId xmlns:a16="http://schemas.microsoft.com/office/drawing/2014/main" id="{9E43F7B9-CDC0-2234-E630-7DE6E16FA7DA}"/>
              </a:ext>
            </a:extLst>
          </p:cNvPr>
          <p:cNvSpPr txBox="1">
            <a:spLocks/>
          </p:cNvSpPr>
          <p:nvPr/>
        </p:nvSpPr>
        <p:spPr>
          <a:xfrm>
            <a:off x="179348" y="1719071"/>
            <a:ext cx="8784563" cy="4912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lang="en-US" sz="1600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lang="en-US" sz="1500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lang="en-US" sz="1400" kern="1200" spc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It pulls data from Banner </a:t>
            </a:r>
            <a:br>
              <a:rPr lang="en-US" dirty="0"/>
            </a:br>
            <a:r>
              <a:rPr lang="en-US" dirty="0"/>
              <a:t>and matches it against your program requirements.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Available from Self Service Banner:  </a:t>
            </a:r>
            <a:r>
              <a:rPr lang="en-US" dirty="0">
                <a:hlinkClick r:id="rId3"/>
              </a:rPr>
              <a:t>https://banner9.rowan.edu/ords/ssb</a:t>
            </a:r>
            <a:r>
              <a:rPr lang="en-US" dirty="0"/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185C4F2-02A2-8EC4-BFEE-8F77693F3F5F}"/>
              </a:ext>
            </a:extLst>
          </p:cNvPr>
          <p:cNvSpPr/>
          <p:nvPr/>
        </p:nvSpPr>
        <p:spPr>
          <a:xfrm>
            <a:off x="2533650" y="3143250"/>
            <a:ext cx="946150" cy="95250"/>
          </a:xfrm>
          <a:prstGeom prst="rect">
            <a:avLst/>
          </a:prstGeom>
          <a:solidFill>
            <a:srgbClr val="6721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3F94AD3-B4EB-C492-E157-3677A3D09AF8}"/>
              </a:ext>
            </a:extLst>
          </p:cNvPr>
          <p:cNvSpPr/>
          <p:nvPr/>
        </p:nvSpPr>
        <p:spPr>
          <a:xfrm>
            <a:off x="488950" y="3143250"/>
            <a:ext cx="946150" cy="95250"/>
          </a:xfrm>
          <a:prstGeom prst="rect">
            <a:avLst/>
          </a:prstGeom>
          <a:solidFill>
            <a:srgbClr val="6721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88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68E864-439B-7B7B-78DB-DE014DC44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D2A4446-62A0-5B2E-DB40-56B9F7198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678" y="133172"/>
            <a:ext cx="8796644" cy="642002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E051A05-F2D5-9219-7E27-B8683F1DAF2A}"/>
              </a:ext>
            </a:extLst>
          </p:cNvPr>
          <p:cNvSpPr txBox="1"/>
          <p:nvPr/>
        </p:nvSpPr>
        <p:spPr>
          <a:xfrm rot="21334981">
            <a:off x="2240697" y="3679051"/>
            <a:ext cx="6156045" cy="331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dirty="0">
                <a:solidFill>
                  <a:srgbClr val="FF0000"/>
                </a:solidFill>
                <a:latin typeface="Kermit" panose="020F0502020204030204" pitchFamily="34" charset="0"/>
                <a:cs typeface="Kartika" panose="020B0502040204020203" pitchFamily="18" charset="0"/>
              </a:rPr>
              <a:t>Student still needs to take this Graduate Seminar</a:t>
            </a:r>
            <a:endParaRPr lang="en-US" sz="1800" b="0" dirty="0">
              <a:solidFill>
                <a:srgbClr val="FF0000"/>
              </a:solidFill>
              <a:latin typeface="Kermit" panose="020F0502020204030204" pitchFamily="34" charset="0"/>
              <a:cs typeface="Kartika" panose="020B0502040204020203" pitchFamily="18" charset="0"/>
            </a:endParaRPr>
          </a:p>
        </p:txBody>
      </p:sp>
      <p:sp>
        <p:nvSpPr>
          <p:cNvPr id="18" name="Arrow: Left 17">
            <a:extLst>
              <a:ext uri="{FF2B5EF4-FFF2-40B4-BE49-F238E27FC236}">
                <a16:creationId xmlns:a16="http://schemas.microsoft.com/office/drawing/2014/main" id="{40207207-2DD4-CC0D-A128-2CC214809C78}"/>
              </a:ext>
            </a:extLst>
          </p:cNvPr>
          <p:cNvSpPr/>
          <p:nvPr/>
        </p:nvSpPr>
        <p:spPr>
          <a:xfrm rot="12199496">
            <a:off x="-942853" y="3537279"/>
            <a:ext cx="1682151" cy="526211"/>
          </a:xfrm>
          <a:prstGeom prst="leftArrow">
            <a:avLst>
              <a:gd name="adj1" fmla="val 33606"/>
              <a:gd name="adj2" fmla="val 46721"/>
            </a:avLst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111040-4405-D48A-CBC2-345FAEE22124}"/>
              </a:ext>
            </a:extLst>
          </p:cNvPr>
          <p:cNvSpPr txBox="1"/>
          <p:nvPr/>
        </p:nvSpPr>
        <p:spPr>
          <a:xfrm rot="21273868">
            <a:off x="1782949" y="5058774"/>
            <a:ext cx="1676384" cy="793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dirty="0">
                <a:solidFill>
                  <a:srgbClr val="178AA1"/>
                </a:solidFill>
                <a:latin typeface="Kermit" panose="020F0502020204030204" pitchFamily="34" charset="0"/>
                <a:cs typeface="Kartika" panose="020B0502040204020203" pitchFamily="18" charset="0"/>
              </a:rPr>
              <a:t>Student is registered for these courses</a:t>
            </a:r>
            <a:endParaRPr lang="en-US" sz="1800" b="0" dirty="0">
              <a:solidFill>
                <a:srgbClr val="178AA1"/>
              </a:solidFill>
              <a:latin typeface="Kermit" panose="020F0502020204030204" pitchFamily="34" charset="0"/>
              <a:cs typeface="Kartika" panose="020B0502040204020203" pitchFamily="18" charset="0"/>
            </a:endParaRPr>
          </a:p>
        </p:txBody>
      </p:sp>
      <p:sp>
        <p:nvSpPr>
          <p:cNvPr id="20" name="Arrow: Left 19">
            <a:extLst>
              <a:ext uri="{FF2B5EF4-FFF2-40B4-BE49-F238E27FC236}">
                <a16:creationId xmlns:a16="http://schemas.microsoft.com/office/drawing/2014/main" id="{7DA2E075-59BE-FD75-68AE-C315DD262012}"/>
              </a:ext>
            </a:extLst>
          </p:cNvPr>
          <p:cNvSpPr/>
          <p:nvPr/>
        </p:nvSpPr>
        <p:spPr>
          <a:xfrm rot="12199496">
            <a:off x="-667397" y="4750129"/>
            <a:ext cx="1682151" cy="526211"/>
          </a:xfrm>
          <a:prstGeom prst="leftArrow">
            <a:avLst>
              <a:gd name="adj1" fmla="val 33606"/>
              <a:gd name="adj2" fmla="val 46721"/>
            </a:avLst>
          </a:prstGeom>
          <a:solidFill>
            <a:srgbClr val="178AA1"/>
          </a:solidFill>
          <a:ln>
            <a:solidFill>
              <a:srgbClr val="1BA6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Left 21">
            <a:extLst>
              <a:ext uri="{FF2B5EF4-FFF2-40B4-BE49-F238E27FC236}">
                <a16:creationId xmlns:a16="http://schemas.microsoft.com/office/drawing/2014/main" id="{36BE432F-89BD-B0D5-6566-20A0A86B5F34}"/>
              </a:ext>
            </a:extLst>
          </p:cNvPr>
          <p:cNvSpPr/>
          <p:nvPr/>
        </p:nvSpPr>
        <p:spPr>
          <a:xfrm rot="12199496">
            <a:off x="-667398" y="5324752"/>
            <a:ext cx="1682151" cy="526211"/>
          </a:xfrm>
          <a:prstGeom prst="leftArrow">
            <a:avLst>
              <a:gd name="adj1" fmla="val 33606"/>
              <a:gd name="adj2" fmla="val 46721"/>
            </a:avLst>
          </a:prstGeom>
          <a:solidFill>
            <a:srgbClr val="178AA1"/>
          </a:solidFill>
          <a:ln>
            <a:solidFill>
              <a:srgbClr val="1BA6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4338F73-6AC8-29FF-DAF5-D10EA9E16B47}"/>
              </a:ext>
            </a:extLst>
          </p:cNvPr>
          <p:cNvSpPr/>
          <p:nvPr/>
        </p:nvSpPr>
        <p:spPr>
          <a:xfrm>
            <a:off x="4626939" y="6231782"/>
            <a:ext cx="3228011" cy="26957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Left 23">
            <a:extLst>
              <a:ext uri="{FF2B5EF4-FFF2-40B4-BE49-F238E27FC236}">
                <a16:creationId xmlns:a16="http://schemas.microsoft.com/office/drawing/2014/main" id="{116F3181-9299-4C19-5021-B7AF749C09FD}"/>
              </a:ext>
            </a:extLst>
          </p:cNvPr>
          <p:cNvSpPr/>
          <p:nvPr/>
        </p:nvSpPr>
        <p:spPr>
          <a:xfrm>
            <a:off x="2124949" y="6231782"/>
            <a:ext cx="2529601" cy="321418"/>
          </a:xfrm>
          <a:prstGeom prst="leftArrow">
            <a:avLst>
              <a:gd name="adj1" fmla="val 33606"/>
              <a:gd name="adj2" fmla="val 46721"/>
            </a:avLst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B1E91E8-AB68-0773-489D-574229750C25}"/>
              </a:ext>
            </a:extLst>
          </p:cNvPr>
          <p:cNvSpPr txBox="1"/>
          <p:nvPr/>
        </p:nvSpPr>
        <p:spPr>
          <a:xfrm>
            <a:off x="5438438" y="5950213"/>
            <a:ext cx="3436203" cy="316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200" dirty="0">
                <a:solidFill>
                  <a:srgbClr val="FF0000"/>
                </a:solidFill>
                <a:latin typeface="Kermit" panose="020F0502020204030204" pitchFamily="34" charset="0"/>
                <a:cs typeface="Kartika" panose="020B0502040204020203" pitchFamily="18" charset="0"/>
              </a:rPr>
              <a:t>These courses work for this requirement</a:t>
            </a:r>
            <a:endParaRPr lang="en-US" sz="1200" b="0" dirty="0">
              <a:solidFill>
                <a:srgbClr val="FF0000"/>
              </a:solidFill>
              <a:latin typeface="Kermit" panose="020F0502020204030204" pitchFamily="34" charset="0"/>
              <a:cs typeface="Kartika" panose="020B0502040204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946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42FABE-7F9A-8D04-F82B-44752C89B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A3ABBC-1ADC-2081-93BB-D2353D54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39B8C7-0D99-AC24-1BC5-8D2A65483C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230"/>
            <a:ext cx="9144000" cy="66735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65D40BF-E86D-5F1A-7163-6E0F16D2186A}"/>
              </a:ext>
            </a:extLst>
          </p:cNvPr>
          <p:cNvSpPr txBox="1"/>
          <p:nvPr/>
        </p:nvSpPr>
        <p:spPr>
          <a:xfrm rot="21395439">
            <a:off x="1605697" y="4382283"/>
            <a:ext cx="3772753" cy="331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dirty="0">
                <a:solidFill>
                  <a:srgbClr val="007B47"/>
                </a:solidFill>
                <a:latin typeface="Kermit" panose="020F0502020204030204" pitchFamily="34" charset="0"/>
                <a:cs typeface="Kartika" panose="020B0502040204020203" pitchFamily="18" charset="0"/>
              </a:rPr>
              <a:t>major category is fulfilled</a:t>
            </a:r>
            <a:endParaRPr lang="en-US" sz="1800" b="0" dirty="0">
              <a:solidFill>
                <a:srgbClr val="007B47"/>
              </a:solidFill>
              <a:latin typeface="Kermit" panose="020F0502020204030204" pitchFamily="34" charset="0"/>
              <a:cs typeface="Kartika" panose="020B0502040204020203" pitchFamily="18" charset="0"/>
            </a:endParaRPr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2196A819-A4C7-617E-4E14-365D1E1E2822}"/>
              </a:ext>
            </a:extLst>
          </p:cNvPr>
          <p:cNvSpPr/>
          <p:nvPr/>
        </p:nvSpPr>
        <p:spPr>
          <a:xfrm rot="12087594">
            <a:off x="-1139703" y="3975429"/>
            <a:ext cx="1682151" cy="526211"/>
          </a:xfrm>
          <a:prstGeom prst="leftArrow">
            <a:avLst>
              <a:gd name="adj1" fmla="val 33606"/>
              <a:gd name="adj2" fmla="val 46721"/>
            </a:avLst>
          </a:prstGeom>
          <a:solidFill>
            <a:srgbClr val="007B47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A0B407-F46F-48BD-3A40-0DA06210C35A}"/>
              </a:ext>
            </a:extLst>
          </p:cNvPr>
          <p:cNvSpPr txBox="1"/>
          <p:nvPr/>
        </p:nvSpPr>
        <p:spPr>
          <a:xfrm rot="21395439">
            <a:off x="32411" y="2526199"/>
            <a:ext cx="3772753" cy="331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dirty="0">
                <a:solidFill>
                  <a:srgbClr val="007B47"/>
                </a:solidFill>
                <a:latin typeface="Kermit" panose="020F0502020204030204" pitchFamily="34" charset="0"/>
                <a:cs typeface="Kartika" panose="020B0502040204020203" pitchFamily="18" charset="0"/>
              </a:rPr>
              <a:t>required course is fulfilled</a:t>
            </a:r>
            <a:endParaRPr lang="en-US" sz="1800" b="0" dirty="0">
              <a:solidFill>
                <a:srgbClr val="007B47"/>
              </a:solidFill>
              <a:latin typeface="Kermit" panose="020F0502020204030204" pitchFamily="34" charset="0"/>
              <a:cs typeface="Kartika" panose="020B0502040204020203" pitchFamily="18" charset="0"/>
            </a:endParaRPr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F9BA199E-0A50-24CB-7717-259A52180B9B}"/>
              </a:ext>
            </a:extLst>
          </p:cNvPr>
          <p:cNvSpPr/>
          <p:nvPr/>
        </p:nvSpPr>
        <p:spPr>
          <a:xfrm rot="12087594">
            <a:off x="-841076" y="1763960"/>
            <a:ext cx="1682151" cy="526211"/>
          </a:xfrm>
          <a:prstGeom prst="leftArrow">
            <a:avLst>
              <a:gd name="adj1" fmla="val 33606"/>
              <a:gd name="adj2" fmla="val 46721"/>
            </a:avLst>
          </a:prstGeom>
          <a:solidFill>
            <a:srgbClr val="007B47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00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2">
      <a:dk1>
        <a:sysClr val="windowText" lastClr="000000"/>
      </a:dk1>
      <a:lt1>
        <a:sysClr val="window" lastClr="FFFFFF"/>
      </a:lt1>
      <a:dk2>
        <a:srgbClr val="860127"/>
      </a:dk2>
      <a:lt2>
        <a:srgbClr val="FEECEF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86496</TotalTime>
  <Words>153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Arial Narrow</vt:lpstr>
      <vt:lpstr>Calibri</vt:lpstr>
      <vt:lpstr>Franklin Gothic Medium</vt:lpstr>
      <vt:lpstr>Goudy Type</vt:lpstr>
      <vt:lpstr>Kermit</vt:lpstr>
      <vt:lpstr>Times</vt:lpstr>
      <vt:lpstr>Wingdings</vt:lpstr>
      <vt:lpstr>Wingdings 2</vt:lpstr>
      <vt:lpstr>Java Green</vt:lpstr>
      <vt:lpstr>CS 00500 – Graduate Seminar  Lesson 2.4  DegreeWorks</vt:lpstr>
      <vt:lpstr>What is DegreeWorks?</vt:lpstr>
      <vt:lpstr>Completion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Ambati, Sushanth</cp:lastModifiedBy>
  <cp:revision>482</cp:revision>
  <dcterms:created xsi:type="dcterms:W3CDTF">2013-12-20T15:33:26Z</dcterms:created>
  <dcterms:modified xsi:type="dcterms:W3CDTF">2025-06-10T18:49:49Z</dcterms:modified>
</cp:coreProperties>
</file>