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9"/>
  </p:notesMasterIdLst>
  <p:sldIdLst>
    <p:sldId id="288" r:id="rId5"/>
    <p:sldId id="289" r:id="rId6"/>
    <p:sldId id="292" r:id="rId7"/>
    <p:sldId id="29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2D2D"/>
    <a:srgbClr val="934343"/>
    <a:srgbClr val="178AA1"/>
    <a:srgbClr val="BFBFBF"/>
    <a:srgbClr val="1BA6C1"/>
    <a:srgbClr val="1D9F36"/>
    <a:srgbClr val="67213A"/>
    <a:srgbClr val="1C1C1C"/>
    <a:srgbClr val="F69992"/>
    <a:srgbClr val="19B0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>
        <p:scale>
          <a:sx n="111" d="100"/>
          <a:sy n="111" d="100"/>
        </p:scale>
        <p:origin x="753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241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small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cap="small" baseline="0">
                <a:solidFill>
                  <a:schemeClr val="tx1"/>
                </a:solidFill>
              </a:rPr>
              <a:t>Breakdown of </a:t>
            </a:r>
            <a:br>
              <a:rPr lang="en-US" cap="small" baseline="0">
                <a:solidFill>
                  <a:schemeClr val="tx1"/>
                </a:solidFill>
              </a:rPr>
            </a:br>
            <a:r>
              <a:rPr lang="en-US" cap="small" baseline="0">
                <a:solidFill>
                  <a:schemeClr val="tx1"/>
                </a:solidFill>
              </a:rPr>
              <a:t>Courses and Credits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small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Credits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Elective Courses</c:v>
                </c:pt>
                <c:pt idx="1">
                  <c:v>Core Courses</c:v>
                </c:pt>
                <c:pt idx="2">
                  <c:v>Required Courses</c:v>
                </c:pt>
                <c:pt idx="3">
                  <c:v>Graduate Seminar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9</c:v>
                </c:pt>
                <c:pt idx="2">
                  <c:v>6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E8-43BF-985A-6CF02BB56A0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Courses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Elective Courses</c:v>
                </c:pt>
                <c:pt idx="1">
                  <c:v>Core Courses</c:v>
                </c:pt>
                <c:pt idx="2">
                  <c:v>Required Courses</c:v>
                </c:pt>
                <c:pt idx="3">
                  <c:v>Graduate Seminar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E8-43BF-985A-6CF02BB56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61162448"/>
        <c:axId val="461159208"/>
      </c:barChart>
      <c:catAx>
        <c:axId val="461162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159208"/>
        <c:crosses val="autoZero"/>
        <c:auto val="1"/>
        <c:lblAlgn val="ctr"/>
        <c:lblOffset val="100"/>
        <c:noMultiLvlLbl val="0"/>
      </c:catAx>
      <c:valAx>
        <c:axId val="4611592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6116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t>© David J. Barnes and Michael Kölling</a:t>
            </a:r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152B4E-4FD2-45FC-9CDE-05DF5F3AE35C}" type="slidenum"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itchFamily="-3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itchFamily="-32" charset="0"/>
              <a:ea typeface="+mn-ea"/>
              <a:cs typeface="+mn-cs"/>
            </a:endParaRPr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118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89D6-EDD8-7056-8854-0DA681C4C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A621DC-1880-16BE-08D2-B243760588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1138" y="1689100"/>
            <a:ext cx="4254500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A0E4C5-33B3-1314-A761-A1CAF1A123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38675" y="1689100"/>
            <a:ext cx="4294188" cy="492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smtClean="0"/>
            </a:lvl1pPr>
            <a:lvl2pPr>
              <a:defRPr lang="en-US" sz="1600" spc="0" smtClean="0"/>
            </a:lvl2pPr>
            <a:lvl3pPr>
              <a:defRPr lang="en-US" sz="1500" spc="0" smtClean="0"/>
            </a:lvl3pPr>
            <a:lvl4pPr>
              <a:defRPr lang="en-US" spc="0" smtClean="0"/>
            </a:lvl4pPr>
            <a:lvl5pPr>
              <a:defRPr lang="en-US" sz="1400" spc="0"/>
            </a:lvl5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6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 spc="0">
                <a:solidFill>
                  <a:schemeClr val="tx1"/>
                </a:solidFill>
              </a:defRPr>
            </a:lvl1pPr>
            <a:lvl2pPr>
              <a:defRPr sz="1600" spc="0">
                <a:solidFill>
                  <a:schemeClr val="tx1"/>
                </a:solidFill>
              </a:defRPr>
            </a:lvl2pPr>
            <a:lvl3pPr>
              <a:buClr>
                <a:srgbClr val="934343"/>
              </a:buClr>
              <a:defRPr sz="15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86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>
              <a:buClr>
                <a:srgbClr val="934343"/>
              </a:buClr>
            </a:pPr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2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86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91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009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077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7759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235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591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369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76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243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7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5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6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3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 userDrawn="1"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178A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/>
              <a:t>Fourth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22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93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0"/>
            <a:ext cx="8407893" cy="490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2" r:id="rId2"/>
    <p:sldLayoutId id="2147483700" r:id="rId3"/>
    <p:sldLayoutId id="2147483677" r:id="rId4"/>
    <p:sldLayoutId id="2147483693" r:id="rId5"/>
    <p:sldLayoutId id="2147483701" r:id="rId6"/>
    <p:sldLayoutId id="2147483691" r:id="rId7"/>
    <p:sldLayoutId id="2147483694" r:id="rId8"/>
    <p:sldLayoutId id="2147483702" r:id="rId9"/>
    <p:sldLayoutId id="2147483708" r:id="rId10"/>
    <p:sldLayoutId id="2147483679" r:id="rId11"/>
    <p:sldLayoutId id="2147483695" r:id="rId12"/>
    <p:sldLayoutId id="2147483703" r:id="rId13"/>
    <p:sldLayoutId id="2147483680" r:id="rId14"/>
    <p:sldLayoutId id="2147483681" r:id="rId15"/>
    <p:sldLayoutId id="2147483696" r:id="rId16"/>
    <p:sldLayoutId id="2147483705" r:id="rId17"/>
    <p:sldLayoutId id="2147483689" r:id="rId18"/>
    <p:sldLayoutId id="2147483697" r:id="rId19"/>
    <p:sldLayoutId id="2147483704" r:id="rId20"/>
    <p:sldLayoutId id="2147483682" r:id="rId21"/>
    <p:sldLayoutId id="2147483698" r:id="rId22"/>
    <p:sldLayoutId id="2147483706" r:id="rId23"/>
    <p:sldLayoutId id="2147483683" r:id="rId24"/>
    <p:sldLayoutId id="2147483699" r:id="rId25"/>
    <p:sldLayoutId id="2147483707" r:id="rId2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>
          <a:xfrm>
            <a:off x="381000" y="2235840"/>
            <a:ext cx="6324600" cy="1828800"/>
          </a:xfrm>
        </p:spPr>
        <p:txBody>
          <a:bodyPr/>
          <a:lstStyle/>
          <a:p>
            <a:pPr eaLnBrk="1" hangingPunct="1"/>
            <a:r>
              <a:rPr lang="en-GB" altLang="en-US" sz="3200">
                <a:solidFill>
                  <a:schemeClr val="accent5">
                    <a:lumMod val="20000"/>
                    <a:lumOff val="80000"/>
                  </a:schemeClr>
                </a:solidFill>
              </a:rPr>
              <a:t>CS 00500 – Graduate Seminar</a:t>
            </a:r>
            <a:br>
              <a:rPr lang="en-GB" altLang="en-US" sz="320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altLang="en-US" sz="320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GB" altLang="en-US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altLang="en-US"/>
              <a:t>Lesson 2.3</a:t>
            </a:r>
            <a:br>
              <a:rPr lang="en-GB" altLang="en-US"/>
            </a:br>
            <a:br>
              <a:rPr lang="en-GB" altLang="en-US"/>
            </a:br>
            <a:br>
              <a:rPr lang="en-GB" altLang="en-US"/>
            </a:br>
            <a:r>
              <a:rPr lang="en-GB" altLang="en-US"/>
              <a:t>MS in Data Science	</a:t>
            </a:r>
            <a:br>
              <a:rPr lang="en-GB" altLang="en-US"/>
            </a:br>
            <a:r>
              <a:rPr lang="en-GB" altLang="en-US"/>
              <a:t>Program Guide Review</a:t>
            </a:r>
            <a:br>
              <a:rPr lang="en-GB" altLang="en-US"/>
            </a:b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F03EB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/>
                <a:ea typeface="+mn-ea"/>
                <a:cs typeface="+mn-cs"/>
              </a:rPr>
              <a:t>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77B5AE6-A2CE-D9EF-D3D2-34BA101D0C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42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E713CD-DA65-761F-7262-C3EFBA21D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4411" y="253580"/>
            <a:ext cx="6324600" cy="6356226"/>
          </a:xfrm>
        </p:spPr>
        <p:txBody>
          <a:bodyPr/>
          <a:lstStyle/>
          <a:p>
            <a:pPr algn="l"/>
            <a:r>
              <a:rPr lang="en-US"/>
              <a:t>Disclaimer</a:t>
            </a:r>
            <a:br>
              <a:rPr lang="en-US"/>
            </a:br>
            <a:br>
              <a:rPr lang="en-US"/>
            </a:br>
            <a:r>
              <a:rPr lang="en-US" sz="2400"/>
              <a:t>Rowan Programs are in a constant state of improvement.  Consult the most recent Program Guide available online for the most current information.</a:t>
            </a:r>
            <a:br>
              <a:rPr lang="en-US" sz="2400"/>
            </a:b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1D278-F306-35DB-FBFF-192F94AA6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5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A4F2F73-8D30-C604-E3E6-70A635CAF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/>
              <a:t>The Master of Science in Computer Science will provide individuals with the opportunity to acquire an excellent graduate level education in Computer Science that prepares them to work in a variety of computer related fields, including education, industry, research, business, and government.</a:t>
            </a:r>
          </a:p>
          <a:p>
            <a:pPr>
              <a:lnSpc>
                <a:spcPct val="114000"/>
              </a:lnSpc>
            </a:pPr>
            <a:endParaRPr lang="en-US"/>
          </a:p>
          <a:p>
            <a:pPr>
              <a:lnSpc>
                <a:spcPct val="114000"/>
              </a:lnSpc>
            </a:pPr>
            <a:r>
              <a:rPr lang="en-US"/>
              <a:t>The program includes two tracks - a thesis track and a non-thesis track.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accent1"/>
                </a:solidFill>
              </a:rPr>
              <a:t>Non-Thesis Track:</a:t>
            </a:r>
            <a:r>
              <a:rPr lang="en-US"/>
              <a:t>  Students choosing the non-thesis track take 30 credits of traditional (non-thesis) courses.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accent1"/>
                </a:solidFill>
              </a:rPr>
              <a:t>Thesis Track:  </a:t>
            </a:r>
            <a:r>
              <a:rPr lang="en-US"/>
              <a:t>Students choosing the thesis track will also take 30 credits, but they will substitute between 6 to 9 credits of thesis courses for traditional (non-thesis) courses.</a:t>
            </a:r>
          </a:p>
          <a:p>
            <a:pPr>
              <a:lnSpc>
                <a:spcPct val="114000"/>
              </a:lnSpc>
            </a:pP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3B78A9-8479-E970-EBB0-7AF1FC730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Description</a:t>
            </a:r>
          </a:p>
        </p:txBody>
      </p:sp>
    </p:spTree>
    <p:extLst>
      <p:ext uri="{BB962C8B-B14F-4D97-AF65-F5344CB8AC3E}">
        <p14:creationId xmlns:p14="http://schemas.microsoft.com/office/powerpoint/2010/main" val="622083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8BF2A8-EC91-BBE0-7901-4D800E528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152" y="1545465"/>
            <a:ext cx="4782355" cy="520306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1600"/>
              <a:t>Graduate Seminar</a:t>
            </a:r>
          </a:p>
          <a:p>
            <a:pPr lvl="1"/>
            <a:r>
              <a:rPr lang="en-US" sz="1400"/>
              <a:t>This course!</a:t>
            </a:r>
          </a:p>
          <a:p>
            <a:pPr lvl="1"/>
            <a:r>
              <a:rPr lang="en-US" sz="1400" i="1"/>
              <a:t>Purpose</a:t>
            </a:r>
            <a:r>
              <a:rPr lang="en-US" sz="1400"/>
              <a:t>:  Orientation and Preparation</a:t>
            </a:r>
            <a:br>
              <a:rPr lang="en-US" sz="1400"/>
            </a:br>
            <a:endParaRPr lang="en-US" sz="1400"/>
          </a:p>
          <a:p>
            <a:r>
              <a:rPr lang="en-US" sz="1600"/>
              <a:t>Required Courses</a:t>
            </a:r>
          </a:p>
          <a:p>
            <a:pPr lvl="1"/>
            <a:r>
              <a:rPr lang="en-US" sz="1400" i="1"/>
              <a:t>Purpose</a:t>
            </a:r>
            <a:r>
              <a:rPr lang="en-US" sz="1400"/>
              <a:t>:  Seminal courses that should be taken by</a:t>
            </a:r>
            <a:br>
              <a:rPr lang="en-US" sz="1400"/>
            </a:br>
            <a:r>
              <a:rPr lang="en-US" sz="1400"/>
              <a:t>                  any MS Data Science student</a:t>
            </a:r>
            <a:br>
              <a:rPr lang="en-US" sz="1400"/>
            </a:br>
            <a:endParaRPr lang="en-US" sz="1400"/>
          </a:p>
          <a:p>
            <a:r>
              <a:rPr lang="en-US" sz="1600"/>
              <a:t>Core Courses</a:t>
            </a:r>
          </a:p>
          <a:p>
            <a:pPr lvl="1"/>
            <a:r>
              <a:rPr lang="en-US" sz="1400" i="1"/>
              <a:t>Purpose:  </a:t>
            </a:r>
            <a:r>
              <a:rPr lang="en-US" sz="1400"/>
              <a:t>Critical courses that are fundamental to</a:t>
            </a:r>
            <a:br>
              <a:rPr lang="en-US" sz="1400"/>
            </a:br>
            <a:r>
              <a:rPr lang="en-US" sz="1400"/>
              <a:t>                   Data Science</a:t>
            </a:r>
            <a:br>
              <a:rPr lang="en-US" sz="1400"/>
            </a:br>
            <a:r>
              <a:rPr lang="en-US" sz="1400"/>
              <a:t> </a:t>
            </a:r>
          </a:p>
          <a:p>
            <a:r>
              <a:rPr lang="en-US" sz="1600"/>
              <a:t>Elective Courses* </a:t>
            </a:r>
          </a:p>
          <a:p>
            <a:pPr lvl="1"/>
            <a:r>
              <a:rPr lang="en-US" sz="1400"/>
              <a:t>Can be used for a Masters Thesis </a:t>
            </a:r>
            <a:br>
              <a:rPr lang="en-US" sz="1400"/>
            </a:br>
            <a:r>
              <a:rPr lang="en-US" sz="1400"/>
              <a:t>or can be coursework based</a:t>
            </a:r>
          </a:p>
          <a:p>
            <a:pPr lvl="1"/>
            <a:r>
              <a:rPr lang="en-US" sz="1400"/>
              <a:t>To allow for personal interests</a:t>
            </a:r>
          </a:p>
          <a:p>
            <a:pPr lvl="1"/>
            <a:r>
              <a:rPr lang="en-US" sz="1400"/>
              <a:t>Only two elective courses can be chosen from an Analytics bank of electives (Bank Two)</a:t>
            </a:r>
          </a:p>
          <a:p>
            <a:pPr lvl="2"/>
            <a:r>
              <a:rPr lang="en-US" sz="1300"/>
              <a:t>These are the more applied, domain-specific offerings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99D36B98-8A36-B306-FEB3-D2DA2C80087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62240904"/>
              </p:ext>
            </p:extLst>
          </p:nvPr>
        </p:nvGraphicFramePr>
        <p:xfrm>
          <a:off x="4872507" y="1719263"/>
          <a:ext cx="4033368" cy="4911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ACCF207-F254-E549-91B5-D8DD0484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Structure</a:t>
            </a:r>
          </a:p>
        </p:txBody>
      </p:sp>
    </p:spTree>
    <p:extLst>
      <p:ext uri="{BB962C8B-B14F-4D97-AF65-F5344CB8AC3E}">
        <p14:creationId xmlns:p14="http://schemas.microsoft.com/office/powerpoint/2010/main" val="1443723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2">
      <a:dk1>
        <a:sysClr val="windowText" lastClr="000000"/>
      </a:dk1>
      <a:lt1>
        <a:sysClr val="window" lastClr="FFFFFF"/>
      </a:lt1>
      <a:dk2>
        <a:srgbClr val="860127"/>
      </a:dk2>
      <a:lt2>
        <a:srgbClr val="FEECEF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EA6A76FA62714883AEE11A0DA82FC0" ma:contentTypeVersion="13" ma:contentTypeDescription="Create a new document." ma:contentTypeScope="" ma:versionID="5727bee77fdd73aa7382726b70b21fc7">
  <xsd:schema xmlns:xsd="http://www.w3.org/2001/XMLSchema" xmlns:xs="http://www.w3.org/2001/XMLSchema" xmlns:p="http://schemas.microsoft.com/office/2006/metadata/properties" xmlns:ns3="1b2cce50-20c8-4be2-ab4a-8cf748c58f75" xmlns:ns4="cea88bd4-744b-42d7-a94f-f55256debc8b" targetNamespace="http://schemas.microsoft.com/office/2006/metadata/properties" ma:root="true" ma:fieldsID="e2974fd830a4a3f26ceb53e2dedac472" ns3:_="" ns4:_="">
    <xsd:import namespace="1b2cce50-20c8-4be2-ab4a-8cf748c58f75"/>
    <xsd:import namespace="cea88bd4-744b-42d7-a94f-f55256debc8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2cce50-20c8-4be2-ab4a-8cf748c58f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a88bd4-744b-42d7-a94f-f55256debc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b2cce50-20c8-4be2-ab4a-8cf748c58f7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6500C7-0AD9-4301-A8D4-3950D3838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2cce50-20c8-4be2-ab4a-8cf748c58f75"/>
    <ds:schemaRef ds:uri="cea88bd4-744b-42d7-a94f-f55256debc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4658A1-7372-4169-9B7A-0065EEC30B92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cea88bd4-744b-42d7-a94f-f55256debc8b"/>
    <ds:schemaRef ds:uri="1b2cce50-20c8-4be2-ab4a-8cf748c58f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CC6618-0B1E-47F2-90B3-63B9348ABB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75412</TotalTime>
  <Words>293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CS 00500 – Graduate Seminar   Lesson 2.3   MS in Data Science  Program Guide Review </vt:lpstr>
      <vt:lpstr>Disclaimer  Rowan Programs are in a constant state of improvement.  Consult the most recent Program Guide available online for the most current information. </vt:lpstr>
      <vt:lpstr>Program Description</vt:lpstr>
      <vt:lpstr>Program Structure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Myers, Jack F</cp:lastModifiedBy>
  <cp:revision>488</cp:revision>
  <dcterms:created xsi:type="dcterms:W3CDTF">2013-12-20T15:33:26Z</dcterms:created>
  <dcterms:modified xsi:type="dcterms:W3CDTF">2025-06-08T13:43:00Z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0x0101004BEA6A76FA62714883AEE11A0DA82FC0</vt:lpwstr>
  </property>
</Properties>
</file>