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343"/>
    <a:srgbClr val="178AA1"/>
    <a:srgbClr val="BFBFBF"/>
    <a:srgbClr val="1BA6C1"/>
    <a:srgbClr val="1D9F36"/>
    <a:srgbClr val="612D2D"/>
    <a:srgbClr val="67213A"/>
    <a:srgbClr val="1C1C1C"/>
    <a:srgbClr val="F69992"/>
    <a:srgbClr val="19B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4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BAC5-AAC3-41B1-80A3-A98604D7601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63B7B-8D39-4D0A-9EEA-56F291D34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t>Objects First with Java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t>© David J. Barnes and Michael Kölling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2B4E-4FD2-45FC-9CDE-05DF5F3AE35C}" type="slidenum"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32" charset="0"/>
              <a:ea typeface="+mn-ea"/>
              <a:cs typeface="+mn-cs"/>
            </a:endParaRPr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Replace this with your course title and your name/contact details.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18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9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7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89D6-EDD8-7056-8854-0DA681C4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621DC-1880-16BE-08D2-B24376058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138" y="1689100"/>
            <a:ext cx="4254500" cy="492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smtClean="0"/>
            </a:lvl1pPr>
            <a:lvl2pPr>
              <a:defRPr lang="en-US" sz="1600" spc="0" smtClean="0"/>
            </a:lvl2pPr>
            <a:lvl3pPr>
              <a:defRPr lang="en-US" sz="1500" spc="0" smtClean="0"/>
            </a:lvl3pPr>
            <a:lvl4pPr>
              <a:defRPr lang="en-US" spc="0" smtClean="0"/>
            </a:lvl4pPr>
            <a:lvl5pPr>
              <a:defRPr lang="en-US" sz="1400" spc="0"/>
            </a:lvl5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A0E4C5-33B3-1314-A761-A1CAF1A12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1689100"/>
            <a:ext cx="4294188" cy="492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smtClean="0"/>
            </a:lvl1pPr>
            <a:lvl2pPr>
              <a:defRPr lang="en-US" sz="1600" spc="0" smtClean="0"/>
            </a:lvl2pPr>
            <a:lvl3pPr>
              <a:defRPr lang="en-US" sz="1500" spc="0" smtClean="0"/>
            </a:lvl3pPr>
            <a:lvl4pPr>
              <a:defRPr lang="en-US" spc="0" smtClean="0"/>
            </a:lvl4pPr>
            <a:lvl5pPr>
              <a:defRPr lang="en-US" sz="1400" spc="0"/>
            </a:lvl5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0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 spc="0">
                <a:solidFill>
                  <a:schemeClr val="tx1"/>
                </a:solidFill>
              </a:defRPr>
            </a:lvl1pPr>
            <a:lvl2pPr>
              <a:defRPr sz="1600" spc="0">
                <a:solidFill>
                  <a:schemeClr val="tx1"/>
                </a:solidFill>
              </a:defRPr>
            </a:lvl2pPr>
            <a:lvl3pPr>
              <a:buClr>
                <a:srgbClr val="934343"/>
              </a:buClr>
              <a:defRPr sz="15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7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C6EFC-03AF-EF9F-B124-F6FCADA228AA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C6EFC-03AF-EF9F-B124-F6FCADA228AA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24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85800"/>
            <a:ext cx="8407893" cy="5440679"/>
          </a:xfrm>
        </p:spPr>
        <p:txBody>
          <a:bodyPr/>
          <a:lstStyle>
            <a:lvl1pPr marL="4572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2pPr>
            <a:lvl3pPr marL="64008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3pPr>
            <a:lvl4pPr marL="91440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4pPr>
            <a:lvl5pPr marL="109728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81260" cy="406153"/>
          </a:xfrm>
        </p:spPr>
        <p:txBody>
          <a:bodyPr/>
          <a:lstStyle>
            <a:lvl1pPr>
              <a:defRPr sz="2000" u="sng" cap="none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3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6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6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8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91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6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18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09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77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75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612D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612D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2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D2A14-834A-9CBA-732F-DB80C8AC20C4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1D9F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1D9F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35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D2A14-834A-9CBA-732F-DB80C8AC20C4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91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1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C15F5-50E2-0D76-8D7A-29239AF72F00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36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C15F5-50E2-0D76-8D7A-29239AF72F00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4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1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C7D-EDDA-C62E-4427-EB53DE5D5D03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7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C7D-EDDA-C62E-4427-EB53DE5D5D03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5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EBAF0-A641-A199-1534-06E28B0E3BA1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28600"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3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EBAF0-A641-A199-1534-06E28B0E3BA1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28600"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9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0"/>
            <a:ext cx="8407893" cy="490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4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700" r:id="rId3"/>
    <p:sldLayoutId id="2147483677" r:id="rId4"/>
    <p:sldLayoutId id="2147483693" r:id="rId5"/>
    <p:sldLayoutId id="2147483701" r:id="rId6"/>
    <p:sldLayoutId id="2147483691" r:id="rId7"/>
    <p:sldLayoutId id="2147483694" r:id="rId8"/>
    <p:sldLayoutId id="2147483702" r:id="rId9"/>
    <p:sldLayoutId id="2147483708" r:id="rId10"/>
    <p:sldLayoutId id="2147483679" r:id="rId11"/>
    <p:sldLayoutId id="2147483695" r:id="rId12"/>
    <p:sldLayoutId id="2147483703" r:id="rId13"/>
    <p:sldLayoutId id="2147483680" r:id="rId14"/>
    <p:sldLayoutId id="2147483681" r:id="rId15"/>
    <p:sldLayoutId id="2147483696" r:id="rId16"/>
    <p:sldLayoutId id="2147483705" r:id="rId17"/>
    <p:sldLayoutId id="2147483689" r:id="rId18"/>
    <p:sldLayoutId id="2147483697" r:id="rId19"/>
    <p:sldLayoutId id="2147483704" r:id="rId20"/>
    <p:sldLayoutId id="2147483682" r:id="rId21"/>
    <p:sldLayoutId id="2147483698" r:id="rId22"/>
    <p:sldLayoutId id="2147483706" r:id="rId23"/>
    <p:sldLayoutId id="2147483683" r:id="rId24"/>
    <p:sldLayoutId id="2147483699" r:id="rId25"/>
    <p:sldLayoutId id="2147483707" r:id="rId2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1"/>
          <p:cNvSpPr>
            <a:spLocks noGrp="1" noChangeArrowheads="1"/>
          </p:cNvSpPr>
          <p:nvPr>
            <p:ph type="title"/>
          </p:nvPr>
        </p:nvSpPr>
        <p:spPr>
          <a:xfrm>
            <a:off x="317628" y="1491717"/>
            <a:ext cx="6324600" cy="18288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CS 00500 – Graduate Seminar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Lesson 1.5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Section Tally</a:t>
            </a:r>
            <a:endParaRPr lang="en-US" altLang="en-US" sz="36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162799" y="2892277"/>
            <a:ext cx="1600201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03EB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8E17C46-82F2-E333-855C-109F62275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4460" y="5033651"/>
            <a:ext cx="1981200" cy="1828800"/>
          </a:xfrm>
        </p:spPr>
        <p:txBody>
          <a:bodyPr anchor="b" anchorCtr="0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>
                <a:latin typeface="Goudy Type" panose="00000500000000000000" pitchFamily="2" charset="0"/>
              </a:rPr>
              <a:t>Locating courses in advance of registration</a:t>
            </a:r>
            <a:br>
              <a:rPr lang="en-US" dirty="0">
                <a:latin typeface="Goudy Type" panose="00000500000000000000" pitchFamily="2" charset="0"/>
              </a:rPr>
            </a:br>
            <a:endParaRPr lang="en-US" dirty="0">
              <a:latin typeface="Goudy Type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2FCDB-8E97-5D4B-B4FE-7605C18BE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28" y="4190747"/>
            <a:ext cx="3536830" cy="23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4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9FB6AB-1A58-698D-7F7B-B265A7F4D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31" y="963257"/>
            <a:ext cx="8733938" cy="33844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AF5D35-2BDC-2B6E-A903-37DA78B5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Enrollment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CDCE0A-6F6B-0612-5B1C-B5AD6530E565}"/>
              </a:ext>
            </a:extLst>
          </p:cNvPr>
          <p:cNvSpPr/>
          <p:nvPr/>
        </p:nvSpPr>
        <p:spPr>
          <a:xfrm>
            <a:off x="7211688" y="1409754"/>
            <a:ext cx="396810" cy="2983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8BEA1-4FC4-E236-80AD-31CE1BF3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496"/>
          <a:stretch/>
        </p:blipFill>
        <p:spPr>
          <a:xfrm>
            <a:off x="4170122" y="4602751"/>
            <a:ext cx="1376663" cy="2102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35BBE5-9738-07B1-6D96-C765CB4E7DF8}"/>
              </a:ext>
            </a:extLst>
          </p:cNvPr>
          <p:cNvSpPr txBox="1"/>
          <p:nvPr/>
        </p:nvSpPr>
        <p:spPr>
          <a:xfrm rot="21403719">
            <a:off x="2794960" y="4911311"/>
            <a:ext cx="1250831" cy="14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FF0000"/>
                </a:solidFill>
                <a:latin typeface="Kermit" panose="020F0502020204030204" pitchFamily="34" charset="0"/>
                <a:cs typeface="Kartika" panose="020B0502040204020203" pitchFamily="18" charset="0"/>
              </a:rPr>
              <a:t>Closeup of the Avail, Enrolled,  and Max columns</a:t>
            </a:r>
            <a:endParaRPr lang="en-US" sz="1800" b="0" dirty="0">
              <a:solidFill>
                <a:srgbClr val="FF0000"/>
              </a:solidFill>
              <a:latin typeface="Kermit" panose="020F0502020204030204" pitchFamily="34" charset="0"/>
              <a:cs typeface="Kartik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3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15520B-8AAF-F87F-4327-A394EEC9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075931"/>
            <a:ext cx="8407400" cy="46601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AFFD79-5639-8F90-8720-EE719377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Filters</a:t>
            </a:r>
          </a:p>
        </p:txBody>
      </p:sp>
    </p:spTree>
    <p:extLst>
      <p:ext uri="{BB962C8B-B14F-4D97-AF65-F5344CB8AC3E}">
        <p14:creationId xmlns:p14="http://schemas.microsoft.com/office/powerpoint/2010/main" val="214737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9120C6-B863-213F-81D3-FFD6FE3AA9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3049" y="1717450"/>
            <a:ext cx="5808573" cy="386119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043E7B-20BF-758F-8614-3A9CFBCFD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766" y="1719071"/>
            <a:ext cx="2712728" cy="4912233"/>
          </a:xfrm>
        </p:spPr>
        <p:txBody>
          <a:bodyPr/>
          <a:lstStyle/>
          <a:p>
            <a:r>
              <a:rPr lang="en-US" dirty="0"/>
              <a:t>A tool to help you plan for upcoming semesters.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tool to assist you in knowing what classes to register for.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tool that shows you the current enrollment of Rowan sections.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2A2CD2E-C8F8-82BF-F9FB-F75C47B1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Section Tally?</a:t>
            </a:r>
          </a:p>
        </p:txBody>
      </p:sp>
    </p:spTree>
    <p:extLst>
      <p:ext uri="{BB962C8B-B14F-4D97-AF65-F5344CB8AC3E}">
        <p14:creationId xmlns:p14="http://schemas.microsoft.com/office/powerpoint/2010/main" val="327968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45E510-48AC-AAFE-B13C-BE07B02E0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01" y="996350"/>
            <a:ext cx="8184198" cy="54403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D68E864-439B-7B7B-78DB-DE014DC4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Your Term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F4900B9-1969-A224-3356-BE47CCD64229}"/>
              </a:ext>
            </a:extLst>
          </p:cNvPr>
          <p:cNvSpPr/>
          <p:nvPr/>
        </p:nvSpPr>
        <p:spPr>
          <a:xfrm rot="19993176">
            <a:off x="5438897" y="3959524"/>
            <a:ext cx="1682151" cy="526211"/>
          </a:xfrm>
          <a:prstGeom prst="leftArrow">
            <a:avLst>
              <a:gd name="adj1" fmla="val 33606"/>
              <a:gd name="adj2" fmla="val 46721"/>
            </a:avLst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33B7BB-DA4B-ABAB-46E7-0ADCEA617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01" y="685800"/>
            <a:ext cx="8184198" cy="5440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4367B4-D618-15B2-1C98-A5838A0E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Computer Science Courses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338F73-6AC8-29FF-DAF5-D10EA9E16B47}"/>
              </a:ext>
            </a:extLst>
          </p:cNvPr>
          <p:cNvSpPr/>
          <p:nvPr/>
        </p:nvSpPr>
        <p:spPr>
          <a:xfrm>
            <a:off x="4442604" y="2777706"/>
            <a:ext cx="2018581" cy="24067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75FD1-64EC-A0EC-AE80-E7F335792427}"/>
              </a:ext>
            </a:extLst>
          </p:cNvPr>
          <p:cNvSpPr txBox="1"/>
          <p:nvPr/>
        </p:nvSpPr>
        <p:spPr>
          <a:xfrm rot="21109394">
            <a:off x="6443932" y="5141342"/>
            <a:ext cx="1250831" cy="79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FF0000"/>
                </a:solidFill>
                <a:latin typeface="Kermit" panose="020F0502020204030204" pitchFamily="34" charset="0"/>
                <a:cs typeface="Kartika" panose="020B0502040204020203" pitchFamily="18" charset="0"/>
              </a:rPr>
              <a:t>ch</a:t>
            </a:r>
            <a:r>
              <a:rPr lang="en-US" sz="1800" b="0" dirty="0">
                <a:solidFill>
                  <a:srgbClr val="FF0000"/>
                </a:solidFill>
                <a:latin typeface="Kermit" panose="020F0502020204030204" pitchFamily="34" charset="0"/>
                <a:cs typeface="Kartika" panose="020B0502040204020203" pitchFamily="18" charset="0"/>
              </a:rPr>
              <a:t>oose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7185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A9CE9-1C31-0A46-7022-C1F887BC6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59D104-C982-C579-3A17-19F1001F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Computer Science GRADUATE Courses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ECABA2-3FD5-6778-65D5-82F9FE028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01" y="685800"/>
            <a:ext cx="8184198" cy="5440363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52B638-D4B4-C2E3-81E0-BE1FB8ED567F}"/>
              </a:ext>
            </a:extLst>
          </p:cNvPr>
          <p:cNvSpPr/>
          <p:nvPr/>
        </p:nvSpPr>
        <p:spPr>
          <a:xfrm>
            <a:off x="655609" y="2674188"/>
            <a:ext cx="2639683" cy="20013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3B852-4CE5-AE7E-C42E-9A7C151EEA16}"/>
              </a:ext>
            </a:extLst>
          </p:cNvPr>
          <p:cNvSpPr txBox="1"/>
          <p:nvPr/>
        </p:nvSpPr>
        <p:spPr>
          <a:xfrm rot="21334145">
            <a:off x="1985553" y="4744969"/>
            <a:ext cx="1810775" cy="33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rgbClr val="FF0000"/>
                </a:solidFill>
                <a:latin typeface="Kermit" panose="020F0502020204030204" pitchFamily="34" charset="0"/>
                <a:cs typeface="Kartika" panose="020B0502040204020203" pitchFamily="18" charset="0"/>
              </a:rPr>
              <a:t>ch</a:t>
            </a:r>
            <a:r>
              <a:rPr lang="en-US" sz="1800" b="0" dirty="0">
                <a:solidFill>
                  <a:srgbClr val="FF0000"/>
                </a:solidFill>
                <a:latin typeface="Kermit" panose="020F0502020204030204" pitchFamily="34" charset="0"/>
                <a:cs typeface="Kartika" panose="020B0502040204020203" pitchFamily="18" charset="0"/>
              </a:rPr>
              <a:t>oose GRAD</a:t>
            </a:r>
          </a:p>
        </p:txBody>
      </p:sp>
    </p:spTree>
    <p:extLst>
      <p:ext uri="{BB962C8B-B14F-4D97-AF65-F5344CB8AC3E}">
        <p14:creationId xmlns:p14="http://schemas.microsoft.com/office/powerpoint/2010/main" val="329739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80C75EA-8635-C330-4A6F-494E667F4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24" y="685800"/>
            <a:ext cx="8310351" cy="5440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F7F49E-0204-7AE0-4A3B-33DBF881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the Search Results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73DEDF-8DB1-16AA-38C7-0393E1B89C79}"/>
              </a:ext>
            </a:extLst>
          </p:cNvPr>
          <p:cNvSpPr/>
          <p:nvPr/>
        </p:nvSpPr>
        <p:spPr>
          <a:xfrm>
            <a:off x="707370" y="3269410"/>
            <a:ext cx="491706" cy="2983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B719B13-01B3-D716-0C35-E6F2958201E3}"/>
              </a:ext>
            </a:extLst>
          </p:cNvPr>
          <p:cNvSpPr/>
          <p:nvPr/>
        </p:nvSpPr>
        <p:spPr>
          <a:xfrm rot="1794696">
            <a:off x="910031" y="5795022"/>
            <a:ext cx="1682151" cy="526211"/>
          </a:xfrm>
          <a:prstGeom prst="leftArrow">
            <a:avLst>
              <a:gd name="adj1" fmla="val 33606"/>
              <a:gd name="adj2" fmla="val 46721"/>
            </a:avLst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AAB3D-5184-8AFD-10E0-47546D03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618" y="1394604"/>
            <a:ext cx="1483743" cy="406153"/>
          </a:xfrm>
        </p:spPr>
        <p:txBody>
          <a:bodyPr/>
          <a:lstStyle/>
          <a:p>
            <a:r>
              <a:rPr lang="en-US" u="none" dirty="0"/>
              <a:t>Click on the CRN to see full information on a section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E4E3FB8-7258-9F53-5F18-06A00BF2C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091" y="-4215"/>
            <a:ext cx="6787183" cy="6702441"/>
          </a:xfr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8240D77F-98F7-4526-4C29-57A5ACCB2B65}"/>
              </a:ext>
            </a:extLst>
          </p:cNvPr>
          <p:cNvSpPr/>
          <p:nvPr/>
        </p:nvSpPr>
        <p:spPr>
          <a:xfrm rot="19993176">
            <a:off x="7060662" y="3697750"/>
            <a:ext cx="1682151" cy="526211"/>
          </a:xfrm>
          <a:prstGeom prst="leftArrow">
            <a:avLst>
              <a:gd name="adj1" fmla="val 33606"/>
              <a:gd name="adj2" fmla="val 46721"/>
            </a:avLst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E32BC61-2EE0-32EE-740A-935FEE472C1A}"/>
              </a:ext>
            </a:extLst>
          </p:cNvPr>
          <p:cNvSpPr/>
          <p:nvPr/>
        </p:nvSpPr>
        <p:spPr>
          <a:xfrm rot="19993176">
            <a:off x="7177717" y="5821270"/>
            <a:ext cx="1682151" cy="526211"/>
          </a:xfrm>
          <a:prstGeom prst="leftArrow">
            <a:avLst>
              <a:gd name="adj1" fmla="val 33606"/>
              <a:gd name="adj2" fmla="val 46721"/>
            </a:avLst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3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ED6CA-4685-F6F5-9177-96FF2E83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A32659-26C3-4850-9069-D9AE439B4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24" y="685800"/>
            <a:ext cx="8310351" cy="5440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FA8E87-92B7-5607-FC70-97AC46D6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Clicking on a Course Hyperlink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8DB24B-9FF0-C0B6-C20B-2E16DC9488F6}"/>
              </a:ext>
            </a:extLst>
          </p:cNvPr>
          <p:cNvSpPr/>
          <p:nvPr/>
        </p:nvSpPr>
        <p:spPr>
          <a:xfrm>
            <a:off x="1940948" y="3421810"/>
            <a:ext cx="629724" cy="2983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2624E01E-A8E6-3D63-FF2C-96EFDB979FA6}"/>
              </a:ext>
            </a:extLst>
          </p:cNvPr>
          <p:cNvSpPr/>
          <p:nvPr/>
        </p:nvSpPr>
        <p:spPr>
          <a:xfrm rot="1287375">
            <a:off x="2454160" y="5950840"/>
            <a:ext cx="1682151" cy="526211"/>
          </a:xfrm>
          <a:prstGeom prst="leftArrow">
            <a:avLst>
              <a:gd name="adj1" fmla="val 33606"/>
              <a:gd name="adj2" fmla="val 46721"/>
            </a:avLst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112EB0-C747-5156-647C-407BDA9D8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24" y="685800"/>
            <a:ext cx="8310351" cy="5440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956D11-AD2F-E997-FF2A-33C969DC4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all section of a course</a:t>
            </a:r>
          </a:p>
        </p:txBody>
      </p:sp>
    </p:spTree>
    <p:extLst>
      <p:ext uri="{BB962C8B-B14F-4D97-AF65-F5344CB8AC3E}">
        <p14:creationId xmlns:p14="http://schemas.microsoft.com/office/powerpoint/2010/main" val="85872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va Green">
  <a:themeElements>
    <a:clrScheme name="Custom 2">
      <a:dk1>
        <a:sysClr val="windowText" lastClr="000000"/>
      </a:dk1>
      <a:lt1>
        <a:sysClr val="window" lastClr="FFFFFF"/>
      </a:lt1>
      <a:dk2>
        <a:srgbClr val="860127"/>
      </a:dk2>
      <a:lt2>
        <a:srgbClr val="FEECEF"/>
      </a:lt2>
      <a:accent1>
        <a:srgbClr val="1F03EB"/>
      </a:accent1>
      <a:accent2>
        <a:srgbClr val="0070C0"/>
      </a:accent2>
      <a:accent3>
        <a:srgbClr val="A147C9"/>
      </a:accent3>
      <a:accent4>
        <a:srgbClr val="2E6C57"/>
      </a:accent4>
      <a:accent5>
        <a:srgbClr val="5B4672"/>
      </a:accent5>
      <a:accent6>
        <a:srgbClr val="45CBA2"/>
      </a:accent6>
      <a:hlink>
        <a:srgbClr val="47295D"/>
      </a:hlink>
      <a:folHlink>
        <a:srgbClr val="47295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1800"/>
          </a:lnSpc>
          <a:defRPr sz="1800" b="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86292</TotalTime>
  <Words>146</Words>
  <Application>Microsoft Office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Franklin Gothic Medium</vt:lpstr>
      <vt:lpstr>Goudy Type</vt:lpstr>
      <vt:lpstr>Kermit</vt:lpstr>
      <vt:lpstr>Times</vt:lpstr>
      <vt:lpstr>Wingdings</vt:lpstr>
      <vt:lpstr>Wingdings 2</vt:lpstr>
      <vt:lpstr>Java Green</vt:lpstr>
      <vt:lpstr>CS 00500 – Graduate Seminar  Lesson 1.5  Section Tally</vt:lpstr>
      <vt:lpstr>What is Section Tally?</vt:lpstr>
      <vt:lpstr>Selecting Your Term</vt:lpstr>
      <vt:lpstr>Find Computer Science Courses</vt:lpstr>
      <vt:lpstr>Find Computer Science GRADUATE Courses</vt:lpstr>
      <vt:lpstr>Display the Search Results</vt:lpstr>
      <vt:lpstr>Click on the CRN to see full information on a section</vt:lpstr>
      <vt:lpstr>Clicking on a Course Hyperlink</vt:lpstr>
      <vt:lpstr>See all section of a course</vt:lpstr>
      <vt:lpstr>Checking Enrollment</vt:lpstr>
      <vt:lpstr>Search Filters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 and Data Abstraction  Lesson 1: Review</dc:title>
  <dc:creator>Jack Myers</dc:creator>
  <cp:lastModifiedBy>Ambati, Sushanth</cp:lastModifiedBy>
  <cp:revision>480</cp:revision>
  <dcterms:created xsi:type="dcterms:W3CDTF">2013-12-20T15:33:26Z</dcterms:created>
  <dcterms:modified xsi:type="dcterms:W3CDTF">2025-06-10T15:25:37Z</dcterms:modified>
</cp:coreProperties>
</file>