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9"/>
  </p:notesMasterIdLst>
  <p:sldIdLst>
    <p:sldId id="288" r:id="rId2"/>
    <p:sldId id="290" r:id="rId3"/>
    <p:sldId id="291" r:id="rId4"/>
    <p:sldId id="292" r:id="rId5"/>
    <p:sldId id="293" r:id="rId6"/>
    <p:sldId id="294" r:id="rId7"/>
    <p:sldId id="29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4343"/>
    <a:srgbClr val="178AA1"/>
    <a:srgbClr val="BFBFBF"/>
    <a:srgbClr val="1BA6C1"/>
    <a:srgbClr val="1D9F36"/>
    <a:srgbClr val="612D2D"/>
    <a:srgbClr val="67213A"/>
    <a:srgbClr val="1C1C1C"/>
    <a:srgbClr val="F69992"/>
    <a:srgbClr val="19B0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>
        <p:scale>
          <a:sx n="100" d="100"/>
          <a:sy n="100" d="100"/>
        </p:scale>
        <p:origin x="405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241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6T14:10:29.8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3015 172 24575,'1'-2'0,"0"1"0,0 0 0,0 0 0,0 0 0,0-1 0,1 1 0,-1 0 0,0 1 0,1-1 0,-1 0 0,1 0 0,-1 0 0,1 1 0,-1-1 0,1 1 0,2-1 0,-1 1 0,0 0 0,0 0 0,1 1 0,-1 0 0,0-1 0,0 1 0,5 2 0,-4-2 0,7 4 0,-10-2 0,-8 1 0,0-3 0,0 0 0,0-1 0,0 0 0,0 0 0,0 0 0,0-1 0,0 0 0,-9-3 0,-13-1 0,-36-5 0,39 4 0,-44-2 0,-54 7 0,50 1 0,0-2 0,-78-14 0,112 7 0,-58-22 0,-29-6 0,39 19 0,-2 5 0,1 4 0,-1 4 0,-109 7 0,65 6 0,-173 16 0,-78 18 0,377-41 0,-47 5 0,0 3 0,-75 22 0,114-25 0,0 0 0,0 0 0,0 2 0,0 0 0,1 1 0,1 1 0,0 0 0,0 0 0,1 2 0,0 0 0,-22 26 0,-36 51 0,-37 50 0,91-114 0,1 1 0,1 0 0,-20 52 0,26-55 0,2 1 0,0 0 0,-5 38 0,11-52 0,0 0 0,1 0 0,0 0 0,1-1 0,0 1 0,0 0 0,1 0 0,0-1 0,1 1 0,0-1 0,8 17 0,-5-15 0,0 0 0,1 0 0,0-1 0,0 0 0,2 0 0,-1-1 0,1 0 0,0 0 0,1-1 0,0 0 0,0-1 0,17 10 0,30 9 0,0-2 0,1-2 0,66 14 0,132 26 0,-97-23 0,0-7 0,3-6 0,236 6 0,-234-27 0,192-3 0,-246-7 0,233-13 0,-1-19 0,194-54 0,-10-41 0,-491 120 0,-1-1 0,0-1 0,36-22 0,-48 23 0,-1-2 0,-1 0 0,0-1 0,-1-1 0,24-26 0,-30 28 0,38-47 0,-45 55 0,-1-1 0,0 0 0,-1 0 0,0 0 0,0 0 0,3-14 0,-6 17 0,0 1 0,-1-1 0,1 1 0,-1-1 0,-1 1 0,1-1 0,-1 0 0,1 1 0,-1-1 0,0 1 0,-1-1 0,1 1 0,-1 0 0,0 0 0,0 0 0,0 0 0,-1 0 0,1 0 0,-6-5 0,-5-6 0,-1 0 0,0 1 0,-21-14 0,16 13 0,-88-68 0,87 71 0,0 0 0,-1 2 0,-40-16 0,-4 7 0,-110-17 0,140 30 0,-303-36 0,289 40 0,-186-13 0,233 15-41,-4-1-79,0 0-1,0 1 1,0-1 0,0 1-1,0 1 1,0-1 0,0 1-1,0 0 1,0 0-1,-9 4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6T14:11:08.1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 24575,'0'1'0,"0"-1"0,0 1 0,1 0 0,-1-1 0,0 1 0,1 0 0,-1-1 0,0 1 0,1-1 0,-1 1 0,1-1 0,-1 1 0,1 0 0,-1-1 0,1 0 0,0 1 0,-1-1 0,1 1 0,-1-1 0,1 0 0,0 1 0,-1-1 0,1 0 0,1 0 0,17-3 0,-16 2 0,-2 1 0,0 0 0,0-1 0,-1 1 0,1 0 0,0 0 0,0 0 0,-1-1 0,1 1 0,0 0 0,0-1 0,-1 1 0,1-1 0,-1 1 0,1-1 0,0 1 0,-1-1 0,1 1 0,-1-1 0,1 0 0,-1 1 0,1-1 0,-1 0 0,0 1 0,1-1 0,-1 0 0,1-1 0,-2 2 0,1 0 0,0 0 0,-1 0 0,1 0 0,0 0 0,-1 0 0,1-1 0,0 1 0,-1 0 0,1 0 0,-1 0 0,1 1 0,0-1 0,-1 0 0,1 0 0,0 0 0,-1 0 0,1 0 0,0 0 0,-1 0 0,1 1 0,0-1 0,0 0 0,-1 0 0,1 0 0,0 1 0,-1-1 0,1 0 0,0 1 0,-12 7 0,11-7 0,-1 1 0,1-1 0,0 1 0,0 0 0,-1 0 0,1-1 0,0 1 0,1 0 0,-1 0 0,0 0 0,0 0 0,1 0 0,-1 0 0,1 0 0,0 0 0,0 0 0,-1 1 0,1-1 0,1 0 0,-1 2 0,0-3 0,0 0 0,1 0 0,-1 0 0,0-1 0,1 1 0,-1 0 0,1 0 0,-1 0 0,0-1 0,1 1 0,0 0 0,-1-1 0,1 1 0,-1 0 0,1-1 0,0 1 0,0-1 0,-1 1 0,2 0 0,-1-1 0,1 1 0,-1-1 0,1 0 0,-1 1 0,0-1 0,1 0 0,-1 0 0,1 0 0,-1 0 0,1 0 0,-1 0 0,1-1 0,-1 1 0,0 0 0,3-1 0,-3 0 0,0 1 0,-1 0 0,1 0 0,0-1 0,0 1 0,0 0 0,0-1 0,0 1 0,-1-1 0,1 1 0,0-1 0,0 0 0,-1 1 0,1-1 0,0 0 0,-1 1 0,1-1 0,-1 0 0,1 0 0,-1 0 0,1 1 0,-1-1 0,0 0 0,1 0 0,-1 0 0,0 0 0,0 0 0,1 0 0,-1 0 0,0 0 0,0 1 0,0-1 0,0 0 0,0 0 0,-1 0 0,1 0 0,0 0 0,0 0 0,-1 0 0,1 0 0,0 0 0,-1 1 0,1-1 0,-1-1 0,0 0 0,0 1 0,0 0 0,0-1 0,0 1 0,0 0 0,0 0 0,0 0 0,0-1 0,-1 1 0,1 1 0,0-1 0,-1 0 0,1 0 0,-1 0 0,1 1 0,0-1 0,-1 1 0,0-1 0,1 1 0,-1-1 0,1 1 0,-1 0 0,1 0 0,-1 0 0,-3 0 0,5 0 0,-1 1 0,1-1 0,-1 0 0,1 0 0,-1 1 0,1-1 0,-1 0 0,1 1 0,-1-1 0,1 1 0,-1-1 0,1 0 0,0 1 0,-1-1 0,1 1 0,0-1 0,0 1 0,-1-1 0,1 1 0,0-1 0,0 1 0,0 0 0,-1-1 0,1 1 0,0-1 0,0 1 0,0-1 0,0 1 0,0 0 0,0-1 0,0 1 0,0-1 0,1 1 0,-1-1 0,0 1 0,0 0 0,0-1 0,1 1 0,-1-1 0,0 1 0,1 0 0,0 1 0,-1 0 0,1 0 0,0 0 0,1 0 0,-1 0 0,0-1 0,1 1 0,-1 0 0,4 2 0,-3-3 0,0 0 0,0 0 0,1 0 0,-1 0 0,0-1 0,1 1 0,-1-1 0,1 1 0,-1-1 0,1 0 0,-1 0 0,1 0 0,-1-1 0,0 1 0,1 0 0,-1-1 0,1 0 0,2-1 0,-4 2 0,0 0 0,0-1 0,0 1 0,-1 0 0,1-1 0,0 1 0,0-1 0,0 1 0,-1-1 0,1 0 0,0 1 0,0-1 0,-1 0 0,1 1 0,-1-1 0,1 0 0,-1 0 0,1 0 0,-1 1 0,1-1 0,-1 0 0,0 0 0,1 0 0,-1 0 0,0 0 0,0 0 0,0 0 0,0 0 0,0 0 0,0 0 0,0 0 0,0 1 0,0-1 0,0 0 0,0 0 0,-1 0 0,1 0 0,0 0 0,-1 0 0,1 0 0,0 0 0,-1 1 0,1-1 0,-1 0 0,0 0 0,1 1 0,-2-2 0,-1-1 0,1 0 0,-1 1 0,1-1 0,-1 1 0,0 0 0,0 0 0,-5-2 0,8 3 0,-1 1 0,1 0 0,-1-1 0,1 1 0,-1 0 0,1 0 0,-1-1 0,0 1 0,1 0 0,-1 0 0,1 0 0,-1 0 0,1 0 0,-1 0 0,0 0 0,1 0 0,-1 0 0,1 0 0,-1 0 0,1 0 0,-1 0 0,0 0 0,1 1 0,-1-1 0,1 0 0,-1 0 0,1 1 0,-1-1 0,1 0 0,-1 1 0,1-1 0,0 0 0,-1 1 0,1-1 0,-1 1 0,1-1 0,0 0 0,-1 1 0,1-1 0,0 1 0,0-1 0,-1 1 0,1 0 0,0-1 0,0 1 0,0-1 0,0 1 0,0-1 0,0 1 0,-1 0 0,1-1 0,1 1 0,-1-1 0,0 2 0,0 6-1365,0 1-5461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6T14:11:10.1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533 13 24575,'4'-12'0,"-9"21"0,-1 4 0,-85 136 0,58-99 0,-27 54 0,-17 67 0,-7 12 0,30-79 0,17-37 0,-40 105 0,74-165 0,2-2 0,-1-1 0,0 1 0,1 0 0,0-1 0,0 1 0,0 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9BAC5-AAC3-41B1-80A3-A98604D7601C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63B7B-8D39-4D0A-9EEA-56F291D34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626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-3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3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3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3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3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3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3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3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32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-32" charset="0"/>
                <a:ea typeface="+mn-ea"/>
                <a:cs typeface="+mn-cs"/>
              </a:rPr>
              <a:t>Objects First with Java</a:t>
            </a:r>
          </a:p>
        </p:txBody>
      </p:sp>
      <p:sp>
        <p:nvSpPr>
          <p:cNvPr id="1536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-3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3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3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3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3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3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3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3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32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-32" charset="0"/>
                <a:ea typeface="+mn-ea"/>
                <a:cs typeface="+mn-cs"/>
              </a:rPr>
              <a:t>© David J. Barnes and Michael Kölling</a:t>
            </a:r>
          </a:p>
        </p:txBody>
      </p:sp>
      <p:sp>
        <p:nvSpPr>
          <p:cNvPr id="1536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-3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3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3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3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3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3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3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3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32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152B4E-4FD2-45FC-9CDE-05DF5F3AE35C}" type="slidenum">
              <a:rPr kumimoji="0" lang="en-GB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-3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alt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-32" charset="0"/>
              <a:ea typeface="+mn-ea"/>
              <a:cs typeface="+mn-cs"/>
            </a:endParaRPr>
          </a:p>
        </p:txBody>
      </p:sp>
      <p:sp>
        <p:nvSpPr>
          <p:cNvPr id="153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/>
              <a:t>Replace this with your course title and your name/contact details.</a:t>
            </a:r>
          </a:p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1184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rgbClr val="934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000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schemeClr val="tx1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476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689D6-EDD8-7056-8854-0DA681C4C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A621DC-1880-16BE-08D2-B243760588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1138" y="1689100"/>
            <a:ext cx="4254500" cy="49276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spc="0" smtClean="0"/>
            </a:lvl1pPr>
            <a:lvl2pPr>
              <a:defRPr lang="en-US" sz="1600" spc="0" smtClean="0"/>
            </a:lvl2pPr>
            <a:lvl3pPr>
              <a:defRPr lang="en-US" sz="1500" spc="0" smtClean="0"/>
            </a:lvl3pPr>
            <a:lvl4pPr>
              <a:defRPr lang="en-US" spc="0" smtClean="0"/>
            </a:lvl4pPr>
            <a:lvl5pPr>
              <a:defRPr lang="en-US" sz="1400" spc="0"/>
            </a:lvl5pPr>
          </a:lstStyle>
          <a:p>
            <a:pPr lvl="0">
              <a:buClr>
                <a:schemeClr val="accent1">
                  <a:lumMod val="75000"/>
                </a:schemeClr>
              </a:buClr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>
              <a:buClr>
                <a:srgbClr val="934343"/>
              </a:buClr>
            </a:pPr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AA0E4C5-33B3-1314-A761-A1CAF1A123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38675" y="1689100"/>
            <a:ext cx="4294188" cy="49276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spc="0" smtClean="0"/>
            </a:lvl1pPr>
            <a:lvl2pPr>
              <a:defRPr lang="en-US" sz="1600" spc="0" smtClean="0"/>
            </a:lvl2pPr>
            <a:lvl3pPr>
              <a:defRPr lang="en-US" sz="1500" spc="0" smtClean="0"/>
            </a:lvl3pPr>
            <a:lvl4pPr>
              <a:defRPr lang="en-US" spc="0" smtClean="0"/>
            </a:lvl4pPr>
            <a:lvl5pPr>
              <a:defRPr lang="en-US" sz="1400" spc="0"/>
            </a:lvl5pPr>
          </a:lstStyle>
          <a:p>
            <a:pPr lvl="0">
              <a:buClr>
                <a:schemeClr val="accent1">
                  <a:lumMod val="75000"/>
                </a:schemeClr>
              </a:buClr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>
              <a:buClr>
                <a:srgbClr val="934343"/>
              </a:buClr>
            </a:pPr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603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132" y="1719071"/>
            <a:ext cx="4222668" cy="4912233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 spc="0">
                <a:solidFill>
                  <a:schemeClr val="tx1"/>
                </a:solidFill>
              </a:defRPr>
            </a:lvl1pPr>
            <a:lvl2pPr>
              <a:defRPr sz="1600" spc="0">
                <a:solidFill>
                  <a:schemeClr val="tx1"/>
                </a:solidFill>
              </a:defRPr>
            </a:lvl2pPr>
            <a:lvl3pPr>
              <a:buClr>
                <a:srgbClr val="934343"/>
              </a:buClr>
              <a:defRPr sz="1500" spc="0">
                <a:solidFill>
                  <a:schemeClr val="tx1"/>
                </a:solidFill>
              </a:defRPr>
            </a:lvl3pPr>
            <a:lvl4pPr>
              <a:defRPr sz="1400" spc="0">
                <a:solidFill>
                  <a:schemeClr val="tx1"/>
                </a:solidFill>
              </a:defRPr>
            </a:lvl4pPr>
            <a:lvl5pPr>
              <a:defRPr sz="1400" spc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/>
              <a:t>Fourth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258294" cy="491223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spc="0" dirty="0"/>
            </a:lvl1pPr>
            <a:lvl2pPr>
              <a:defRPr lang="en-US" sz="1600" spc="0" dirty="0"/>
            </a:lvl2pPr>
            <a:lvl3pPr>
              <a:defRPr lang="en-US" sz="1500" spc="0" dirty="0"/>
            </a:lvl3pPr>
            <a:lvl4pPr>
              <a:defRPr lang="en-US" spc="0" dirty="0"/>
            </a:lvl4pPr>
          </a:lstStyle>
          <a:p>
            <a:pPr lvl="0">
              <a:buClr>
                <a:schemeClr val="accent1">
                  <a:lumMod val="75000"/>
                </a:schemeClr>
              </a:buClr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>
              <a:buClr>
                <a:srgbClr val="934343"/>
              </a:buClr>
            </a:pPr>
            <a:r>
              <a:rPr lang="en-US" dirty="0"/>
              <a:t>Third level</a:t>
            </a:r>
          </a:p>
          <a:p>
            <a:pPr lvl="3"/>
            <a:r>
              <a:rPr lang="en-US"/>
              <a:t>Fourth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521" y="6630110"/>
            <a:ext cx="2133600" cy="27432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fld id="{C715CDA6-468B-4914-9119-2CA166CC068C}" type="datetime1">
              <a:rPr lang="en-US" smtClean="0"/>
              <a:pPr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0" y="6629475"/>
            <a:ext cx="3352800" cy="27432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prstClr val="black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prstClr val="black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379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5C6EFC-03AF-EF9F-B124-F6FCADA228AA}"/>
              </a:ext>
            </a:extLst>
          </p:cNvPr>
          <p:cNvSpPr/>
          <p:nvPr userDrawn="1"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132" y="1719071"/>
            <a:ext cx="4222668" cy="491223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spc="0" dirty="0"/>
            </a:lvl1pPr>
            <a:lvl2pPr>
              <a:defRPr lang="en-US" sz="1600" spc="0" dirty="0"/>
            </a:lvl2pPr>
            <a:lvl3pPr>
              <a:defRPr lang="en-US" sz="1500" spc="0" dirty="0"/>
            </a:lvl3pPr>
            <a:lvl4pPr>
              <a:defRPr lang="en-US" spc="0" dirty="0"/>
            </a:lvl4pPr>
          </a:lstStyle>
          <a:p>
            <a:pPr lvl="0">
              <a:buClr>
                <a:schemeClr val="accent1">
                  <a:lumMod val="75000"/>
                </a:schemeClr>
              </a:buClr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>
              <a:buClr>
                <a:srgbClr val="934343"/>
              </a:buClr>
            </a:pPr>
            <a:r>
              <a:rPr lang="en-US" dirty="0"/>
              <a:t>Third level</a:t>
            </a:r>
          </a:p>
          <a:p>
            <a:pPr lvl="3"/>
            <a:r>
              <a:rPr lang="en-US"/>
              <a:t>Fourth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258294" cy="491223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spc="0" dirty="0"/>
            </a:lvl1pPr>
            <a:lvl2pPr>
              <a:defRPr lang="en-US" sz="1600" spc="0" dirty="0"/>
            </a:lvl2pPr>
            <a:lvl3pPr>
              <a:defRPr lang="en-US" sz="1500" spc="0" dirty="0"/>
            </a:lvl3pPr>
            <a:lvl4pPr>
              <a:defRPr lang="en-US" spc="0" dirty="0"/>
            </a:lvl4pPr>
          </a:lstStyle>
          <a:p>
            <a:pPr lvl="0">
              <a:buClr>
                <a:schemeClr val="accent1">
                  <a:lumMod val="75000"/>
                </a:schemeClr>
              </a:buClr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>
              <a:buClr>
                <a:srgbClr val="934343"/>
              </a:buClr>
            </a:pPr>
            <a:r>
              <a:rPr lang="en-US" dirty="0"/>
              <a:t>Third level</a:t>
            </a:r>
          </a:p>
          <a:p>
            <a:pPr lvl="3"/>
            <a:r>
              <a:rPr lang="en-US"/>
              <a:t>Fourth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521" y="6630110"/>
            <a:ext cx="2133600" cy="27432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fld id="{C715CDA6-468B-4914-9119-2CA166CC068C}" type="datetime1">
              <a:rPr lang="en-US" smtClean="0"/>
              <a:pPr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0" y="6629475"/>
            <a:ext cx="3352800" cy="27432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prstClr val="black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prstClr val="black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786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5C6EFC-03AF-EF9F-B124-F6FCADA228AA}"/>
              </a:ext>
            </a:extLst>
          </p:cNvPr>
          <p:cNvSpPr/>
          <p:nvPr userDrawn="1"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rgbClr val="178A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132" y="1719071"/>
            <a:ext cx="4222668" cy="491223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spc="0" dirty="0"/>
            </a:lvl1pPr>
            <a:lvl2pPr>
              <a:defRPr lang="en-US" sz="1600" spc="0" dirty="0"/>
            </a:lvl2pPr>
            <a:lvl3pPr>
              <a:defRPr lang="en-US" sz="1500" spc="0" dirty="0"/>
            </a:lvl3pPr>
            <a:lvl4pPr>
              <a:defRPr lang="en-US" spc="0" dirty="0"/>
            </a:lvl4pPr>
          </a:lstStyle>
          <a:p>
            <a:pPr lvl="0">
              <a:buClr>
                <a:schemeClr val="accent1">
                  <a:lumMod val="75000"/>
                </a:schemeClr>
              </a:buClr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>
              <a:buClr>
                <a:srgbClr val="934343"/>
              </a:buClr>
            </a:pPr>
            <a:r>
              <a:rPr lang="en-US" dirty="0"/>
              <a:t>Third level</a:t>
            </a:r>
          </a:p>
          <a:p>
            <a:pPr lvl="3"/>
            <a:r>
              <a:rPr lang="en-US"/>
              <a:t>Fourth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258294" cy="491223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spc="0" dirty="0"/>
            </a:lvl1pPr>
            <a:lvl2pPr>
              <a:defRPr lang="en-US" sz="1600" spc="0" dirty="0"/>
            </a:lvl2pPr>
            <a:lvl3pPr>
              <a:defRPr lang="en-US" sz="1500" spc="0" dirty="0"/>
            </a:lvl3pPr>
            <a:lvl4pPr>
              <a:defRPr lang="en-US" spc="0" dirty="0"/>
            </a:lvl4pPr>
          </a:lstStyle>
          <a:p>
            <a:pPr lvl="0">
              <a:buClr>
                <a:schemeClr val="accent1">
                  <a:lumMod val="75000"/>
                </a:schemeClr>
              </a:buClr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>
              <a:buClr>
                <a:srgbClr val="934343"/>
              </a:buClr>
            </a:pPr>
            <a:r>
              <a:rPr lang="en-US" dirty="0"/>
              <a:t>Third level</a:t>
            </a:r>
          </a:p>
          <a:p>
            <a:pPr lvl="3"/>
            <a:r>
              <a:rPr lang="en-US"/>
              <a:t>Fourth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521" y="6630110"/>
            <a:ext cx="2133600" cy="27432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fld id="{C715CDA6-468B-4914-9119-2CA166CC068C}" type="datetime1">
              <a:rPr lang="en-US" smtClean="0"/>
              <a:pPr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0" y="6629475"/>
            <a:ext cx="3352800" cy="27432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prstClr val="black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prstClr val="black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024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685800"/>
            <a:ext cx="8407893" cy="5440679"/>
          </a:xfrm>
        </p:spPr>
        <p:txBody>
          <a:bodyPr/>
          <a:lstStyle>
            <a:lvl1pPr marL="45720" indent="0">
              <a:spcBef>
                <a:spcPts val="0"/>
              </a:spcBef>
              <a:spcAft>
                <a:spcPts val="0"/>
              </a:spcAft>
              <a:buNone/>
              <a:defRPr b="0" spc="0">
                <a:solidFill>
                  <a:schemeClr val="tx1"/>
                </a:solidFill>
              </a:defRPr>
            </a:lvl1pPr>
            <a:lvl2pPr marL="365760" indent="0">
              <a:spcBef>
                <a:spcPts val="0"/>
              </a:spcBef>
              <a:spcAft>
                <a:spcPts val="0"/>
              </a:spcAft>
              <a:buNone/>
              <a:defRPr b="0" spc="0">
                <a:solidFill>
                  <a:schemeClr val="tx1"/>
                </a:solidFill>
              </a:defRPr>
            </a:lvl2pPr>
            <a:lvl3pPr marL="640080" indent="0">
              <a:spcBef>
                <a:spcPts val="0"/>
              </a:spcBef>
              <a:spcAft>
                <a:spcPts val="0"/>
              </a:spcAft>
              <a:buNone/>
              <a:defRPr b="0" spc="0">
                <a:solidFill>
                  <a:schemeClr val="tx1"/>
                </a:solidFill>
              </a:defRPr>
            </a:lvl3pPr>
            <a:lvl4pPr marL="914400" indent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tx1"/>
                </a:solidFill>
              </a:defRPr>
            </a:lvl4pPr>
            <a:lvl5pPr marL="1097280" indent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381000" y="152400"/>
            <a:ext cx="8381260" cy="406153"/>
          </a:xfrm>
        </p:spPr>
        <p:txBody>
          <a:bodyPr/>
          <a:lstStyle>
            <a:lvl1pPr>
              <a:defRPr sz="2000" u="sng" cap="none" spc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prstClr val="black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prstClr val="black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234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rgbClr val="612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lide Number Placeholder 3"/>
          <p:cNvSpPr txBox="1">
            <a:spLocks/>
          </p:cNvSpPr>
          <p:nvPr userDrawn="1"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schemeClr val="tx1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760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lide Number Placeholder 3"/>
          <p:cNvSpPr txBox="1">
            <a:spLocks/>
          </p:cNvSpPr>
          <p:nvPr userDrawn="1"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schemeClr val="tx1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286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rgbClr val="178A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lide Number Placeholder 3"/>
          <p:cNvSpPr txBox="1">
            <a:spLocks/>
          </p:cNvSpPr>
          <p:nvPr userDrawn="1"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schemeClr val="tx1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9919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s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90314" y="153923"/>
            <a:ext cx="6705600" cy="6553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8914" y="2892277"/>
            <a:ext cx="6324600" cy="1645920"/>
          </a:xfrm>
        </p:spPr>
        <p:txBody>
          <a:bodyPr/>
          <a:lstStyle>
            <a:lvl1pPr algn="r">
              <a:defRPr sz="4200" spc="1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lide Number Placeholder 3"/>
          <p:cNvSpPr txBox="1">
            <a:spLocks/>
          </p:cNvSpPr>
          <p:nvPr userDrawn="1"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schemeClr val="tx1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30846" y="153923"/>
            <a:ext cx="1981200" cy="6556248"/>
          </a:xfrm>
          <a:prstGeom prst="rect">
            <a:avLst/>
          </a:prstGeom>
          <a:solidFill>
            <a:srgbClr val="612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283245" y="2893801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1180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ubs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90314" y="153923"/>
            <a:ext cx="6705600" cy="6553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8914" y="2892277"/>
            <a:ext cx="6324600" cy="1645920"/>
          </a:xfrm>
        </p:spPr>
        <p:txBody>
          <a:bodyPr/>
          <a:lstStyle>
            <a:lvl1pPr algn="r">
              <a:defRPr sz="4200" spc="1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lide Number Placeholder 3"/>
          <p:cNvSpPr txBox="1">
            <a:spLocks/>
          </p:cNvSpPr>
          <p:nvPr userDrawn="1"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schemeClr val="tx1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30846" y="153923"/>
            <a:ext cx="1981200" cy="655624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283245" y="2893801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0094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000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schemeClr val="tx1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0776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ubs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90314" y="153923"/>
            <a:ext cx="6705600" cy="6553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8914" y="2892277"/>
            <a:ext cx="6324600" cy="1645920"/>
          </a:xfrm>
        </p:spPr>
        <p:txBody>
          <a:bodyPr/>
          <a:lstStyle>
            <a:lvl1pPr algn="r">
              <a:defRPr sz="4200" spc="1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lide Number Placeholder 3"/>
          <p:cNvSpPr txBox="1">
            <a:spLocks/>
          </p:cNvSpPr>
          <p:nvPr userDrawn="1"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schemeClr val="tx1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30846" y="153923"/>
            <a:ext cx="1981200" cy="6556248"/>
          </a:xfrm>
          <a:prstGeom prst="rect">
            <a:avLst/>
          </a:prstGeom>
          <a:solidFill>
            <a:srgbClr val="178A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283245" y="2893801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7759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 spc="0">
                <a:solidFill>
                  <a:srgbClr val="612D2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4192906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50000"/>
                </a:schemeClr>
              </a:buClr>
              <a:defRPr sz="2000" spc="0"/>
            </a:lvl1pPr>
            <a:lvl2pPr>
              <a:defRPr sz="1800" spc="0"/>
            </a:lvl2pPr>
            <a:lvl3pPr>
              <a:defRPr sz="1600" spc="0"/>
            </a:lvl3pPr>
            <a:lvl4pPr>
              <a:buClr>
                <a:srgbClr val="934343"/>
              </a:buClr>
              <a:defRPr sz="1400" spc="0"/>
            </a:lvl4pPr>
            <a:lvl5pPr>
              <a:defRPr sz="1600" spc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/>
              <a:t>Fourth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 spc="0">
                <a:solidFill>
                  <a:srgbClr val="612D2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4192906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50000"/>
                </a:schemeClr>
              </a:buClr>
              <a:defRPr sz="2000" spc="0"/>
            </a:lvl1pPr>
            <a:lvl2pPr>
              <a:defRPr sz="1800" spc="0"/>
            </a:lvl2pPr>
            <a:lvl3pPr>
              <a:defRPr sz="1600" spc="0"/>
            </a:lvl3pPr>
            <a:lvl4pPr>
              <a:buClr>
                <a:srgbClr val="934343"/>
              </a:buClr>
              <a:defRPr sz="1400" spc="0"/>
            </a:lvl4pPr>
            <a:lvl5pPr>
              <a:defRPr sz="1600" spc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3"/>
          <p:cNvSpPr txBox="1">
            <a:spLocks/>
          </p:cNvSpPr>
          <p:nvPr userDrawn="1"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schemeClr val="tx1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8297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4D2A14-834A-9CBA-732F-DB80C8AC20C4}"/>
              </a:ext>
            </a:extLst>
          </p:cNvPr>
          <p:cNvSpPr/>
          <p:nvPr userDrawn="1"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 spc="0">
                <a:solidFill>
                  <a:srgbClr val="1D9F3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4192906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50000"/>
                </a:schemeClr>
              </a:buClr>
              <a:defRPr sz="2000" spc="0"/>
            </a:lvl1pPr>
            <a:lvl2pPr>
              <a:defRPr sz="1800" spc="0"/>
            </a:lvl2pPr>
            <a:lvl3pPr>
              <a:defRPr sz="1600" spc="0"/>
            </a:lvl3pPr>
            <a:lvl4pPr>
              <a:buClr>
                <a:srgbClr val="934343"/>
              </a:buClr>
              <a:defRPr sz="1400" spc="0"/>
            </a:lvl4pPr>
            <a:lvl5pPr>
              <a:defRPr sz="1600" spc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/>
              <a:t>Fourth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 spc="0">
                <a:solidFill>
                  <a:srgbClr val="1D9F3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4192906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50000"/>
                </a:schemeClr>
              </a:buClr>
              <a:defRPr sz="2000" spc="0"/>
            </a:lvl1pPr>
            <a:lvl2pPr>
              <a:defRPr sz="1800" spc="0"/>
            </a:lvl2pPr>
            <a:lvl3pPr>
              <a:defRPr sz="1600" spc="0"/>
            </a:lvl3pPr>
            <a:lvl4pPr>
              <a:buClr>
                <a:srgbClr val="934343"/>
              </a:buClr>
              <a:defRPr sz="1400" spc="0"/>
            </a:lvl4pPr>
            <a:lvl5pPr>
              <a:defRPr sz="1600" spc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3"/>
          <p:cNvSpPr txBox="1">
            <a:spLocks/>
          </p:cNvSpPr>
          <p:nvPr userDrawn="1"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schemeClr val="tx1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235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4D2A14-834A-9CBA-732F-DB80C8AC20C4}"/>
              </a:ext>
            </a:extLst>
          </p:cNvPr>
          <p:cNvSpPr/>
          <p:nvPr userDrawn="1"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rgbClr val="178A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 spc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4192906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50000"/>
                </a:schemeClr>
              </a:buClr>
              <a:defRPr sz="2000" spc="0"/>
            </a:lvl1pPr>
            <a:lvl2pPr>
              <a:defRPr sz="1800" spc="0"/>
            </a:lvl2pPr>
            <a:lvl3pPr>
              <a:defRPr sz="1600" spc="0"/>
            </a:lvl3pPr>
            <a:lvl4pPr>
              <a:buClr>
                <a:srgbClr val="934343"/>
              </a:buClr>
              <a:defRPr sz="1400" spc="0"/>
            </a:lvl4pPr>
            <a:lvl5pPr>
              <a:defRPr sz="1600" spc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/>
              <a:t>Fourth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 spc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4192906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50000"/>
                </a:schemeClr>
              </a:buClr>
              <a:defRPr sz="2000" spc="0"/>
            </a:lvl1pPr>
            <a:lvl2pPr>
              <a:defRPr sz="1800" spc="0"/>
            </a:lvl2pPr>
            <a:lvl3pPr>
              <a:defRPr sz="1600" spc="0"/>
            </a:lvl3pPr>
            <a:lvl4pPr>
              <a:buClr>
                <a:srgbClr val="934343"/>
              </a:buClr>
              <a:defRPr sz="1400" spc="0"/>
            </a:lvl4pPr>
            <a:lvl5pPr>
              <a:defRPr sz="1600" spc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3"/>
          <p:cNvSpPr txBox="1">
            <a:spLocks/>
          </p:cNvSpPr>
          <p:nvPr userDrawn="1"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schemeClr val="tx1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5913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schemeClr val="tx1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2199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7C15F5-50E2-0D76-8D7A-29239AF72F00}"/>
              </a:ext>
            </a:extLst>
          </p:cNvPr>
          <p:cNvSpPr/>
          <p:nvPr userDrawn="1"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schemeClr val="tx1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7369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7C15F5-50E2-0D76-8D7A-29239AF72F00}"/>
              </a:ext>
            </a:extLst>
          </p:cNvPr>
          <p:cNvSpPr/>
          <p:nvPr userDrawn="1"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rgbClr val="178A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schemeClr val="tx1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760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rgbClr val="178A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000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schemeClr val="tx1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243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2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Aft>
                <a:spcPts val="600"/>
              </a:spcAft>
              <a:defRPr sz="2000" spc="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 sz="1800" spc="0">
                <a:solidFill>
                  <a:schemeClr val="tx1"/>
                </a:solidFill>
              </a:defRPr>
            </a:lvl2pPr>
            <a:lvl3pPr>
              <a:spcAft>
                <a:spcPts val="600"/>
              </a:spcAft>
              <a:buClr>
                <a:srgbClr val="934343"/>
              </a:buClr>
              <a:defRPr sz="1600" spc="0"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buClr>
                <a:srgbClr val="1C1C1C"/>
              </a:buClr>
              <a:defRPr sz="1400">
                <a:solidFill>
                  <a:schemeClr val="tx1"/>
                </a:solidFill>
              </a:defRPr>
            </a:lvl4pPr>
            <a:lvl5pPr>
              <a:spcAft>
                <a:spcPts val="600"/>
              </a:spcAft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/>
              <a:t>Fourth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schemeClr val="tx1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816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2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Aft>
                <a:spcPts val="600"/>
              </a:spcAft>
              <a:buClr>
                <a:schemeClr val="tx2"/>
              </a:buClr>
              <a:defRPr sz="2000" spc="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 sz="1800" spc="0">
                <a:solidFill>
                  <a:schemeClr val="tx1"/>
                </a:solidFill>
              </a:defRPr>
            </a:lvl2pPr>
            <a:lvl3pPr>
              <a:spcAft>
                <a:spcPts val="600"/>
              </a:spcAft>
              <a:buClr>
                <a:srgbClr val="934343"/>
              </a:buClr>
              <a:defRPr sz="1600" spc="0"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buClr>
                <a:srgbClr val="1C1C1C"/>
              </a:buClr>
              <a:defRPr sz="1400">
                <a:solidFill>
                  <a:schemeClr val="tx1"/>
                </a:solidFill>
              </a:defRPr>
            </a:lvl4pPr>
            <a:lvl5pPr>
              <a:spcAft>
                <a:spcPts val="600"/>
              </a:spcAft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/>
              <a:t>Fourth level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E97C7D-EDDA-C62E-4427-EB53DE5D5D03}"/>
              </a:ext>
            </a:extLst>
          </p:cNvPr>
          <p:cNvSpPr/>
          <p:nvPr userDrawn="1"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schemeClr val="tx1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878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 (2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Aft>
                <a:spcPts val="600"/>
              </a:spcAft>
              <a:buClr>
                <a:schemeClr val="tx2"/>
              </a:buClr>
              <a:defRPr sz="2000" spc="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 sz="1800" spc="0">
                <a:solidFill>
                  <a:schemeClr val="tx1"/>
                </a:solidFill>
              </a:defRPr>
            </a:lvl2pPr>
            <a:lvl3pPr>
              <a:spcAft>
                <a:spcPts val="600"/>
              </a:spcAft>
              <a:buClr>
                <a:srgbClr val="934343"/>
              </a:buClr>
              <a:defRPr sz="1600" spc="0"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buClr>
                <a:srgbClr val="1C1C1C"/>
              </a:buClr>
              <a:defRPr sz="1400">
                <a:solidFill>
                  <a:schemeClr val="tx1"/>
                </a:solidFill>
              </a:defRPr>
            </a:lvl4pPr>
            <a:lvl5pPr>
              <a:spcAft>
                <a:spcPts val="600"/>
              </a:spcAft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/>
              <a:t>Fourth level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E97C7D-EDDA-C62E-4427-EB53DE5D5D03}"/>
              </a:ext>
            </a:extLst>
          </p:cNvPr>
          <p:cNvSpPr/>
          <p:nvPr userDrawn="1"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rgbClr val="178A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schemeClr val="tx1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558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1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Aft>
                <a:spcPts val="600"/>
              </a:spcAft>
              <a:defRPr sz="2000" spc="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 sz="1800" spc="0">
                <a:solidFill>
                  <a:schemeClr val="tx1"/>
                </a:solidFill>
              </a:defRPr>
            </a:lvl2pPr>
            <a:lvl3pPr>
              <a:spcAft>
                <a:spcPts val="600"/>
              </a:spcAft>
              <a:buClr>
                <a:srgbClr val="934343"/>
              </a:buClr>
              <a:defRPr sz="1600" spc="0"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buClr>
                <a:srgbClr val="1C1C1C"/>
              </a:buClr>
              <a:defRPr sz="1400">
                <a:solidFill>
                  <a:schemeClr val="tx1"/>
                </a:solidFill>
              </a:defRPr>
            </a:lvl4pPr>
            <a:lvl5pPr>
              <a:spcAft>
                <a:spcPts val="600"/>
              </a:spcAft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/>
              <a:t>Fourth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schemeClr val="tx1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964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1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AEBAF0-A641-A199-1534-06E28B0E3BA1}"/>
              </a:ext>
            </a:extLst>
          </p:cNvPr>
          <p:cNvSpPr/>
          <p:nvPr userDrawn="1"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74320" indent="-228600"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"/>
              <a:defRPr sz="2000" spc="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 sz="1800" spc="0">
                <a:solidFill>
                  <a:schemeClr val="tx1"/>
                </a:solidFill>
              </a:defRPr>
            </a:lvl2pPr>
            <a:lvl3pPr>
              <a:spcAft>
                <a:spcPts val="600"/>
              </a:spcAft>
              <a:buClr>
                <a:srgbClr val="934343"/>
              </a:buClr>
              <a:defRPr sz="1600" spc="0"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buClr>
                <a:srgbClr val="1C1C1C"/>
              </a:buClr>
              <a:defRPr sz="1400">
                <a:solidFill>
                  <a:schemeClr val="tx1"/>
                </a:solidFill>
              </a:defRPr>
            </a:lvl4pPr>
            <a:lvl5pPr>
              <a:spcAft>
                <a:spcPts val="600"/>
              </a:spcAft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/>
              <a:t>Fourth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schemeClr val="tx1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436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 (1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AEBAF0-A641-A199-1534-06E28B0E3BA1}"/>
              </a:ext>
            </a:extLst>
          </p:cNvPr>
          <p:cNvSpPr/>
          <p:nvPr userDrawn="1"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rgbClr val="178A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74320" indent="-228600"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"/>
              <a:defRPr sz="2000" spc="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 sz="1800" spc="0">
                <a:solidFill>
                  <a:schemeClr val="tx1"/>
                </a:solidFill>
              </a:defRPr>
            </a:lvl2pPr>
            <a:lvl3pPr>
              <a:spcAft>
                <a:spcPts val="600"/>
              </a:spcAft>
              <a:buClr>
                <a:srgbClr val="934343"/>
              </a:buClr>
              <a:defRPr sz="1600" spc="0"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buClr>
                <a:srgbClr val="1C1C1C"/>
              </a:buClr>
              <a:defRPr sz="1400">
                <a:solidFill>
                  <a:schemeClr val="tx1"/>
                </a:solidFill>
              </a:defRPr>
            </a:lvl4pPr>
            <a:lvl5pPr>
              <a:spcAft>
                <a:spcPts val="600"/>
              </a:spcAft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/>
              <a:t>Fourth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schemeClr val="tx1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225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rgbClr val="934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0"/>
            <a:ext cx="8407893" cy="490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3428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92" r:id="rId2"/>
    <p:sldLayoutId id="2147483700" r:id="rId3"/>
    <p:sldLayoutId id="2147483677" r:id="rId4"/>
    <p:sldLayoutId id="2147483693" r:id="rId5"/>
    <p:sldLayoutId id="2147483701" r:id="rId6"/>
    <p:sldLayoutId id="2147483691" r:id="rId7"/>
    <p:sldLayoutId id="2147483694" r:id="rId8"/>
    <p:sldLayoutId id="2147483702" r:id="rId9"/>
    <p:sldLayoutId id="2147483708" r:id="rId10"/>
    <p:sldLayoutId id="2147483679" r:id="rId11"/>
    <p:sldLayoutId id="2147483695" r:id="rId12"/>
    <p:sldLayoutId id="2147483703" r:id="rId13"/>
    <p:sldLayoutId id="2147483680" r:id="rId14"/>
    <p:sldLayoutId id="2147483681" r:id="rId15"/>
    <p:sldLayoutId id="2147483696" r:id="rId16"/>
    <p:sldLayoutId id="2147483705" r:id="rId17"/>
    <p:sldLayoutId id="2147483689" r:id="rId18"/>
    <p:sldLayoutId id="2147483697" r:id="rId19"/>
    <p:sldLayoutId id="2147483704" r:id="rId20"/>
    <p:sldLayoutId id="2147483682" r:id="rId21"/>
    <p:sldLayoutId id="2147483698" r:id="rId22"/>
    <p:sldLayoutId id="2147483706" r:id="rId23"/>
    <p:sldLayoutId id="2147483683" r:id="rId24"/>
    <p:sldLayoutId id="2147483699" r:id="rId25"/>
    <p:sldLayoutId id="2147483707" r:id="rId2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none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sites.rowan.edu/wellness/" TargetMode="External"/><Relationship Id="rId3" Type="http://schemas.openxmlformats.org/officeDocument/2006/relationships/hyperlink" Target="https://sites.rowan.edu/osec/titles/ix/ix-reporting.html" TargetMode="External"/><Relationship Id="rId7" Type="http://schemas.openxmlformats.org/officeDocument/2006/relationships/hyperlink" Target="https://sites.rowan.edu/student-success/profcents/" TargetMode="External"/><Relationship Id="rId2" Type="http://schemas.openxmlformats.org/officeDocument/2006/relationships/hyperlink" Target="https://sites.rowan.edu/student-success/returning-to-rowan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sites.rowan.edu/center-for-well-being/" TargetMode="External"/><Relationship Id="rId5" Type="http://schemas.openxmlformats.org/officeDocument/2006/relationships/hyperlink" Target="https://sites.rowan.edu/deanofstudents/forms/" TargetMode="External"/><Relationship Id="rId4" Type="http://schemas.openxmlformats.org/officeDocument/2006/relationships/hyperlink" Target="https://sites.rowan.edu/osec/titles/vi/vi-reporting.html" TargetMode="External"/><Relationship Id="rId9" Type="http://schemas.openxmlformats.org/officeDocument/2006/relationships/hyperlink" Target="https://ccca.rowan.edu/departments/writingArts/writingcenter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libguides.rowan.edu/ComputerScience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ibguides.rowan.edu/computers_society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ibguides.rowan.edu/debunki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customXml" Target="../ink/ink2.xml"/><Relationship Id="rId4" Type="http://schemas.openxmlformats.org/officeDocument/2006/relationships/image" Target="../media/image8.png"/><Relationship Id="rId9" Type="http://schemas.openxmlformats.org/officeDocument/2006/relationships/hyperlink" Target="https://libguides.rowan.ed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mputer with a graduation cap and books&#10;&#10;AI-generated content may be incorrect.">
            <a:extLst>
              <a:ext uri="{FF2B5EF4-FFF2-40B4-BE49-F238E27FC236}">
                <a16:creationId xmlns:a16="http://schemas.microsoft.com/office/drawing/2014/main" id="{A2ABEE96-BB2D-1F98-27DC-D34844080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52" y="4717262"/>
            <a:ext cx="2743200" cy="1828800"/>
          </a:xfrm>
          <a:prstGeom prst="rect">
            <a:avLst/>
          </a:prstGeom>
        </p:spPr>
      </p:pic>
      <p:sp>
        <p:nvSpPr>
          <p:cNvPr id="3076" name="Rectangle 21"/>
          <p:cNvSpPr>
            <a:spLocks noGrp="1" noChangeArrowheads="1"/>
          </p:cNvSpPr>
          <p:nvPr>
            <p:ph type="title"/>
          </p:nvPr>
        </p:nvSpPr>
        <p:spPr>
          <a:xfrm>
            <a:off x="317628" y="620173"/>
            <a:ext cx="6324600" cy="1828800"/>
          </a:xfrm>
        </p:spPr>
        <p:txBody>
          <a:bodyPr/>
          <a:lstStyle/>
          <a:p>
            <a:pPr eaLnBrk="1" hangingPunct="1"/>
            <a:r>
              <a:rPr lang="en-GB" altLang="en-US" sz="3200">
                <a:solidFill>
                  <a:schemeClr val="tx2">
                    <a:lumMod val="20000"/>
                    <a:lumOff val="80000"/>
                  </a:schemeClr>
                </a:solidFill>
              </a:rPr>
              <a:t>CS 00500 – Graduate Seminar</a:t>
            </a:r>
            <a:br>
              <a:rPr lang="en-GB" altLang="en-US" dirty="0"/>
            </a:br>
            <a:br>
              <a:rPr lang="en-GB" altLang="en-US"/>
            </a:br>
            <a:r>
              <a:rPr lang="en-GB" altLang="en-US"/>
              <a:t>Lesson 1.4</a:t>
            </a:r>
            <a:br>
              <a:rPr lang="en-GB" altLang="en-US"/>
            </a:br>
            <a:r>
              <a:rPr lang="en-GB" altLang="en-US"/>
              <a:t>Rowan Tools &amp; Resources</a:t>
            </a:r>
            <a:endParaRPr lang="en-US" altLang="en-US" sz="3600" dirty="0"/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7162799" y="2892277"/>
            <a:ext cx="1600201" cy="1645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sz="1900" kern="1200" spc="1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 sz="18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sz="16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None/>
              <a:defRPr sz="13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03EB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 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38E17C46-82F2-E333-855C-109F622752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4460" y="5033651"/>
            <a:ext cx="1981200" cy="1828800"/>
          </a:xfrm>
        </p:spPr>
        <p:txBody>
          <a:bodyPr anchor="b" anchorCtr="0"/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>
                <a:latin typeface="Goudy Type" panose="00000500000000000000" pitchFamily="2" charset="0"/>
              </a:rPr>
              <a:t>Other resources to ensure your success!</a:t>
            </a:r>
            <a:br>
              <a:rPr lang="en-US">
                <a:latin typeface="Goudy Type" panose="00000500000000000000" pitchFamily="2" charset="0"/>
              </a:rPr>
            </a:br>
            <a:endParaRPr lang="en-US">
              <a:latin typeface="Goudy Typ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942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C722291-C174-531E-8763-3230D2F44D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5711627"/>
              </p:ext>
            </p:extLst>
          </p:nvPr>
        </p:nvGraphicFramePr>
        <p:xfrm>
          <a:off x="161925" y="1500180"/>
          <a:ext cx="8848725" cy="5308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05100">
                  <a:extLst>
                    <a:ext uri="{9D8B030D-6E8A-4147-A177-3AD203B41FA5}">
                      <a16:colId xmlns:a16="http://schemas.microsoft.com/office/drawing/2014/main" val="3368866128"/>
                    </a:ext>
                  </a:extLst>
                </a:gridCol>
                <a:gridCol w="3224213">
                  <a:extLst>
                    <a:ext uri="{9D8B030D-6E8A-4147-A177-3AD203B41FA5}">
                      <a16:colId xmlns:a16="http://schemas.microsoft.com/office/drawing/2014/main" val="2827622727"/>
                    </a:ext>
                  </a:extLst>
                </a:gridCol>
                <a:gridCol w="2919412">
                  <a:extLst>
                    <a:ext uri="{9D8B030D-6E8A-4147-A177-3AD203B41FA5}">
                      <a16:colId xmlns:a16="http://schemas.microsoft.com/office/drawing/2014/main" val="42176754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Resource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Purpose /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Hyperlink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008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Returning to Rowan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Are you coming back to Rowan and have questions?  We have answers.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hlinkClick r:id="rId2"/>
                        </a:rPr>
                        <a:t>https://sites.rowan.edu/student-success/returning-to-rowan/</a:t>
                      </a:r>
                      <a:r>
                        <a:rPr lang="en-US" sz="140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7058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Student Sexual Misconduct / Title IX Reporting Form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Where/how to file sexual misconduct  reports.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hlinkClick r:id="rId3"/>
                        </a:rPr>
                        <a:t>https://sites.rowan.edu/osec/titles/ix/ix-reporting.html</a:t>
                      </a:r>
                      <a:r>
                        <a:rPr lang="en-US" sz="140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8856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Reporting Student Discrimination, Harassment and Retaliation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Where/how to report discrimination, harassment, and retaliation.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hlinkClick r:id="rId4"/>
                        </a:rPr>
                        <a:t>https://sites.rowan.edu/osec/titles/vi/vi-reporting.html</a:t>
                      </a:r>
                      <a:r>
                        <a:rPr lang="en-US" sz="140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8260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Dean of Students Office</a:t>
                      </a:r>
                      <a:br>
                        <a:rPr lang="en-US" sz="1600">
                          <a:solidFill>
                            <a:schemeClr val="tx2"/>
                          </a:solidFill>
                        </a:rPr>
                      </a:br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Seeking Assistance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Centralized resource for seeking support with personal, academic, or financial challenges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hlinkClick r:id="rId5"/>
                        </a:rPr>
                        <a:t>https://sites.rowan.edu/deanofstudents/forms/</a:t>
                      </a:r>
                      <a:r>
                        <a:rPr lang="en-US" sz="140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910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i="0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Center for Well Being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Resource on fostering holistic health and personal growth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https://sites.rowan.edu/center-for-well-being/</a:t>
                      </a:r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3551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i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ProfCents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Financial wellness resource offering guidance, tools, and support to handle finances.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hlinkClick r:id="rId7"/>
                        </a:rPr>
                        <a:t>https://sites.rowan.edu/student-success/profcents/</a:t>
                      </a:r>
                      <a:r>
                        <a:rPr lang="en-US" sz="140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2039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2"/>
                          </a:solidFill>
                        </a:rPr>
                        <a:t>The Wellness Center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Health and wellness services, medical care, counseling, and health education.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hlinkClick r:id="rId8"/>
                        </a:rPr>
                        <a:t>https://sites.rowan.edu/wellness/</a:t>
                      </a:r>
                      <a:r>
                        <a:rPr lang="en-US" sz="140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3631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i="0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Rowan Writing Center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Individualized writing support and resources to develop writing skills.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hlinkClick r:id="rId9"/>
                        </a:rPr>
                        <a:t>https://ccca.rowan.edu/departments/writingArts/writingcenter.html</a:t>
                      </a:r>
                      <a:r>
                        <a:rPr lang="en-US" sz="140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6103551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F1DD98B2-917A-8B8F-1A28-051C8C87D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important Rowan Resources</a:t>
            </a:r>
          </a:p>
        </p:txBody>
      </p:sp>
    </p:spTree>
    <p:extLst>
      <p:ext uri="{BB962C8B-B14F-4D97-AF65-F5344CB8AC3E}">
        <p14:creationId xmlns:p14="http://schemas.microsoft.com/office/powerpoint/2010/main" val="3699879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CFABD9-9334-4717-B7FE-9C7193A09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Your guide to finding resources in computer science.</a:t>
            </a:r>
          </a:p>
          <a:p>
            <a:r>
              <a:rPr lang="en-US">
                <a:hlinkClick r:id="rId2"/>
              </a:rPr>
              <a:t>https://libguides.rowan.edu/ComputerScience</a:t>
            </a:r>
            <a:r>
              <a:rPr lang="en-US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E9516F-4749-96C8-F8B8-BC0E2450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Computer Science </a:t>
            </a:r>
            <a:br>
              <a:rPr lang="en-US"/>
            </a:br>
            <a:r>
              <a:rPr lang="en-US"/>
              <a:t>Library Research Guide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FD7033-D04B-E47E-8137-F0AA33952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6990" y="2698962"/>
            <a:ext cx="5619791" cy="387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260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142E23-C7D2-4164-C464-30C72DC24C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3132" y="1719071"/>
            <a:ext cx="8288482" cy="4912233"/>
          </a:xfrm>
        </p:spPr>
        <p:txBody>
          <a:bodyPr>
            <a:normAutofit/>
          </a:bodyPr>
          <a:lstStyle/>
          <a:p>
            <a:pPr marL="45720" indent="0">
              <a:lnSpc>
                <a:spcPct val="90000"/>
              </a:lnSpc>
              <a:buNone/>
            </a:pPr>
            <a:r>
              <a:rPr lang="en-US" sz="1600"/>
              <a:t>While developed for a specific undergraduate </a:t>
            </a:r>
            <a:br>
              <a:rPr lang="en-US" sz="1600"/>
            </a:br>
            <a:r>
              <a:rPr lang="en-US" sz="1600"/>
              <a:t>class, this guide has good information on ethical </a:t>
            </a:r>
            <a:br>
              <a:rPr lang="en-US" sz="1600"/>
            </a:br>
            <a:r>
              <a:rPr lang="en-US" sz="1600"/>
              <a:t>issues and social considerations on Computer </a:t>
            </a:r>
            <a:br>
              <a:rPr lang="en-US" sz="1600"/>
            </a:br>
            <a:r>
              <a:rPr lang="en-US" sz="1600"/>
              <a:t>Science that will be useful to you.</a:t>
            </a:r>
            <a:br>
              <a:rPr lang="en-US" sz="1600"/>
            </a:br>
            <a:br>
              <a:rPr lang="en-US" sz="1600"/>
            </a:br>
            <a:r>
              <a:rPr lang="en-US" sz="1600"/>
              <a:t>--- even in Module 5 of this course </a:t>
            </a:r>
            <a:br>
              <a:rPr lang="en-US" sz="1600"/>
            </a:br>
            <a:r>
              <a:rPr lang="en-US" sz="1600">
                <a:solidFill>
                  <a:schemeClr val="accent1"/>
                </a:solidFill>
              </a:rPr>
              <a:t>"The Current State of Computer Science – </a:t>
            </a:r>
            <a:br>
              <a:rPr lang="en-US" sz="1600">
                <a:solidFill>
                  <a:schemeClr val="accent1"/>
                </a:solidFill>
              </a:rPr>
            </a:br>
            <a:r>
              <a:rPr lang="en-US" sz="1600">
                <a:solidFill>
                  <a:schemeClr val="accent1"/>
                </a:solidFill>
              </a:rPr>
              <a:t>an Ethical Perspective"</a:t>
            </a:r>
            <a:br>
              <a:rPr lang="en-US" sz="1600">
                <a:solidFill>
                  <a:schemeClr val="accent1"/>
                </a:solidFill>
              </a:rPr>
            </a:br>
            <a:endParaRPr lang="en-US" sz="160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600"/>
              <a:t>Module 1 – Professional Ethics</a:t>
            </a:r>
          </a:p>
          <a:p>
            <a:pPr>
              <a:lnSpc>
                <a:spcPct val="90000"/>
              </a:lnSpc>
            </a:pPr>
            <a:r>
              <a:rPr lang="en-US" sz="1600"/>
              <a:t>Module 2 – Ethics in Computing</a:t>
            </a:r>
          </a:p>
          <a:p>
            <a:pPr>
              <a:lnSpc>
                <a:spcPct val="90000"/>
              </a:lnSpc>
            </a:pPr>
            <a:r>
              <a:rPr lang="en-US" sz="1600"/>
              <a:t>Module 3 – 4</a:t>
            </a:r>
            <a:r>
              <a:rPr lang="en-US" sz="1600" baseline="30000"/>
              <a:t>th</a:t>
            </a:r>
            <a:r>
              <a:rPr lang="en-US" sz="1600"/>
              <a:t> Amendment Considerations</a:t>
            </a:r>
            <a:br>
              <a:rPr lang="en-US" sz="1600"/>
            </a:br>
            <a:r>
              <a:rPr lang="en-US" sz="1600"/>
              <a:t>                     Right to Privacy</a:t>
            </a:r>
          </a:p>
          <a:p>
            <a:pPr>
              <a:lnSpc>
                <a:spcPct val="90000"/>
              </a:lnSpc>
            </a:pPr>
            <a:r>
              <a:rPr lang="en-US" sz="1600"/>
              <a:t>Module 4 – 1</a:t>
            </a:r>
            <a:r>
              <a:rPr lang="en-US" sz="1600" baseline="30000"/>
              <a:t>st</a:t>
            </a:r>
            <a:r>
              <a:rPr lang="en-US" sz="1600"/>
              <a:t> Amendment Considerations</a:t>
            </a:r>
            <a:br>
              <a:rPr lang="en-US" sz="1600"/>
            </a:br>
            <a:r>
              <a:rPr lang="en-US" sz="1600"/>
              <a:t>                     Freedom of Speech</a:t>
            </a:r>
          </a:p>
          <a:p>
            <a:pPr>
              <a:lnSpc>
                <a:spcPct val="90000"/>
              </a:lnSpc>
            </a:pPr>
            <a:r>
              <a:rPr lang="en-US" sz="1600"/>
              <a:t>Module 5 – Intellectual Property</a:t>
            </a:r>
          </a:p>
          <a:p>
            <a:pPr>
              <a:lnSpc>
                <a:spcPct val="90000"/>
              </a:lnSpc>
            </a:pPr>
            <a:r>
              <a:rPr lang="en-US" sz="1600"/>
              <a:t>Module 6 – Technology's Impact on the Workforce;</a:t>
            </a:r>
            <a:br>
              <a:rPr lang="en-US" sz="1600"/>
            </a:br>
            <a:r>
              <a:rPr lang="en-US" sz="1600"/>
              <a:t>                     Cybercrime and Cybersecurity</a:t>
            </a:r>
          </a:p>
          <a:p>
            <a:pPr>
              <a:lnSpc>
                <a:spcPct val="90000"/>
              </a:lnSpc>
            </a:pPr>
            <a:r>
              <a:rPr lang="en-US" sz="1600"/>
              <a:t>Module 7 – Other big ideas: Robots, Tech Globalization,</a:t>
            </a:r>
            <a:br>
              <a:rPr lang="en-US" sz="1600"/>
            </a:br>
            <a:r>
              <a:rPr lang="en-US" sz="1600"/>
              <a:t>                     Data Ownership, Disinformation, etc.</a:t>
            </a:r>
          </a:p>
          <a:p>
            <a:pPr>
              <a:lnSpc>
                <a:spcPct val="90000"/>
              </a:lnSpc>
            </a:pPr>
            <a:endParaRPr lang="en-US" sz="1400"/>
          </a:p>
          <a:p>
            <a:pPr>
              <a:lnSpc>
                <a:spcPct val="90000"/>
              </a:lnSpc>
            </a:pPr>
            <a:endParaRPr lang="en-US" sz="14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C3C471-CE50-C65C-E446-055083DDC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0402" y="1719071"/>
            <a:ext cx="4258294" cy="2224958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324D12F-FB14-3EB4-D7EF-EB7E05633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</p:spPr>
        <p:txBody>
          <a:bodyPr anchor="ctr">
            <a:normAutofit/>
          </a:bodyPr>
          <a:lstStyle/>
          <a:p>
            <a:r>
              <a:rPr lang="en-US"/>
              <a:t>Computers &amp; Society</a:t>
            </a:r>
            <a:br>
              <a:rPr lang="en-US"/>
            </a:br>
            <a:r>
              <a:rPr lang="en-US"/>
              <a:t>Library Research Guide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6C8173-14ED-B0DE-366C-95EE69EFA073}"/>
              </a:ext>
            </a:extLst>
          </p:cNvPr>
          <p:cNvSpPr txBox="1"/>
          <p:nvPr/>
        </p:nvSpPr>
        <p:spPr>
          <a:xfrm>
            <a:off x="4572000" y="4005910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hlinkClick r:id="rId3"/>
              </a:rPr>
              <a:t>https://libguides.rowan.edu/computers_society</a:t>
            </a:r>
            <a:r>
              <a:rPr lang="en-US" sz="16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9337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B8D8012-5AA2-A14D-6963-C6DB4E1B87A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3049" y="1839276"/>
            <a:ext cx="6922407" cy="3360963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E6B90-C7F2-C969-17E9-AB05D047DE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3049" y="5301343"/>
            <a:ext cx="8633445" cy="1329961"/>
          </a:xfrm>
        </p:spPr>
        <p:txBody>
          <a:bodyPr/>
          <a:lstStyle/>
          <a:p>
            <a:r>
              <a:rPr lang="en-US"/>
              <a:t>Data and Information Visualization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DC7D208-7604-A67F-8BD1-20242B7F4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Visualization</a:t>
            </a:r>
            <a:br>
              <a:rPr lang="en-US"/>
            </a:br>
            <a:r>
              <a:rPr lang="en-US"/>
              <a:t>Library Research Guide</a:t>
            </a:r>
          </a:p>
        </p:txBody>
      </p:sp>
    </p:spTree>
    <p:extLst>
      <p:ext uri="{BB962C8B-B14F-4D97-AF65-F5344CB8AC3E}">
        <p14:creationId xmlns:p14="http://schemas.microsoft.com/office/powerpoint/2010/main" val="1444469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EA0BFDB-1EDA-6E5F-42C4-A05EF1C7ECE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7843" y="1548903"/>
            <a:ext cx="7395936" cy="4566405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36481-000A-9B94-36C7-C887D1CDF3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24943" y="6253970"/>
            <a:ext cx="5281551" cy="377334"/>
          </a:xfrm>
        </p:spPr>
        <p:txBody>
          <a:bodyPr/>
          <a:lstStyle/>
          <a:p>
            <a:pPr algn="r"/>
            <a:r>
              <a:rPr lang="en-US">
                <a:hlinkClick r:id="rId3"/>
              </a:rPr>
              <a:t>https://libguides.rowan.edu/debunking</a:t>
            </a:r>
            <a:r>
              <a:rPr lang="en-US"/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BD6D23E-9E26-FD24-6C11-86AF20781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Debunking Misinformation</a:t>
            </a:r>
            <a:br>
              <a:rPr lang="en-US"/>
            </a:br>
            <a:r>
              <a:rPr lang="en-US"/>
              <a:t>Library Research Guide</a:t>
            </a:r>
          </a:p>
        </p:txBody>
      </p:sp>
    </p:spTree>
    <p:extLst>
      <p:ext uri="{BB962C8B-B14F-4D97-AF65-F5344CB8AC3E}">
        <p14:creationId xmlns:p14="http://schemas.microsoft.com/office/powerpoint/2010/main" val="1442622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6298BE-2552-79EB-2056-FF287E713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Plus many other Library Research Guides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147D183-B5AD-A9CB-D57D-3A71989BB3D9}"/>
              </a:ext>
            </a:extLst>
          </p:cNvPr>
          <p:cNvGrpSpPr/>
          <p:nvPr/>
        </p:nvGrpSpPr>
        <p:grpSpPr>
          <a:xfrm>
            <a:off x="153851" y="1643064"/>
            <a:ext cx="6558582" cy="5110800"/>
            <a:chOff x="237506" y="1663186"/>
            <a:chExt cx="6446196" cy="502400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81D1880-BF14-DFD3-7E58-3CD14BC79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7506" y="1663186"/>
              <a:ext cx="6446196" cy="5024001"/>
            </a:xfrm>
            <a:prstGeom prst="rect">
              <a:avLst/>
            </a:prstGeom>
          </p:spPr>
        </p:pic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27E7286-883F-1EA9-DF64-FAD4E1D6D11F}"/>
                    </a:ext>
                  </a:extLst>
                </p14:cNvPr>
                <p14:cNvContentPartPr/>
                <p14:nvPr/>
              </p14:nvContentPartPr>
              <p14:xfrm>
                <a:off x="251991" y="3751851"/>
                <a:ext cx="1548720" cy="4759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27E7286-883F-1EA9-DF64-FAD4E1D6D11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43499" y="3743359"/>
                  <a:ext cx="1566058" cy="493258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92EF8F2-3094-167D-E312-5F17830EB20A}"/>
                </a:ext>
              </a:extLst>
            </p:cNvPr>
            <p:cNvGrpSpPr/>
            <p:nvPr/>
          </p:nvGrpSpPr>
          <p:grpSpPr>
            <a:xfrm>
              <a:off x="2200671" y="3532971"/>
              <a:ext cx="280080" cy="477360"/>
              <a:chOff x="2200671" y="3532971"/>
              <a:chExt cx="280080" cy="47736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5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0F835858-922B-571A-AAA3-F23556434B42}"/>
                      </a:ext>
                    </a:extLst>
                  </p14:cNvPr>
                  <p14:cNvContentPartPr/>
                  <p14:nvPr/>
                </p14:nvContentPartPr>
                <p14:xfrm>
                  <a:off x="2200671" y="3984051"/>
                  <a:ext cx="36360" cy="26280"/>
                </p14:xfrm>
              </p:contentPart>
            </mc:Choice>
            <mc:Fallback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0F835858-922B-571A-AAA3-F23556434B42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192199" y="3975528"/>
                    <a:ext cx="53657" cy="436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7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A550A46B-E2C6-3C55-A76C-1713FF7DB9A1}"/>
                      </a:ext>
                    </a:extLst>
                  </p14:cNvPr>
                  <p14:cNvContentPartPr/>
                  <p14:nvPr/>
                </p14:nvContentPartPr>
                <p14:xfrm>
                  <a:off x="2290671" y="3532971"/>
                  <a:ext cx="190080" cy="378360"/>
                </p14:xfrm>
              </p:contentPart>
            </mc:Choice>
            <mc:Fallback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A550A46B-E2C6-3C55-A76C-1713FF7DB9A1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2282176" y="3524476"/>
                    <a:ext cx="207424" cy="395703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DE56BF6-E93E-B92F-0150-D6371E35FA40}"/>
              </a:ext>
            </a:extLst>
          </p:cNvPr>
          <p:cNvSpPr txBox="1"/>
          <p:nvPr/>
        </p:nvSpPr>
        <p:spPr>
          <a:xfrm>
            <a:off x="3600449" y="1777483"/>
            <a:ext cx="32384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hlinkClick r:id="rId9"/>
              </a:rPr>
              <a:t>https://libguides.rowan.edu/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52411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ava Green">
  <a:themeElements>
    <a:clrScheme name="Custom 2">
      <a:dk1>
        <a:sysClr val="windowText" lastClr="000000"/>
      </a:dk1>
      <a:lt1>
        <a:sysClr val="window" lastClr="FFFFFF"/>
      </a:lt1>
      <a:dk2>
        <a:srgbClr val="860127"/>
      </a:dk2>
      <a:lt2>
        <a:srgbClr val="FEECEF"/>
      </a:lt2>
      <a:accent1>
        <a:srgbClr val="1F03EB"/>
      </a:accent1>
      <a:accent2>
        <a:srgbClr val="0070C0"/>
      </a:accent2>
      <a:accent3>
        <a:srgbClr val="A147C9"/>
      </a:accent3>
      <a:accent4>
        <a:srgbClr val="2E6C57"/>
      </a:accent4>
      <a:accent5>
        <a:srgbClr val="5B4672"/>
      </a:accent5>
      <a:accent6>
        <a:srgbClr val="45CBA2"/>
      </a:accent6>
      <a:hlink>
        <a:srgbClr val="47295D"/>
      </a:hlink>
      <a:folHlink>
        <a:srgbClr val="47295D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lnSpc>
            <a:spcPts val="1800"/>
          </a:lnSpc>
          <a:defRPr sz="1800" b="0" dirty="0" err="1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76446</TotalTime>
  <Words>505</Words>
  <Application>Microsoft Office PowerPoint</Application>
  <PresentationFormat>On-screen Show (4:3)</PresentationFormat>
  <Paragraphs>54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Arial Narrow</vt:lpstr>
      <vt:lpstr>Calibri</vt:lpstr>
      <vt:lpstr>Franklin Gothic Medium</vt:lpstr>
      <vt:lpstr>Goudy Type</vt:lpstr>
      <vt:lpstr>Times</vt:lpstr>
      <vt:lpstr>Wingdings</vt:lpstr>
      <vt:lpstr>Wingdings 2</vt:lpstr>
      <vt:lpstr>Java Green</vt:lpstr>
      <vt:lpstr>CS 00500 – Graduate Seminar  Lesson 1.4 Rowan Tools &amp; Resources</vt:lpstr>
      <vt:lpstr>Some important Rowan Resources</vt:lpstr>
      <vt:lpstr>Computer Science  Library Research Guide</vt:lpstr>
      <vt:lpstr>Computers &amp; Society Library Research Guide</vt:lpstr>
      <vt:lpstr>Data Visualization Library Research Guide</vt:lpstr>
      <vt:lpstr>Debunking Misinformation Library Research Guide</vt:lpstr>
      <vt:lpstr>Plus many other Library Research Guides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Object-Oriented Programming and Data Abstraction  Lesson 1: Review</dc:title>
  <dc:creator>Jack Myers</dc:creator>
  <cp:lastModifiedBy>Myers, Jack F</cp:lastModifiedBy>
  <cp:revision>482</cp:revision>
  <dcterms:created xsi:type="dcterms:W3CDTF">2013-12-20T15:33:26Z</dcterms:created>
  <dcterms:modified xsi:type="dcterms:W3CDTF">2025-06-07T14:41:55Z</dcterms:modified>
</cp:coreProperties>
</file>