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1"/>
  </p:notesMasterIdLst>
  <p:sldIdLst>
    <p:sldId id="288" r:id="rId5"/>
    <p:sldId id="290" r:id="rId6"/>
    <p:sldId id="294" r:id="rId7"/>
    <p:sldId id="296" r:id="rId8"/>
    <p:sldId id="300" r:id="rId9"/>
    <p:sldId id="301" r:id="rId10"/>
    <p:sldId id="295" r:id="rId11"/>
    <p:sldId id="309" r:id="rId12"/>
    <p:sldId id="291" r:id="rId13"/>
    <p:sldId id="289" r:id="rId14"/>
    <p:sldId id="292" r:id="rId15"/>
    <p:sldId id="298" r:id="rId16"/>
    <p:sldId id="310" r:id="rId17"/>
    <p:sldId id="297" r:id="rId18"/>
    <p:sldId id="293"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D2D"/>
    <a:srgbClr val="934343"/>
    <a:srgbClr val="178AA1"/>
    <a:srgbClr val="BFBFBF"/>
    <a:srgbClr val="1BA6C1"/>
    <a:srgbClr val="1D9F36"/>
    <a:srgbClr val="67213A"/>
    <a:srgbClr val="1C1C1C"/>
    <a:srgbClr val="F69992"/>
    <a:srgbClr val="19B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73" d="100"/>
          <a:sy n="73" d="100"/>
        </p:scale>
        <p:origin x="1179" y="12"/>
      </p:cViewPr>
      <p:guideLst>
        <p:guide orient="horz" pos="2160"/>
        <p:guide pos="2880"/>
      </p:guideLst>
    </p:cSldViewPr>
  </p:slideViewPr>
  <p:notesTextViewPr>
    <p:cViewPr>
      <p:scale>
        <a:sx n="1" d="1"/>
        <a:sy n="1" d="1"/>
      </p:scale>
      <p:origin x="0" y="0"/>
    </p:cViewPr>
  </p:notesTextViewPr>
  <p:sorterViewPr>
    <p:cViewPr>
      <p:scale>
        <a:sx n="80" d="100"/>
        <a:sy n="80" d="100"/>
      </p:scale>
      <p:origin x="0" y="-24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t>6/4/2025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t>© David J. Barnes and Michael Kölling</a:t>
            </a: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3152B4E-4FD2-45FC-9CDE-05DF5F3AE35C}" type="slidenum">
              <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1" i="0" u="none" strike="noStrike" kern="1200" cap="none" spc="0" normalizeH="0" baseline="0" noProof="0">
              <a:ln>
                <a:noFill/>
              </a:ln>
              <a:solidFill>
                <a:prstClr val="black"/>
              </a:solidFill>
              <a:effectLst/>
              <a:uLnTx/>
              <a:uFillTx/>
              <a:latin typeface="Times" pitchFamily="-32" charset="0"/>
              <a:ea typeface="+mn-ea"/>
              <a:cs typeface="+mn-cs"/>
            </a:endParaRPr>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121118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rgbClr val="9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89D6-EDD8-7056-8854-0DA681C4CAB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2A621DC-1880-16BE-08D2-B24376058817}"/>
              </a:ext>
            </a:extLst>
          </p:cNvPr>
          <p:cNvSpPr>
            <a:spLocks noGrp="1"/>
          </p:cNvSpPr>
          <p:nvPr>
            <p:ph type="body" sz="quarter" idx="10"/>
          </p:nvPr>
        </p:nvSpPr>
        <p:spPr>
          <a:xfrm>
            <a:off x="211138" y="1689100"/>
            <a:ext cx="4254500" cy="4927600"/>
          </a:xfrm>
        </p:spPr>
        <p:txBody>
          <a:bodyPr vert="horz" lIns="91440" tIns="45720" rIns="91440" bIns="45720" rtlCol="0">
            <a:normAutofit/>
          </a:bodyPr>
          <a:lstStyle>
            <a:lvl1pPr>
              <a:defRPr lang="en-US" sz="1800" spc="0" smtClean="0"/>
            </a:lvl1pPr>
            <a:lvl2pPr>
              <a:defRPr lang="en-US" sz="1600" spc="0" smtClean="0"/>
            </a:lvl2pPr>
            <a:lvl3pPr>
              <a:defRPr lang="en-US" sz="1500" spc="0" smtClean="0"/>
            </a:lvl3pPr>
            <a:lvl4pPr>
              <a:defRPr lang="en-US" spc="0" smtClean="0"/>
            </a:lvl4pPr>
            <a:lvl5pPr>
              <a:defRPr lang="en-US" sz="1400" spc="0"/>
            </a:lvl5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AA0E4C5-33B3-1314-A761-A1CAF1A12356}"/>
              </a:ext>
            </a:extLst>
          </p:cNvPr>
          <p:cNvSpPr>
            <a:spLocks noGrp="1"/>
          </p:cNvSpPr>
          <p:nvPr>
            <p:ph type="body" sz="quarter" idx="11"/>
          </p:nvPr>
        </p:nvSpPr>
        <p:spPr>
          <a:xfrm>
            <a:off x="4638675" y="1689100"/>
            <a:ext cx="4294188" cy="4927600"/>
          </a:xfrm>
        </p:spPr>
        <p:txBody>
          <a:bodyPr vert="horz" lIns="91440" tIns="45720" rIns="91440" bIns="45720" rtlCol="0">
            <a:normAutofit/>
          </a:bodyPr>
          <a:lstStyle>
            <a:lvl1pPr>
              <a:defRPr lang="en-US" sz="1800" spc="0" smtClean="0"/>
            </a:lvl1pPr>
            <a:lvl2pPr>
              <a:defRPr lang="en-US" sz="1600" spc="0" smtClean="0"/>
            </a:lvl2pPr>
            <a:lvl3pPr>
              <a:defRPr lang="en-US" sz="1500" spc="0" smtClean="0"/>
            </a:lvl3pPr>
            <a:lvl4pPr>
              <a:defRPr lang="en-US" spc="0" smtClean="0"/>
            </a:lvl4pPr>
            <a:lvl5pPr>
              <a:defRPr lang="en-US" sz="1400" spc="0"/>
            </a:lvl5pPr>
          </a:lstStyle>
          <a:p>
            <a:pPr lvl="0">
              <a:buClr>
                <a:schemeClr val="accent1">
                  <a:lumMod val="75000"/>
                </a:schemeClr>
              </a:buClr>
            </a:pPr>
            <a:r>
              <a:rPr lang="en-US"/>
              <a:t>Click to edit Master text styles</a:t>
            </a:r>
          </a:p>
          <a:p>
            <a:pPr lvl="1"/>
            <a:r>
              <a:rPr lang="en-US"/>
              <a:t>Second level</a:t>
            </a:r>
          </a:p>
          <a:p>
            <a:pPr lvl="2">
              <a:buClr>
                <a:srgbClr val="934343"/>
              </a:buClr>
            </a:pPr>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buClr>
                <a:schemeClr val="accent1">
                  <a:lumMod val="75000"/>
                </a:schemeClr>
              </a:buClr>
              <a:defRPr sz="1800" spc="0">
                <a:solidFill>
                  <a:schemeClr val="tx1"/>
                </a:solidFill>
              </a:defRPr>
            </a:lvl1pPr>
            <a:lvl2pPr>
              <a:defRPr sz="1600" spc="0">
                <a:solidFill>
                  <a:schemeClr val="tx1"/>
                </a:solidFill>
              </a:defRPr>
            </a:lvl2pPr>
            <a:lvl3pPr>
              <a:buClr>
                <a:srgbClr val="934343"/>
              </a:buClr>
              <a:defRPr sz="15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4" name="Content Placeholder 3"/>
          <p:cNvSpPr>
            <a:spLocks noGrp="1"/>
          </p:cNvSpPr>
          <p:nvPr>
            <p:ph sz="half" idx="2"/>
          </p:nvPr>
        </p:nvSpPr>
        <p:spPr>
          <a:xfrm>
            <a:off x="4648200" y="1719071"/>
            <a:ext cx="4258294"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dirty="0"/>
              <a:t>Click to edit Master text styles</a:t>
            </a:r>
          </a:p>
          <a:p>
            <a:pPr lvl="1"/>
            <a:r>
              <a:rPr lang="en-US" dirty="0"/>
              <a:t>Second level</a:t>
            </a:r>
          </a:p>
          <a:p>
            <a:pPr lvl="2">
              <a:buClr>
                <a:srgbClr val="934343"/>
              </a:buClr>
            </a:pPr>
            <a:r>
              <a:rPr lang="en-US" dirty="0"/>
              <a:t>Third level</a:t>
            </a:r>
          </a:p>
          <a:p>
            <a:pPr lvl="3"/>
            <a:r>
              <a:rPr lang="en-US"/>
              <a:t>Fourth level</a:t>
            </a:r>
            <a:endParaRPr lang="en-US" dirty="0"/>
          </a:p>
        </p:txBody>
      </p:sp>
      <p:sp>
        <p:nvSpPr>
          <p:cNvPr id="5" name="Date Placeholder 4"/>
          <p:cNvSpPr>
            <a:spLocks noGrp="1"/>
          </p:cNvSpPr>
          <p:nvPr>
            <p:ph type="dt" sz="half" idx="10"/>
          </p:nvPr>
        </p:nvSpPr>
        <p:spPr>
          <a:xfrm>
            <a:off x="381521" y="6630110"/>
            <a:ext cx="2133600" cy="274320"/>
          </a:xfrm>
          <a:prstGeom prst="rect">
            <a:avLst/>
          </a:prstGeo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6/4/2025</a:t>
            </a:fld>
            <a:endParaRPr lang="en-US"/>
          </a:p>
        </p:txBody>
      </p:sp>
      <p:sp>
        <p:nvSpPr>
          <p:cNvPr id="6" name="Footer Placeholder 5"/>
          <p:cNvSpPr>
            <a:spLocks noGrp="1"/>
          </p:cNvSpPr>
          <p:nvPr>
            <p:ph type="ftr" sz="quarter" idx="11"/>
          </p:nvPr>
        </p:nvSpPr>
        <p:spPr>
          <a:xfrm>
            <a:off x="3048000" y="6629475"/>
            <a:ext cx="3352800" cy="274320"/>
          </a:xfrm>
          <a:prstGeom prst="rect">
            <a:avLst/>
          </a:prstGeo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sm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C6EFC-03AF-EF9F-B124-F6FCADA228AA}"/>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sz="half" idx="1"/>
          </p:nvPr>
        </p:nvSpPr>
        <p:spPr>
          <a:xfrm>
            <a:off x="273132" y="1719071"/>
            <a:ext cx="4222668"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dirty="0"/>
              <a:t>Click to edit Master text styles</a:t>
            </a:r>
          </a:p>
          <a:p>
            <a:pPr lvl="1"/>
            <a:r>
              <a:rPr lang="en-US" dirty="0"/>
              <a:t>Second level</a:t>
            </a:r>
          </a:p>
          <a:p>
            <a:pPr lvl="2">
              <a:buClr>
                <a:srgbClr val="934343"/>
              </a:buClr>
            </a:pPr>
            <a:r>
              <a:rPr lang="en-US" dirty="0"/>
              <a:t>Third level</a:t>
            </a:r>
          </a:p>
          <a:p>
            <a:pPr lvl="3"/>
            <a:r>
              <a:rPr lang="en-US"/>
              <a:t>Fourth level</a:t>
            </a:r>
            <a:endParaRPr lang="en-US" dirty="0"/>
          </a:p>
        </p:txBody>
      </p:sp>
      <p:sp>
        <p:nvSpPr>
          <p:cNvPr id="4" name="Content Placeholder 3"/>
          <p:cNvSpPr>
            <a:spLocks noGrp="1"/>
          </p:cNvSpPr>
          <p:nvPr>
            <p:ph sz="half" idx="2"/>
          </p:nvPr>
        </p:nvSpPr>
        <p:spPr>
          <a:xfrm>
            <a:off x="4648200" y="1719071"/>
            <a:ext cx="4258294"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dirty="0"/>
              <a:t>Click to edit Master text styles</a:t>
            </a:r>
          </a:p>
          <a:p>
            <a:pPr lvl="1"/>
            <a:r>
              <a:rPr lang="en-US" dirty="0"/>
              <a:t>Second level</a:t>
            </a:r>
          </a:p>
          <a:p>
            <a:pPr lvl="2">
              <a:buClr>
                <a:srgbClr val="934343"/>
              </a:buClr>
            </a:pPr>
            <a:r>
              <a:rPr lang="en-US" dirty="0"/>
              <a:t>Third level</a:t>
            </a:r>
          </a:p>
          <a:p>
            <a:pPr lvl="3"/>
            <a:r>
              <a:rPr lang="en-US"/>
              <a:t>Fourth level</a:t>
            </a:r>
            <a:endParaRPr lang="en-US" dirty="0"/>
          </a:p>
        </p:txBody>
      </p:sp>
      <p:sp>
        <p:nvSpPr>
          <p:cNvPr id="5" name="Date Placeholder 4"/>
          <p:cNvSpPr>
            <a:spLocks noGrp="1"/>
          </p:cNvSpPr>
          <p:nvPr>
            <p:ph type="dt" sz="half" idx="10"/>
          </p:nvPr>
        </p:nvSpPr>
        <p:spPr>
          <a:xfrm>
            <a:off x="381521" y="6630110"/>
            <a:ext cx="2133600" cy="274320"/>
          </a:xfrm>
          <a:prstGeom prst="rect">
            <a:avLst/>
          </a:prstGeo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6/4/2025</a:t>
            </a:fld>
            <a:endParaRPr lang="en-US"/>
          </a:p>
        </p:txBody>
      </p:sp>
      <p:sp>
        <p:nvSpPr>
          <p:cNvPr id="6" name="Footer Placeholder 5"/>
          <p:cNvSpPr>
            <a:spLocks noGrp="1"/>
          </p:cNvSpPr>
          <p:nvPr>
            <p:ph type="ftr" sz="quarter" idx="11"/>
          </p:nvPr>
        </p:nvSpPr>
        <p:spPr>
          <a:xfrm>
            <a:off x="3048000" y="6629475"/>
            <a:ext cx="3352800" cy="274320"/>
          </a:xfrm>
          <a:prstGeom prst="rect">
            <a:avLst/>
          </a:prstGeo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08278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_Two Content (sm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C6EFC-03AF-EF9F-B124-F6FCADA228AA}"/>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sz="half" idx="1"/>
          </p:nvPr>
        </p:nvSpPr>
        <p:spPr>
          <a:xfrm>
            <a:off x="273132" y="1719071"/>
            <a:ext cx="4222668"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dirty="0"/>
              <a:t>Click to edit Master text styles</a:t>
            </a:r>
          </a:p>
          <a:p>
            <a:pPr lvl="1"/>
            <a:r>
              <a:rPr lang="en-US" dirty="0"/>
              <a:t>Second level</a:t>
            </a:r>
          </a:p>
          <a:p>
            <a:pPr lvl="2">
              <a:buClr>
                <a:srgbClr val="934343"/>
              </a:buClr>
            </a:pPr>
            <a:r>
              <a:rPr lang="en-US" dirty="0"/>
              <a:t>Third level</a:t>
            </a:r>
          </a:p>
          <a:p>
            <a:pPr lvl="3"/>
            <a:r>
              <a:rPr lang="en-US"/>
              <a:t>Fourth level</a:t>
            </a:r>
            <a:endParaRPr lang="en-US" dirty="0"/>
          </a:p>
        </p:txBody>
      </p:sp>
      <p:sp>
        <p:nvSpPr>
          <p:cNvPr id="4" name="Content Placeholder 3"/>
          <p:cNvSpPr>
            <a:spLocks noGrp="1"/>
          </p:cNvSpPr>
          <p:nvPr>
            <p:ph sz="half" idx="2"/>
          </p:nvPr>
        </p:nvSpPr>
        <p:spPr>
          <a:xfrm>
            <a:off x="4648200" y="1719071"/>
            <a:ext cx="4258294" cy="4912233"/>
          </a:xfrm>
        </p:spPr>
        <p:txBody>
          <a:bodyPr vert="horz" lIns="91440" tIns="45720" rIns="91440" bIns="45720" rtlCol="0">
            <a:normAutofit/>
          </a:bodyPr>
          <a:lstStyle>
            <a:lvl1pPr>
              <a:defRPr lang="en-US" sz="1800" spc="0" dirty="0"/>
            </a:lvl1pPr>
            <a:lvl2pPr>
              <a:defRPr lang="en-US" sz="1600" spc="0" dirty="0"/>
            </a:lvl2pPr>
            <a:lvl3pPr>
              <a:defRPr lang="en-US" sz="1500" spc="0" dirty="0"/>
            </a:lvl3pPr>
            <a:lvl4pPr>
              <a:defRPr lang="en-US" spc="0" dirty="0"/>
            </a:lvl4pPr>
          </a:lstStyle>
          <a:p>
            <a:pPr lvl="0">
              <a:buClr>
                <a:schemeClr val="accent1">
                  <a:lumMod val="75000"/>
                </a:schemeClr>
              </a:buClr>
            </a:pPr>
            <a:r>
              <a:rPr lang="en-US" dirty="0"/>
              <a:t>Click to edit Master text styles</a:t>
            </a:r>
          </a:p>
          <a:p>
            <a:pPr lvl="1"/>
            <a:r>
              <a:rPr lang="en-US" dirty="0"/>
              <a:t>Second level</a:t>
            </a:r>
          </a:p>
          <a:p>
            <a:pPr lvl="2">
              <a:buClr>
                <a:srgbClr val="934343"/>
              </a:buClr>
            </a:pPr>
            <a:r>
              <a:rPr lang="en-US" dirty="0"/>
              <a:t>Third level</a:t>
            </a:r>
          </a:p>
          <a:p>
            <a:pPr lvl="3"/>
            <a:r>
              <a:rPr lang="en-US"/>
              <a:t>Fourth level</a:t>
            </a:r>
            <a:endParaRPr lang="en-US" dirty="0"/>
          </a:p>
        </p:txBody>
      </p:sp>
      <p:sp>
        <p:nvSpPr>
          <p:cNvPr id="5" name="Date Placeholder 4"/>
          <p:cNvSpPr>
            <a:spLocks noGrp="1"/>
          </p:cNvSpPr>
          <p:nvPr>
            <p:ph type="dt" sz="half" idx="10"/>
          </p:nvPr>
        </p:nvSpPr>
        <p:spPr>
          <a:xfrm>
            <a:off x="381521" y="6630110"/>
            <a:ext cx="2133600" cy="274320"/>
          </a:xfrm>
          <a:prstGeom prst="rect">
            <a:avLst/>
          </a:prstGeo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6/4/2025</a:t>
            </a:fld>
            <a:endParaRPr lang="en-US"/>
          </a:p>
        </p:txBody>
      </p:sp>
      <p:sp>
        <p:nvSpPr>
          <p:cNvPr id="6" name="Footer Placeholder 5"/>
          <p:cNvSpPr>
            <a:spLocks noGrp="1"/>
          </p:cNvSpPr>
          <p:nvPr>
            <p:ph type="ftr" sz="quarter" idx="11"/>
          </p:nvPr>
        </p:nvSpPr>
        <p:spPr>
          <a:xfrm>
            <a:off x="3048000" y="6629475"/>
            <a:ext cx="3352800" cy="274320"/>
          </a:xfrm>
          <a:prstGeom prst="rect">
            <a:avLst/>
          </a:prstGeo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91602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61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256286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7799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bsSection Header">
    <p:spTree>
      <p:nvGrpSpPr>
        <p:cNvPr id="1" name=""/>
        <p:cNvGrpSpPr/>
        <p:nvPr/>
      </p:nvGrpSpPr>
      <p:grpSpPr>
        <a:xfrm>
          <a:off x="0" y="0"/>
          <a:ext cx="0" cy="0"/>
          <a:chOff x="0" y="0"/>
          <a:chExt cx="0" cy="0"/>
        </a:xfrm>
      </p:grpSpPr>
      <p:sp>
        <p:nvSpPr>
          <p:cNvPr id="8" name="Rectangle 7"/>
          <p:cNvSpPr/>
          <p:nvPr/>
        </p:nvSpPr>
        <p:spPr>
          <a:xfrm>
            <a:off x="2290314"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12" name="Title 11"/>
          <p:cNvSpPr>
            <a:spLocks noGrp="1"/>
          </p:cNvSpPr>
          <p:nvPr>
            <p:ph type="title"/>
          </p:nvPr>
        </p:nvSpPr>
        <p:spPr>
          <a:xfrm>
            <a:off x="2518914"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2" name="Rectangle 1"/>
          <p:cNvSpPr/>
          <p:nvPr userDrawn="1"/>
        </p:nvSpPr>
        <p:spPr>
          <a:xfrm>
            <a:off x="130846" y="153923"/>
            <a:ext cx="1981200" cy="6556248"/>
          </a:xfrm>
          <a:prstGeom prst="rect">
            <a:avLst/>
          </a:prstGeom>
          <a:solidFill>
            <a:srgbClr val="61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4" name="Text Placeholder 2"/>
          <p:cNvSpPr>
            <a:spLocks noGrp="1"/>
          </p:cNvSpPr>
          <p:nvPr>
            <p:ph type="body" idx="1"/>
          </p:nvPr>
        </p:nvSpPr>
        <p:spPr>
          <a:xfrm>
            <a:off x="283245" y="2893801"/>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118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ubsSection Header">
    <p:spTree>
      <p:nvGrpSpPr>
        <p:cNvPr id="1" name=""/>
        <p:cNvGrpSpPr/>
        <p:nvPr/>
      </p:nvGrpSpPr>
      <p:grpSpPr>
        <a:xfrm>
          <a:off x="0" y="0"/>
          <a:ext cx="0" cy="0"/>
          <a:chOff x="0" y="0"/>
          <a:chExt cx="0" cy="0"/>
        </a:xfrm>
      </p:grpSpPr>
      <p:sp>
        <p:nvSpPr>
          <p:cNvPr id="8" name="Rectangle 7"/>
          <p:cNvSpPr/>
          <p:nvPr/>
        </p:nvSpPr>
        <p:spPr>
          <a:xfrm>
            <a:off x="2290314"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12" name="Title 11"/>
          <p:cNvSpPr>
            <a:spLocks noGrp="1"/>
          </p:cNvSpPr>
          <p:nvPr>
            <p:ph type="title"/>
          </p:nvPr>
        </p:nvSpPr>
        <p:spPr>
          <a:xfrm>
            <a:off x="2518914"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2" name="Rectangle 1"/>
          <p:cNvSpPr/>
          <p:nvPr userDrawn="1"/>
        </p:nvSpPr>
        <p:spPr>
          <a:xfrm>
            <a:off x="130846" y="153923"/>
            <a:ext cx="1981200" cy="65562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4" name="Text Placeholder 2"/>
          <p:cNvSpPr>
            <a:spLocks noGrp="1"/>
          </p:cNvSpPr>
          <p:nvPr>
            <p:ph type="body" idx="1"/>
          </p:nvPr>
        </p:nvSpPr>
        <p:spPr>
          <a:xfrm>
            <a:off x="283245" y="2893801"/>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009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86077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ubsSection Header">
    <p:spTree>
      <p:nvGrpSpPr>
        <p:cNvPr id="1" name=""/>
        <p:cNvGrpSpPr/>
        <p:nvPr/>
      </p:nvGrpSpPr>
      <p:grpSpPr>
        <a:xfrm>
          <a:off x="0" y="0"/>
          <a:ext cx="0" cy="0"/>
          <a:chOff x="0" y="0"/>
          <a:chExt cx="0" cy="0"/>
        </a:xfrm>
      </p:grpSpPr>
      <p:sp>
        <p:nvSpPr>
          <p:cNvPr id="8" name="Rectangle 7"/>
          <p:cNvSpPr/>
          <p:nvPr/>
        </p:nvSpPr>
        <p:spPr>
          <a:xfrm>
            <a:off x="2290314" y="153923"/>
            <a:ext cx="67056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12" name="Title 11"/>
          <p:cNvSpPr>
            <a:spLocks noGrp="1"/>
          </p:cNvSpPr>
          <p:nvPr>
            <p:ph type="title"/>
          </p:nvPr>
        </p:nvSpPr>
        <p:spPr>
          <a:xfrm>
            <a:off x="2518914"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2" name="Rectangle 1"/>
          <p:cNvSpPr/>
          <p:nvPr userDrawn="1"/>
        </p:nvSpPr>
        <p:spPr>
          <a:xfrm>
            <a:off x="130846" y="153923"/>
            <a:ext cx="1981200" cy="6556248"/>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4" name="Text Placeholder 2"/>
          <p:cNvSpPr>
            <a:spLocks noGrp="1"/>
          </p:cNvSpPr>
          <p:nvPr>
            <p:ph type="body" idx="1"/>
          </p:nvPr>
        </p:nvSpPr>
        <p:spPr>
          <a:xfrm>
            <a:off x="283245" y="2893801"/>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7759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rgbClr val="612D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rgbClr val="612D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4D2A14-834A-9CBA-732F-DB80C8AC20C4}"/>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rgbClr val="1D9F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rgbClr val="1D9F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84235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4D2A14-834A-9CBA-732F-DB80C8AC20C4}"/>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4192906"/>
          </a:xfrm>
        </p:spPr>
        <p:txBody>
          <a:bodyPr>
            <a:normAutofit/>
          </a:bodyPr>
          <a:lstStyle>
            <a:lvl1pPr>
              <a:buClr>
                <a:schemeClr val="accent1">
                  <a:lumMod val="50000"/>
                </a:schemeClr>
              </a:buClr>
              <a:defRPr sz="2000" spc="0"/>
            </a:lvl1pPr>
            <a:lvl2pPr>
              <a:defRPr sz="1800" spc="0"/>
            </a:lvl2pPr>
            <a:lvl3pPr>
              <a:defRPr sz="1600" spc="0"/>
            </a:lvl3pPr>
            <a:lvl4pPr>
              <a:buClr>
                <a:srgbClr val="934343"/>
              </a:buClr>
              <a:defRPr sz="14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626591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C15F5-50E2-0D76-8D7A-29239AF72F00}"/>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80773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C15F5-50E2-0D76-8D7A-29239AF72F00}"/>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65476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20024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0)">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20)">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buClr>
                <a:schemeClr val="tx2"/>
              </a:buClr>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2" name="Rectangle 1">
            <a:extLst>
              <a:ext uri="{FF2B5EF4-FFF2-40B4-BE49-F238E27FC236}">
                <a16:creationId xmlns:a16="http://schemas.microsoft.com/office/drawing/2014/main" id="{E3E97C7D-EDDA-C62E-4427-EB53DE5D5D03}"/>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52287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20)">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buClr>
                <a:schemeClr val="tx2"/>
              </a:buClr>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2" name="Rectangle 1">
            <a:extLst>
              <a:ext uri="{FF2B5EF4-FFF2-40B4-BE49-F238E27FC236}">
                <a16:creationId xmlns:a16="http://schemas.microsoft.com/office/drawing/2014/main" id="{E3E97C7D-EDDA-C62E-4427-EB53DE5D5D03}"/>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1155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8)">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3896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1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EBAF0-A641-A199-1534-06E28B0E3BA1}"/>
              </a:ext>
            </a:extLst>
          </p:cNvPr>
          <p:cNvSpPr/>
          <p:nvPr userDrawn="1"/>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p:txBody>
          <a:bodyPr>
            <a:normAutofit/>
          </a:bodyPr>
          <a:lstStyle>
            <a:lvl1pPr marL="274320" indent="-228600">
              <a:spcAft>
                <a:spcPts val="600"/>
              </a:spcAft>
              <a:buClr>
                <a:schemeClr val="tx2"/>
              </a:buClr>
              <a:buFont typeface="Wingdings 2" panose="05020102010507070707" pitchFamily="18" charset="2"/>
              <a:buChar char=""/>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70043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1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EBAF0-A641-A199-1534-06E28B0E3BA1}"/>
              </a:ext>
            </a:extLst>
          </p:cNvPr>
          <p:cNvSpPr/>
          <p:nvPr userDrawn="1"/>
        </p:nvSpPr>
        <p:spPr>
          <a:xfrm>
            <a:off x="152399" y="152400"/>
            <a:ext cx="8814047" cy="1346447"/>
          </a:xfrm>
          <a:prstGeom prst="rect">
            <a:avLst/>
          </a:prstGeom>
          <a:solidFill>
            <a:srgbClr val="178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p:txBody>
          <a:bodyPr>
            <a:normAutofit/>
          </a:bodyPr>
          <a:lstStyle>
            <a:lvl1pPr marL="274320" indent="-228600">
              <a:spcAft>
                <a:spcPts val="600"/>
              </a:spcAft>
              <a:buClr>
                <a:schemeClr val="tx2"/>
              </a:buClr>
              <a:buFont typeface="Wingdings 2" panose="05020102010507070707" pitchFamily="18" charset="2"/>
              <a:buChar char=""/>
              <a:defRPr sz="2000" spc="0">
                <a:solidFill>
                  <a:schemeClr val="tx1"/>
                </a:solidFill>
              </a:defRPr>
            </a:lvl1pPr>
            <a:lvl2pPr>
              <a:spcAft>
                <a:spcPts val="600"/>
              </a:spcAft>
              <a:defRPr sz="1800" spc="0">
                <a:solidFill>
                  <a:schemeClr val="tx1"/>
                </a:solidFill>
              </a:defRPr>
            </a:lvl2pPr>
            <a:lvl3pPr>
              <a:spcAft>
                <a:spcPts val="600"/>
              </a:spcAft>
              <a:buClr>
                <a:srgbClr val="934343"/>
              </a:buClr>
              <a:defRPr sz="1600" spc="0">
                <a:solidFill>
                  <a:schemeClr val="tx1"/>
                </a:solidFill>
              </a:defRPr>
            </a:lvl3pPr>
            <a:lvl4pPr>
              <a:spcAft>
                <a:spcPts val="600"/>
              </a:spcAft>
              <a:buClr>
                <a:srgbClr val="1C1C1C"/>
              </a:buClr>
              <a:defRPr sz="14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8022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schemeClr val="tx1"/>
              </a:solidFill>
            </a:endParaRPr>
          </a:p>
        </p:txBody>
      </p:sp>
      <p:sp>
        <p:nvSpPr>
          <p:cNvPr id="8" name="Rectangle 7"/>
          <p:cNvSpPr/>
          <p:nvPr/>
        </p:nvSpPr>
        <p:spPr>
          <a:xfrm>
            <a:off x="152399" y="152400"/>
            <a:ext cx="8814047" cy="1346447"/>
          </a:xfrm>
          <a:prstGeom prst="rect">
            <a:avLst/>
          </a:prstGeom>
          <a:solidFill>
            <a:srgbClr val="9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0"/>
            <a:ext cx="8407893" cy="490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92" r:id="rId2"/>
    <p:sldLayoutId id="2147483700" r:id="rId3"/>
    <p:sldLayoutId id="2147483677" r:id="rId4"/>
    <p:sldLayoutId id="2147483693" r:id="rId5"/>
    <p:sldLayoutId id="2147483701" r:id="rId6"/>
    <p:sldLayoutId id="2147483691" r:id="rId7"/>
    <p:sldLayoutId id="2147483694" r:id="rId8"/>
    <p:sldLayoutId id="2147483702" r:id="rId9"/>
    <p:sldLayoutId id="2147483708" r:id="rId10"/>
    <p:sldLayoutId id="2147483679" r:id="rId11"/>
    <p:sldLayoutId id="2147483695" r:id="rId12"/>
    <p:sldLayoutId id="2147483703" r:id="rId13"/>
    <p:sldLayoutId id="2147483680" r:id="rId14"/>
    <p:sldLayoutId id="2147483681" r:id="rId15"/>
    <p:sldLayoutId id="2147483696" r:id="rId16"/>
    <p:sldLayoutId id="2147483705" r:id="rId17"/>
    <p:sldLayoutId id="2147483689" r:id="rId18"/>
    <p:sldLayoutId id="2147483697" r:id="rId19"/>
    <p:sldLayoutId id="2147483704" r:id="rId20"/>
    <p:sldLayoutId id="2147483682" r:id="rId21"/>
    <p:sldLayoutId id="2147483698" r:id="rId22"/>
    <p:sldLayoutId id="2147483706" r:id="rId23"/>
    <p:sldLayoutId id="2147483683" r:id="rId24"/>
    <p:sldLayoutId id="2147483699" r:id="rId25"/>
    <p:sldLayoutId id="2147483707" r:id="rId26"/>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1"/>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1"/>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1"/>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confluence.rowan.edu/display/POLICY/Academic+Affair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1"/>
          <p:cNvSpPr>
            <a:spLocks noGrp="1" noChangeArrowheads="1"/>
          </p:cNvSpPr>
          <p:nvPr>
            <p:ph type="title"/>
          </p:nvPr>
        </p:nvSpPr>
        <p:spPr>
          <a:xfrm>
            <a:off x="317628" y="1491717"/>
            <a:ext cx="6324600" cy="1828800"/>
          </a:xfrm>
        </p:spPr>
        <p:txBody>
          <a:bodyPr/>
          <a:lstStyle/>
          <a:p>
            <a:pPr eaLnBrk="1" hangingPunct="1"/>
            <a:r>
              <a:rPr lang="en-GB" altLang="en-US" sz="3200">
                <a:solidFill>
                  <a:schemeClr val="tx2">
                    <a:lumMod val="20000"/>
                    <a:lumOff val="80000"/>
                  </a:schemeClr>
                </a:solidFill>
              </a:rPr>
              <a:t>CS 00500 – Graduate Seminar</a:t>
            </a:r>
            <a:br>
              <a:rPr lang="en-GB" altLang="en-US" dirty="0"/>
            </a:br>
            <a:br>
              <a:rPr lang="en-GB" altLang="en-US"/>
            </a:br>
            <a:r>
              <a:rPr lang="en-GB" altLang="en-US"/>
              <a:t>Lesson 1.3</a:t>
            </a:r>
            <a:br>
              <a:rPr lang="en-GB" altLang="en-US"/>
            </a:br>
            <a:br>
              <a:rPr lang="en-GB" altLang="en-US"/>
            </a:br>
            <a:r>
              <a:rPr lang="en-GB" altLang="en-US"/>
              <a:t>Academic Policies </a:t>
            </a:r>
            <a:br>
              <a:rPr lang="en-GB" altLang="en-US"/>
            </a:br>
            <a:r>
              <a:rPr lang="en-GB" altLang="en-US"/>
              <a:t>and Expectations</a:t>
            </a:r>
            <a:br>
              <a:rPr lang="en-GB" altLang="en-US"/>
            </a:br>
            <a:endParaRPr lang="en-US" altLang="en-US" sz="3600"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F03EB"/>
              </a:buClr>
              <a:buSzTx/>
              <a:buFont typeface="Wingdings 2" pitchFamily="18" charset="2"/>
              <a:buNone/>
              <a:tabLst/>
              <a:defRPr/>
            </a:pPr>
            <a:r>
              <a:rPr kumimoji="0" lang="en-US" sz="1400" b="0" i="0" u="none" strike="noStrike" kern="1200" cap="none" spc="0" normalizeH="0" baseline="0" noProof="0">
                <a:ln>
                  <a:noFill/>
                </a:ln>
                <a:solidFill>
                  <a:prstClr val="black"/>
                </a:solidFill>
                <a:effectLst/>
                <a:uLnTx/>
                <a:uFillTx/>
                <a:latin typeface="Franklin Gothic Medium"/>
                <a:ea typeface="+mn-ea"/>
                <a:cs typeface="+mn-cs"/>
              </a:rPr>
              <a:t> </a:t>
            </a:r>
          </a:p>
        </p:txBody>
      </p:sp>
      <p:sp>
        <p:nvSpPr>
          <p:cNvPr id="2" name="Subtitle 1">
            <a:extLst>
              <a:ext uri="{FF2B5EF4-FFF2-40B4-BE49-F238E27FC236}">
                <a16:creationId xmlns:a16="http://schemas.microsoft.com/office/drawing/2014/main" id="{38E17C46-82F2-E333-855C-109F622752C5}"/>
              </a:ext>
            </a:extLst>
          </p:cNvPr>
          <p:cNvSpPr>
            <a:spLocks noGrp="1"/>
          </p:cNvSpPr>
          <p:nvPr>
            <p:ph type="subTitle" idx="1"/>
          </p:nvPr>
        </p:nvSpPr>
        <p:spPr>
          <a:xfrm>
            <a:off x="7034460" y="5033651"/>
            <a:ext cx="1981200" cy="1828800"/>
          </a:xfrm>
        </p:spPr>
        <p:txBody>
          <a:bodyPr anchor="b" anchorCtr="0">
            <a:normAutofit fontScale="62500" lnSpcReduction="20000"/>
          </a:bodyPr>
          <a:lstStyle/>
          <a:p>
            <a:pPr marL="173038" indent="-173038">
              <a:buFont typeface="Arial" panose="020B0604020202020204" pitchFamily="34" charset="0"/>
              <a:buChar char="•"/>
            </a:pPr>
            <a:r>
              <a:rPr lang="en-US">
                <a:latin typeface="Goudy Type" panose="00000500000000000000" pitchFamily="2" charset="0"/>
              </a:rPr>
              <a:t>Policies</a:t>
            </a:r>
            <a:br>
              <a:rPr lang="en-US">
                <a:latin typeface="Goudy Type" panose="00000500000000000000" pitchFamily="2" charset="0"/>
              </a:rPr>
            </a:br>
            <a:endParaRPr lang="en-US">
              <a:latin typeface="Goudy Type" panose="00000500000000000000" pitchFamily="2" charset="0"/>
            </a:endParaRPr>
          </a:p>
          <a:p>
            <a:pPr marL="173038" indent="-173038">
              <a:buFont typeface="Arial" panose="020B0604020202020204" pitchFamily="34" charset="0"/>
              <a:buChar char="•"/>
            </a:pPr>
            <a:r>
              <a:rPr lang="en-US">
                <a:latin typeface="Goudy Type" panose="00000500000000000000" pitchFamily="2" charset="0"/>
              </a:rPr>
              <a:t>Online Courses</a:t>
            </a:r>
          </a:p>
          <a:p>
            <a:pPr marL="173038" indent="-173038">
              <a:buFont typeface="Arial" panose="020B0604020202020204" pitchFamily="34" charset="0"/>
              <a:buChar char="•"/>
            </a:pPr>
            <a:endParaRPr lang="en-US">
              <a:latin typeface="Goudy Type" panose="00000500000000000000" pitchFamily="2" charset="0"/>
            </a:endParaRPr>
          </a:p>
          <a:p>
            <a:pPr marL="173038" indent="-173038">
              <a:buFont typeface="Arial" panose="020B0604020202020204" pitchFamily="34" charset="0"/>
              <a:buChar char="•"/>
            </a:pPr>
            <a:r>
              <a:rPr lang="en-US">
                <a:latin typeface="Goudy Type" panose="00000500000000000000" pitchFamily="2" charset="0"/>
              </a:rPr>
              <a:t>Academic Freedom and Syllabi</a:t>
            </a:r>
            <a:br>
              <a:rPr lang="en-US">
                <a:latin typeface="Goudy Type" panose="00000500000000000000" pitchFamily="2" charset="0"/>
              </a:rPr>
            </a:br>
            <a:endParaRPr lang="en-US">
              <a:latin typeface="Goudy Type" panose="00000500000000000000" pitchFamily="2" charset="0"/>
            </a:endParaRPr>
          </a:p>
          <a:p>
            <a:pPr marL="173038" indent="-173038">
              <a:buFont typeface="Arial" panose="020B0604020202020204" pitchFamily="34" charset="0"/>
              <a:buChar char="•"/>
            </a:pPr>
            <a:r>
              <a:rPr lang="en-US">
                <a:latin typeface="Goudy Type" panose="00000500000000000000" pitchFamily="2" charset="0"/>
              </a:rPr>
              <a:t>Grading</a:t>
            </a:r>
            <a:br>
              <a:rPr lang="en-US">
                <a:latin typeface="Goudy Type" panose="00000500000000000000" pitchFamily="2" charset="0"/>
              </a:rPr>
            </a:br>
            <a:endParaRPr lang="en-US">
              <a:latin typeface="Goudy Type" panose="00000500000000000000" pitchFamily="2" charset="0"/>
            </a:endParaRPr>
          </a:p>
        </p:txBody>
      </p:sp>
      <p:pic>
        <p:nvPicPr>
          <p:cNvPr id="7" name="Picture 6" descr="A sign with a graduation cap and clipboard&#10;&#10;AI-generated content may be incorrect.">
            <a:extLst>
              <a:ext uri="{FF2B5EF4-FFF2-40B4-BE49-F238E27FC236}">
                <a16:creationId xmlns:a16="http://schemas.microsoft.com/office/drawing/2014/main" id="{B6CA1ECA-FFA8-5078-A010-4884B778BF4A}"/>
              </a:ext>
            </a:extLst>
          </p:cNvPr>
          <p:cNvPicPr>
            <a:picLocks noChangeAspect="1"/>
          </p:cNvPicPr>
          <p:nvPr/>
        </p:nvPicPr>
        <p:blipFill>
          <a:blip r:embed="rId3"/>
          <a:stretch>
            <a:fillRect/>
          </a:stretch>
        </p:blipFill>
        <p:spPr>
          <a:xfrm>
            <a:off x="314358" y="4717262"/>
            <a:ext cx="2763694" cy="1842463"/>
          </a:xfrm>
          <a:prstGeom prst="rect">
            <a:avLst/>
          </a:prstGeom>
        </p:spPr>
      </p:pic>
    </p:spTree>
    <p:extLst>
      <p:ext uri="{BB962C8B-B14F-4D97-AF65-F5344CB8AC3E}">
        <p14:creationId xmlns:p14="http://schemas.microsoft.com/office/powerpoint/2010/main" val="340994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C080DB-AD34-521E-491A-3443442AFBF8}"/>
              </a:ext>
            </a:extLst>
          </p:cNvPr>
          <p:cNvSpPr>
            <a:spLocks noGrp="1"/>
          </p:cNvSpPr>
          <p:nvPr>
            <p:ph idx="1"/>
          </p:nvPr>
        </p:nvSpPr>
        <p:spPr>
          <a:xfrm>
            <a:off x="579012" y="1719070"/>
            <a:ext cx="7985976" cy="4904963"/>
          </a:xfrm>
        </p:spPr>
        <p:txBody>
          <a:bodyPr>
            <a:normAutofit/>
          </a:bodyPr>
          <a:lstStyle/>
          <a:p>
            <a:pPr rtl="0" fontAlgn="base">
              <a:buFont typeface="Arial" panose="020B0604020202020204" pitchFamily="34" charset="0"/>
              <a:buChar char="•"/>
            </a:pPr>
            <a:r>
              <a:rPr lang="en-US" b="0" i="0" u="none" strike="noStrike" dirty="0">
                <a:solidFill>
                  <a:srgbClr val="000000"/>
                </a:solidFill>
                <a:effectLst/>
              </a:rPr>
              <a:t>Courses have quality and rigor similar to that of a face-to-face class. </a:t>
            </a:r>
          </a:p>
          <a:p>
            <a:pPr rtl="0" fontAlgn="base">
              <a:buFont typeface="Arial" panose="020B0604020202020204" pitchFamily="34" charset="0"/>
              <a:buChar char="•"/>
            </a:pPr>
            <a:r>
              <a:rPr lang="en-US" b="0" i="0" u="none" strike="noStrike" dirty="0">
                <a:solidFill>
                  <a:srgbClr val="000000"/>
                </a:solidFill>
                <a:effectLst/>
              </a:rPr>
              <a:t>Frequent interaction/communication between students and the instructor is required.</a:t>
            </a:r>
          </a:p>
          <a:p>
            <a:pPr rtl="0" fontAlgn="base">
              <a:buFont typeface="Arial" panose="020B0604020202020204" pitchFamily="34" charset="0"/>
              <a:buChar char="•"/>
            </a:pPr>
            <a:r>
              <a:rPr lang="en-US" b="0" i="0" u="none" strike="noStrike" dirty="0">
                <a:solidFill>
                  <a:srgbClr val="000000"/>
                </a:solidFill>
                <a:effectLst/>
              </a:rPr>
              <a:t>Students are expected to participate in discussion with other students.</a:t>
            </a:r>
          </a:p>
          <a:p>
            <a:pPr rtl="0" fontAlgn="base">
              <a:buFont typeface="Arial" panose="020B0604020202020204" pitchFamily="34" charset="0"/>
              <a:buChar char="•"/>
            </a:pPr>
            <a:r>
              <a:rPr lang="en-US" b="0" i="0" u="none" strike="noStrike" dirty="0">
                <a:solidFill>
                  <a:srgbClr val="000000"/>
                </a:solidFill>
                <a:effectLst/>
              </a:rPr>
              <a:t>Some courses require students to work and interact in groups.</a:t>
            </a:r>
          </a:p>
          <a:p>
            <a:pPr rtl="0" fontAlgn="base">
              <a:buFont typeface="Arial" panose="020B0604020202020204" pitchFamily="34" charset="0"/>
              <a:buChar char="•"/>
            </a:pPr>
            <a:r>
              <a:rPr lang="en-US" b="0" i="0" u="none" strike="noStrike" dirty="0">
                <a:solidFill>
                  <a:srgbClr val="000000"/>
                </a:solidFill>
                <a:effectLst/>
              </a:rPr>
              <a:t>Hybrid courses will meet face-to-face several times during the course at a designated date, time, and location. </a:t>
            </a:r>
          </a:p>
          <a:p>
            <a:pPr rtl="0" fontAlgn="base">
              <a:buFont typeface="Arial" panose="020B0604020202020204" pitchFamily="34" charset="0"/>
              <a:buChar char="•"/>
            </a:pPr>
            <a:r>
              <a:rPr lang="en-US" b="0" i="0" u="none" strike="noStrike" dirty="0">
                <a:solidFill>
                  <a:srgbClr val="000000"/>
                </a:solidFill>
                <a:effectLst/>
              </a:rPr>
              <a:t>Some courses are offered at an accelerated pace, meaning that the same amount of work conducted during a full 15-week semester is conducted in a shorter time-frame.</a:t>
            </a:r>
          </a:p>
          <a:p>
            <a:endParaRPr lang="en-US" sz="2400" dirty="0"/>
          </a:p>
        </p:txBody>
      </p:sp>
      <p:sp>
        <p:nvSpPr>
          <p:cNvPr id="4" name="Title 3">
            <a:extLst>
              <a:ext uri="{FF2B5EF4-FFF2-40B4-BE49-F238E27FC236}">
                <a16:creationId xmlns:a16="http://schemas.microsoft.com/office/drawing/2014/main" id="{05783B4B-856A-7F8D-6A27-6DCFE4CA4161}"/>
              </a:ext>
            </a:extLst>
          </p:cNvPr>
          <p:cNvSpPr>
            <a:spLocks noGrp="1"/>
          </p:cNvSpPr>
          <p:nvPr>
            <p:ph type="title"/>
          </p:nvPr>
        </p:nvSpPr>
        <p:spPr/>
        <p:txBody>
          <a:bodyPr/>
          <a:lstStyle/>
          <a:p>
            <a:r>
              <a:rPr lang="en-US"/>
              <a:t>Expectations of Students</a:t>
            </a:r>
            <a:br>
              <a:rPr lang="en-US"/>
            </a:br>
            <a:r>
              <a:rPr lang="en-US"/>
              <a:t>Taking Online Course</a:t>
            </a:r>
          </a:p>
        </p:txBody>
      </p:sp>
    </p:spTree>
    <p:extLst>
      <p:ext uri="{BB962C8B-B14F-4D97-AF65-F5344CB8AC3E}">
        <p14:creationId xmlns:p14="http://schemas.microsoft.com/office/powerpoint/2010/main" val="38008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ABAA5-5204-CE28-BCB4-AC0C5366CE3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7EF4FB9-CCCC-D4B5-07D0-C2FFEB9C336A}"/>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18B28AAF-1FB2-A502-317B-E031F319CBBE}"/>
              </a:ext>
            </a:extLst>
          </p:cNvPr>
          <p:cNvSpPr>
            <a:spLocks noGrp="1"/>
          </p:cNvSpPr>
          <p:nvPr>
            <p:ph type="title"/>
          </p:nvPr>
        </p:nvSpPr>
        <p:spPr/>
        <p:txBody>
          <a:bodyPr/>
          <a:lstStyle/>
          <a:p>
            <a:r>
              <a:rPr lang="en-US"/>
              <a:t>Academic Freedom</a:t>
            </a:r>
            <a:br>
              <a:rPr lang="en-US"/>
            </a:br>
            <a:r>
              <a:rPr lang="en-US"/>
              <a:t>and Syllabi</a:t>
            </a:r>
          </a:p>
        </p:txBody>
      </p:sp>
    </p:spTree>
    <p:extLst>
      <p:ext uri="{BB962C8B-B14F-4D97-AF65-F5344CB8AC3E}">
        <p14:creationId xmlns:p14="http://schemas.microsoft.com/office/powerpoint/2010/main" val="363452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447D55-05B6-57C2-1F5A-7F943C8D91A7}"/>
              </a:ext>
            </a:extLst>
          </p:cNvPr>
          <p:cNvSpPr>
            <a:spLocks noGrp="1"/>
          </p:cNvSpPr>
          <p:nvPr>
            <p:ph type="title"/>
          </p:nvPr>
        </p:nvSpPr>
        <p:spPr/>
        <p:txBody>
          <a:bodyPr/>
          <a:lstStyle/>
          <a:p>
            <a:r>
              <a:rPr lang="en-US" dirty="0"/>
              <a:t>Faculty have Academic Freedom</a:t>
            </a:r>
          </a:p>
        </p:txBody>
      </p:sp>
      <p:sp>
        <p:nvSpPr>
          <p:cNvPr id="7" name="Rectangle 1">
            <a:extLst>
              <a:ext uri="{FF2B5EF4-FFF2-40B4-BE49-F238E27FC236}">
                <a16:creationId xmlns:a16="http://schemas.microsoft.com/office/drawing/2014/main" id="{5A844F2E-557A-92F7-C7A3-B34B41BA0EF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172B4D"/>
                </a:solidFill>
                <a:effectLst/>
                <a:latin typeface="Helvetica" panose="020B0604020202020204" pitchFamily="34" charset="0"/>
              </a:rPr>
              <a:t>:</a:t>
            </a:r>
            <a:br>
              <a:rPr kumimoji="0" lang="en-US" altLang="en-US" sz="1000" b="0" i="0" u="none" strike="noStrike" cap="none" normalizeH="0" baseline="0">
                <a:ln>
                  <a:noFill/>
                </a:ln>
                <a:solidFill>
                  <a:srgbClr val="172B4D"/>
                </a:solidFill>
                <a:effectLst/>
                <a:latin typeface="Helvetica" panose="020B0604020202020204" pitchFamily="34" charset="0"/>
              </a:rPr>
            </a:b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8">
            <a:extLst>
              <a:ext uri="{FF2B5EF4-FFF2-40B4-BE49-F238E27FC236}">
                <a16:creationId xmlns:a16="http://schemas.microsoft.com/office/drawing/2014/main" id="{F403FDB3-9F75-7C63-8EA7-4CCB9DD745A9}"/>
              </a:ext>
            </a:extLst>
          </p:cNvPr>
          <p:cNvSpPr>
            <a:spLocks noGrp="1"/>
          </p:cNvSpPr>
          <p:nvPr>
            <p:ph idx="1"/>
          </p:nvPr>
        </p:nvSpPr>
        <p:spPr/>
        <p:txBody>
          <a:bodyPr>
            <a:noAutofit/>
          </a:bodyPr>
          <a:lstStyle/>
          <a:p>
            <a:pPr marL="45720" indent="0">
              <a:buNone/>
            </a:pPr>
            <a:r>
              <a:rPr lang="en-US" sz="1600" dirty="0"/>
              <a:t>Academic freedom -- university instructors and professors have the autonomy to decide how best to teach their subject matter.   This includes:</a:t>
            </a:r>
          </a:p>
          <a:p>
            <a:r>
              <a:rPr lang="en-US" sz="1600" b="1" dirty="0">
                <a:solidFill>
                  <a:schemeClr val="accent1">
                    <a:lumMod val="50000"/>
                  </a:schemeClr>
                </a:solidFill>
              </a:rPr>
              <a:t>Choosing Course Content:  </a:t>
            </a:r>
            <a:r>
              <a:rPr lang="en-US" sz="1600" dirty="0"/>
              <a:t>selection of what topics, themes, and materials (e.g., textbooks, articles, films, case studies) are most relevant for their courses.</a:t>
            </a:r>
          </a:p>
          <a:p>
            <a:r>
              <a:rPr lang="en-US" sz="1600" b="1" dirty="0">
                <a:solidFill>
                  <a:schemeClr val="accent1">
                    <a:lumMod val="50000"/>
                  </a:schemeClr>
                </a:solidFill>
              </a:rPr>
              <a:t>Deciding How to Teach:  </a:t>
            </a:r>
            <a:r>
              <a:rPr lang="en-US" sz="1600" dirty="0"/>
              <a:t>what teaching methods and styles that work best for their students and subject—lectures, discussions, labs, group projects, debates, etc.</a:t>
            </a:r>
          </a:p>
          <a:p>
            <a:r>
              <a:rPr lang="en-US" sz="1600" b="1" dirty="0">
                <a:solidFill>
                  <a:schemeClr val="accent1">
                    <a:lumMod val="50000"/>
                  </a:schemeClr>
                </a:solidFill>
              </a:rPr>
              <a:t>Presenting Controversial or Challenging Ideas:  </a:t>
            </a:r>
            <a:r>
              <a:rPr lang="en-US" sz="1600" dirty="0"/>
              <a:t>students introduced to new, unpopular, or controversial ideas or perspectives, if relevant, and presented scholarly and respectfully.</a:t>
            </a:r>
          </a:p>
          <a:p>
            <a:r>
              <a:rPr lang="en-US" sz="1600" b="1" dirty="0">
                <a:solidFill>
                  <a:schemeClr val="accent1">
                    <a:lumMod val="50000"/>
                  </a:schemeClr>
                </a:solidFill>
              </a:rPr>
              <a:t>Encouraging Open Dialogue:  </a:t>
            </a:r>
            <a:r>
              <a:rPr lang="en-US" sz="1600" dirty="0"/>
              <a:t>foster classroom environments where students are encouraged to question, debate, and discuss differing viewpoints.</a:t>
            </a:r>
          </a:p>
          <a:p>
            <a:pPr marL="45720" indent="0">
              <a:buNone/>
            </a:pPr>
            <a:r>
              <a:rPr lang="en-US" sz="1600" dirty="0"/>
              <a:t>Why is this important?</a:t>
            </a:r>
          </a:p>
          <a:p>
            <a:r>
              <a:rPr lang="en-US" sz="1600" dirty="0"/>
              <a:t>Faculty draw on expertise and professional judgment to create strong learning experiences.</a:t>
            </a:r>
          </a:p>
          <a:p>
            <a:r>
              <a:rPr lang="en-US" sz="1600" dirty="0"/>
              <a:t>Educational process is protected from outside interference, such as from politicians, special interest groups, or administrators who might try to dictate what can or can’t be taught.</a:t>
            </a:r>
          </a:p>
          <a:p>
            <a:r>
              <a:rPr lang="en-US" sz="1600" dirty="0"/>
              <a:t>Intellectual growth encouraged by exposing students to a wide range of ideas and helping them learn critical thinking skills.</a:t>
            </a:r>
          </a:p>
          <a:p>
            <a:endParaRPr lang="en-US" sz="1100" dirty="0"/>
          </a:p>
          <a:p>
            <a:endParaRPr lang="en-US" sz="1100" dirty="0"/>
          </a:p>
        </p:txBody>
      </p:sp>
    </p:spTree>
    <p:extLst>
      <p:ext uri="{BB962C8B-B14F-4D97-AF65-F5344CB8AC3E}">
        <p14:creationId xmlns:p14="http://schemas.microsoft.com/office/powerpoint/2010/main" val="290116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3E4FD-1CC6-6AAD-81AF-3F86016D4E6C}"/>
              </a:ext>
            </a:extLst>
          </p:cNvPr>
          <p:cNvSpPr>
            <a:spLocks noGrp="1"/>
          </p:cNvSpPr>
          <p:nvPr>
            <p:ph idx="1"/>
          </p:nvPr>
        </p:nvSpPr>
        <p:spPr/>
        <p:txBody>
          <a:bodyPr/>
          <a:lstStyle/>
          <a:p>
            <a:r>
              <a:rPr lang="en-US" sz="2000" dirty="0"/>
              <a:t>Academic freedom gives instructors </a:t>
            </a:r>
            <a:r>
              <a:rPr lang="en-US" sz="2000" b="1" dirty="0"/>
              <a:t>the right to design their own methods of assessing student learning </a:t>
            </a:r>
            <a:r>
              <a:rPr lang="en-US" sz="2000" dirty="0"/>
              <a:t>— for example, deciding on the types and number of exams, essays, projects, and how much each counts toward the final grade.</a:t>
            </a:r>
            <a:br>
              <a:rPr lang="en-US" sz="2000" dirty="0"/>
            </a:br>
            <a:endParaRPr lang="en-US" sz="1200" dirty="0"/>
          </a:p>
          <a:p>
            <a:r>
              <a:rPr lang="en-US" sz="2000" dirty="0"/>
              <a:t>Professors can </a:t>
            </a:r>
            <a:r>
              <a:rPr lang="en-US" sz="2000" b="1" dirty="0"/>
              <a:t>set their own grading standards</a:t>
            </a:r>
            <a:r>
              <a:rPr lang="en-US" sz="2000" dirty="0"/>
              <a:t> (within the framework of the department and university policies), deciding what constitutes an A, B, C, etc., and what skills or knowledge are most important.</a:t>
            </a:r>
          </a:p>
          <a:p>
            <a:endParaRPr lang="en-US" sz="1200" dirty="0"/>
          </a:p>
          <a:p>
            <a:pPr marL="45720" indent="0" algn="ctr">
              <a:buNone/>
            </a:pPr>
            <a:r>
              <a:rPr lang="en-US" dirty="0">
                <a:solidFill>
                  <a:srgbClr val="C00000"/>
                </a:solidFill>
              </a:rPr>
              <a:t>One section of a course may differ from another section,</a:t>
            </a:r>
            <a:br>
              <a:rPr lang="en-US" dirty="0">
                <a:solidFill>
                  <a:srgbClr val="C00000"/>
                </a:solidFill>
              </a:rPr>
            </a:br>
            <a:r>
              <a:rPr lang="en-US" dirty="0">
                <a:solidFill>
                  <a:srgbClr val="C00000"/>
                </a:solidFill>
              </a:rPr>
              <a:t>especially when it comes to grading weight, deadlines, and </a:t>
            </a:r>
            <a:br>
              <a:rPr lang="en-US" dirty="0">
                <a:solidFill>
                  <a:srgbClr val="C00000"/>
                </a:solidFill>
              </a:rPr>
            </a:br>
            <a:r>
              <a:rPr lang="en-US" dirty="0">
                <a:solidFill>
                  <a:srgbClr val="C00000"/>
                </a:solidFill>
              </a:rPr>
              <a:t>some customized content.</a:t>
            </a:r>
          </a:p>
          <a:p>
            <a:pPr marL="45720" indent="0" algn="ctr">
              <a:buNone/>
            </a:pPr>
            <a:endParaRPr lang="en-US" sz="1200" dirty="0">
              <a:solidFill>
                <a:srgbClr val="C00000"/>
              </a:solidFill>
            </a:endParaRPr>
          </a:p>
          <a:p>
            <a:pPr marL="45720" indent="0" algn="ctr">
              <a:buNone/>
            </a:pPr>
            <a:r>
              <a:rPr lang="en-US" dirty="0"/>
              <a:t>Online courses typically have much less variation</a:t>
            </a:r>
            <a:br>
              <a:rPr lang="en-US" dirty="0"/>
            </a:br>
            <a:r>
              <a:rPr lang="en-US" dirty="0"/>
              <a:t>than face to face courses</a:t>
            </a:r>
            <a:r>
              <a:rPr lang="en-US" dirty="0">
                <a:solidFill>
                  <a:srgbClr val="C00000"/>
                </a:solidFill>
              </a:rPr>
              <a:t>.</a:t>
            </a:r>
          </a:p>
          <a:p>
            <a:pPr marL="45720" indent="0" algn="ctr">
              <a:buNone/>
            </a:pPr>
            <a:endParaRPr lang="en-US" dirty="0"/>
          </a:p>
          <a:p>
            <a:pPr marL="45720" indent="0">
              <a:buNone/>
            </a:pPr>
            <a:endParaRPr lang="en-US" dirty="0"/>
          </a:p>
        </p:txBody>
      </p:sp>
      <p:sp>
        <p:nvSpPr>
          <p:cNvPr id="3" name="Title 2">
            <a:extLst>
              <a:ext uri="{FF2B5EF4-FFF2-40B4-BE49-F238E27FC236}">
                <a16:creationId xmlns:a16="http://schemas.microsoft.com/office/drawing/2014/main" id="{FB3D2F79-0960-824C-1EA9-0E30D2D4705F}"/>
              </a:ext>
            </a:extLst>
          </p:cNvPr>
          <p:cNvSpPr>
            <a:spLocks noGrp="1"/>
          </p:cNvSpPr>
          <p:nvPr>
            <p:ph type="title"/>
          </p:nvPr>
        </p:nvSpPr>
        <p:spPr/>
        <p:txBody>
          <a:bodyPr/>
          <a:lstStyle/>
          <a:p>
            <a:r>
              <a:rPr lang="en-US" dirty="0"/>
              <a:t>What Academic Freedom Means</a:t>
            </a:r>
          </a:p>
        </p:txBody>
      </p:sp>
    </p:spTree>
    <p:extLst>
      <p:ext uri="{BB962C8B-B14F-4D97-AF65-F5344CB8AC3E}">
        <p14:creationId xmlns:p14="http://schemas.microsoft.com/office/powerpoint/2010/main" val="89832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D8F872-3D7E-B7F0-C75B-1AF345103A6D}"/>
              </a:ext>
            </a:extLst>
          </p:cNvPr>
          <p:cNvSpPr>
            <a:spLocks noGrp="1"/>
          </p:cNvSpPr>
          <p:nvPr>
            <p:ph idx="1"/>
          </p:nvPr>
        </p:nvSpPr>
        <p:spPr>
          <a:xfrm>
            <a:off x="207035" y="1719070"/>
            <a:ext cx="8581858" cy="4904963"/>
          </a:xfrm>
        </p:spPr>
        <p:txBody>
          <a:bodyPr>
            <a:noAutofit/>
          </a:bodyPr>
          <a:lstStyle/>
          <a:p>
            <a:r>
              <a:rPr lang="en-US" sz="1600" dirty="0"/>
              <a:t>While many students tend to “gloss over” syllabi, they are actually very important documents that deserve your attention.</a:t>
            </a:r>
          </a:p>
          <a:p>
            <a:r>
              <a:rPr lang="en-US" sz="1600" dirty="0"/>
              <a:t>Syllabi specify the expectations and responsibilities of faculty and students with respect to a given course, constituting an enforceable agreement. </a:t>
            </a:r>
          </a:p>
          <a:p>
            <a:r>
              <a:rPr lang="en-US" sz="1600" dirty="0"/>
              <a:t>They contain:</a:t>
            </a:r>
          </a:p>
          <a:p>
            <a:pPr lvl="1"/>
            <a:r>
              <a:rPr lang="en-US" sz="1400" dirty="0"/>
              <a:t>Instructor's office hours and contact information</a:t>
            </a:r>
          </a:p>
          <a:p>
            <a:pPr lvl="1"/>
            <a:r>
              <a:rPr lang="en-US" sz="1400" dirty="0"/>
              <a:t>Meeting times and locations</a:t>
            </a:r>
          </a:p>
          <a:p>
            <a:pPr lvl="1"/>
            <a:r>
              <a:rPr lang="en-US" sz="1400" dirty="0"/>
              <a:t>A course description and statement of course objectives</a:t>
            </a:r>
          </a:p>
          <a:p>
            <a:pPr lvl="1"/>
            <a:r>
              <a:rPr lang="en-US" sz="1400" dirty="0"/>
              <a:t>The proposed topical outline, where appropriate</a:t>
            </a:r>
          </a:p>
          <a:p>
            <a:pPr lvl="1"/>
            <a:r>
              <a:rPr lang="en-US" sz="1400" dirty="0"/>
              <a:t>Course requirements (e.g., readings, research group work, presentations)</a:t>
            </a:r>
          </a:p>
          <a:p>
            <a:pPr lvl="1"/>
            <a:r>
              <a:rPr lang="en-US" sz="1400" dirty="0"/>
              <a:t>The criteria and procedures for evaluating student performance including the availability of a pass/no credit option</a:t>
            </a:r>
          </a:p>
          <a:p>
            <a:pPr lvl="1"/>
            <a:r>
              <a:rPr lang="en-US" sz="1400" dirty="0"/>
              <a:t>The attendance policy, within the parameters of the existing University policy</a:t>
            </a:r>
          </a:p>
          <a:p>
            <a:pPr lvl="1"/>
            <a:r>
              <a:rPr lang="en-US" sz="1400" dirty="0"/>
              <a:t>Additional departmental or instructor policies as well as appropriate University-wide policies</a:t>
            </a:r>
          </a:p>
        </p:txBody>
      </p:sp>
      <p:sp>
        <p:nvSpPr>
          <p:cNvPr id="4" name="Title 3">
            <a:extLst>
              <a:ext uri="{FF2B5EF4-FFF2-40B4-BE49-F238E27FC236}">
                <a16:creationId xmlns:a16="http://schemas.microsoft.com/office/drawing/2014/main" id="{F1F476C4-EFE6-D0CF-5262-233E2261B412}"/>
              </a:ext>
            </a:extLst>
          </p:cNvPr>
          <p:cNvSpPr>
            <a:spLocks noGrp="1"/>
          </p:cNvSpPr>
          <p:nvPr>
            <p:ph type="title"/>
          </p:nvPr>
        </p:nvSpPr>
        <p:spPr/>
        <p:txBody>
          <a:bodyPr/>
          <a:lstStyle/>
          <a:p>
            <a:r>
              <a:rPr lang="en-US" dirty="0"/>
              <a:t>Syllabi are Important!</a:t>
            </a:r>
          </a:p>
        </p:txBody>
      </p:sp>
    </p:spTree>
    <p:extLst>
      <p:ext uri="{BB962C8B-B14F-4D97-AF65-F5344CB8AC3E}">
        <p14:creationId xmlns:p14="http://schemas.microsoft.com/office/powerpoint/2010/main" val="292192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3256D-C5D0-85A2-7260-B2BB58EF1BD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D3A0E57-9F04-1A40-41F3-55F34D3F7507}"/>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62FE1AE5-AB84-2F91-B2D0-766424B7460C}"/>
              </a:ext>
            </a:extLst>
          </p:cNvPr>
          <p:cNvSpPr>
            <a:spLocks noGrp="1"/>
          </p:cNvSpPr>
          <p:nvPr>
            <p:ph type="title"/>
          </p:nvPr>
        </p:nvSpPr>
        <p:spPr/>
        <p:txBody>
          <a:bodyPr/>
          <a:lstStyle/>
          <a:p>
            <a:r>
              <a:rPr lang="en-US"/>
              <a:t>Grading</a:t>
            </a:r>
          </a:p>
        </p:txBody>
      </p:sp>
    </p:spTree>
    <p:extLst>
      <p:ext uri="{BB962C8B-B14F-4D97-AF65-F5344CB8AC3E}">
        <p14:creationId xmlns:p14="http://schemas.microsoft.com/office/powerpoint/2010/main" val="383601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D995E-6582-4319-6636-A1A6DAF934F5}"/>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41443E3-4A99-83E0-354D-8B6E154EBCEE}"/>
              </a:ext>
            </a:extLst>
          </p:cNvPr>
          <p:cNvGraphicFramePr>
            <a:graphicFrameLocks noGrp="1"/>
          </p:cNvGraphicFramePr>
          <p:nvPr>
            <p:ph sz="half" idx="1"/>
            <p:extLst>
              <p:ext uri="{D42A27DB-BD31-4B8C-83A1-F6EECF244321}">
                <p14:modId xmlns:p14="http://schemas.microsoft.com/office/powerpoint/2010/main" val="1381540502"/>
              </p:ext>
            </p:extLst>
          </p:nvPr>
        </p:nvGraphicFramePr>
        <p:xfrm>
          <a:off x="273050" y="1719263"/>
          <a:ext cx="4222749" cy="4729729"/>
        </p:xfrm>
        <a:graphic>
          <a:graphicData uri="http://schemas.openxmlformats.org/drawingml/2006/table">
            <a:tbl>
              <a:tblPr/>
              <a:tblGrid>
                <a:gridCol w="1170686">
                  <a:extLst>
                    <a:ext uri="{9D8B030D-6E8A-4147-A177-3AD203B41FA5}">
                      <a16:colId xmlns:a16="http://schemas.microsoft.com/office/drawing/2014/main" val="1082625806"/>
                    </a:ext>
                  </a:extLst>
                </a:gridCol>
                <a:gridCol w="1654920">
                  <a:extLst>
                    <a:ext uri="{9D8B030D-6E8A-4147-A177-3AD203B41FA5}">
                      <a16:colId xmlns:a16="http://schemas.microsoft.com/office/drawing/2014/main" val="1220467011"/>
                    </a:ext>
                  </a:extLst>
                </a:gridCol>
                <a:gridCol w="1397143">
                  <a:extLst>
                    <a:ext uri="{9D8B030D-6E8A-4147-A177-3AD203B41FA5}">
                      <a16:colId xmlns:a16="http://schemas.microsoft.com/office/drawing/2014/main" val="1216088745"/>
                    </a:ext>
                  </a:extLst>
                </a:gridCol>
              </a:tblGrid>
              <a:tr h="95740">
                <a:tc>
                  <a:txBody>
                    <a:bodyPr/>
                    <a:lstStyle/>
                    <a:p>
                      <a:pPr algn="ctr" fontAlgn="t">
                        <a:lnSpc>
                          <a:spcPts val="1650"/>
                        </a:lnSpc>
                        <a:buNone/>
                      </a:pPr>
                      <a:r>
                        <a:rPr lang="en-US" sz="1600" kern="1200">
                          <a:solidFill>
                            <a:schemeClr val="tx1"/>
                          </a:solidFill>
                          <a:effectLst/>
                          <a:latin typeface="+mn-lt"/>
                          <a:ea typeface="+mn-ea"/>
                          <a:cs typeface="+mn-cs"/>
                        </a:rPr>
                        <a:t>Letter Grade</a:t>
                      </a:r>
                    </a:p>
                  </a:txBody>
                  <a:tcPr marL="53055" marR="53055" marT="26527" marB="26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5F7"/>
                    </a:solidFill>
                  </a:tcPr>
                </a:tc>
                <a:tc>
                  <a:txBody>
                    <a:bodyPr/>
                    <a:lstStyle/>
                    <a:p>
                      <a:pPr algn="ctr" fontAlgn="t">
                        <a:lnSpc>
                          <a:spcPts val="1650"/>
                        </a:lnSpc>
                        <a:buNone/>
                      </a:pPr>
                      <a:r>
                        <a:rPr lang="en-US" sz="1600" kern="1200" dirty="0">
                          <a:solidFill>
                            <a:schemeClr val="tx1"/>
                          </a:solidFill>
                          <a:effectLst/>
                          <a:latin typeface="+mn-lt"/>
                          <a:ea typeface="+mn-ea"/>
                          <a:cs typeface="+mn-cs"/>
                        </a:rPr>
                        <a:t>Grade </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Points</a:t>
                      </a:r>
                    </a:p>
                  </a:txBody>
                  <a:tcPr marL="53055" marR="53055" marT="26527" marB="26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5F7"/>
                    </a:solidFill>
                  </a:tcPr>
                </a:tc>
                <a:tc>
                  <a:txBody>
                    <a:bodyPr/>
                    <a:lstStyle/>
                    <a:p>
                      <a:pPr algn="ctr" fontAlgn="t">
                        <a:lnSpc>
                          <a:spcPts val="1650"/>
                        </a:lnSpc>
                        <a:buNone/>
                      </a:pPr>
                      <a:r>
                        <a:rPr lang="en-US" sz="1600" kern="1200" dirty="0">
                          <a:solidFill>
                            <a:schemeClr val="tx1"/>
                          </a:solidFill>
                          <a:effectLst/>
                          <a:latin typeface="+mn-lt"/>
                          <a:ea typeface="+mn-ea"/>
                          <a:cs typeface="+mn-cs"/>
                        </a:rPr>
                        <a:t> </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Value</a:t>
                      </a:r>
                    </a:p>
                  </a:txBody>
                  <a:tcPr marL="53055" marR="53055" marT="26527" marB="26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5F7"/>
                    </a:solidFill>
                  </a:tcPr>
                </a:tc>
                <a:extLst>
                  <a:ext uri="{0D108BD9-81ED-4DB2-BD59-A6C34878D82A}">
                    <a16:rowId xmlns:a16="http://schemas.microsoft.com/office/drawing/2014/main" val="2181262093"/>
                  </a:ext>
                </a:extLst>
              </a:tr>
              <a:tr h="91440">
                <a:tc>
                  <a:txBody>
                    <a:bodyPr/>
                    <a:lstStyle/>
                    <a:p>
                      <a:pPr algn="ctr" fontAlgn="t"/>
                      <a:r>
                        <a:rPr lang="en-US" sz="1600" dirty="0">
                          <a:effectLst/>
                        </a:rPr>
                        <a:t>A</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t"/>
                      <a:r>
                        <a:rPr lang="en-US" sz="1600" dirty="0">
                          <a:effectLst/>
                        </a:rPr>
                        <a:t>4.0</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1600" dirty="0">
                          <a:effectLst/>
                        </a:rPr>
                        <a:t> Excellent</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4984664"/>
                  </a:ext>
                </a:extLst>
              </a:tr>
              <a:tr h="91440">
                <a:tc>
                  <a:txBody>
                    <a:bodyPr/>
                    <a:lstStyle/>
                    <a:p>
                      <a:pPr algn="ctr" fontAlgn="t"/>
                      <a:r>
                        <a:rPr lang="en-US" sz="1600" dirty="0">
                          <a:solidFill>
                            <a:schemeClr val="tx1">
                              <a:lumMod val="65000"/>
                              <a:lumOff val="35000"/>
                            </a:schemeClr>
                          </a:solidFill>
                          <a:effectLst/>
                        </a:rPr>
                        <a:t>A-</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fontAlgn="t"/>
                      <a:r>
                        <a:rPr lang="en-US" sz="1600" dirty="0">
                          <a:solidFill>
                            <a:schemeClr val="tx1">
                              <a:lumMod val="65000"/>
                              <a:lumOff val="35000"/>
                            </a:schemeClr>
                          </a:solidFill>
                          <a:effectLst/>
                        </a:rPr>
                        <a:t>3.7</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1600" dirty="0">
                        <a:solidFill>
                          <a:schemeClr val="tx1">
                            <a:lumMod val="65000"/>
                            <a:lumOff val="35000"/>
                          </a:schemeClr>
                        </a:solidFill>
                        <a:effectLst/>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543997"/>
                  </a:ext>
                </a:extLst>
              </a:tr>
              <a:tr h="91440">
                <a:tc>
                  <a:txBody>
                    <a:bodyPr/>
                    <a:lstStyle/>
                    <a:p>
                      <a:pPr algn="ctr" fontAlgn="t"/>
                      <a:r>
                        <a:rPr lang="en-US" sz="1600" dirty="0">
                          <a:solidFill>
                            <a:schemeClr val="tx1">
                              <a:lumMod val="65000"/>
                              <a:lumOff val="35000"/>
                            </a:schemeClr>
                          </a:solidFill>
                          <a:effectLst/>
                        </a:rPr>
                        <a:t>B+</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fontAlgn="t"/>
                      <a:r>
                        <a:rPr lang="en-US" sz="1600" dirty="0">
                          <a:solidFill>
                            <a:schemeClr val="tx1">
                              <a:lumMod val="65000"/>
                              <a:lumOff val="35000"/>
                            </a:schemeClr>
                          </a:solidFill>
                          <a:effectLst/>
                        </a:rPr>
                        <a:t>3.3</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US" sz="1600" dirty="0">
                        <a:solidFill>
                          <a:schemeClr val="tx1">
                            <a:lumMod val="65000"/>
                            <a:lumOff val="35000"/>
                          </a:schemeClr>
                        </a:solidFill>
                        <a:effectLst/>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5989944"/>
                  </a:ext>
                </a:extLst>
              </a:tr>
              <a:tr h="91440">
                <a:tc>
                  <a:txBody>
                    <a:bodyPr/>
                    <a:lstStyle/>
                    <a:p>
                      <a:pPr algn="ctr" fontAlgn="t"/>
                      <a:r>
                        <a:rPr lang="en-US" sz="1600" dirty="0">
                          <a:effectLst/>
                        </a:rPr>
                        <a:t>B</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t"/>
                      <a:r>
                        <a:rPr lang="en-US" sz="1600" dirty="0">
                          <a:effectLst/>
                        </a:rPr>
                        <a:t>3.0</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1600" dirty="0">
                          <a:effectLst/>
                        </a:rPr>
                        <a:t> Good</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9225269"/>
                  </a:ext>
                </a:extLst>
              </a:tr>
              <a:tr h="91440">
                <a:tc>
                  <a:txBody>
                    <a:bodyPr/>
                    <a:lstStyle/>
                    <a:p>
                      <a:pPr marL="0" algn="ctr" defTabSz="914400" rtl="0" eaLnBrk="1" fontAlgn="t" latinLnBrk="0" hangingPunct="1"/>
                      <a:r>
                        <a:rPr lang="en-US" sz="1600" kern="1200" dirty="0">
                          <a:solidFill>
                            <a:schemeClr val="tx1">
                              <a:lumMod val="65000"/>
                              <a:lumOff val="35000"/>
                            </a:schemeClr>
                          </a:solidFill>
                          <a:effectLst/>
                          <a:latin typeface="+mn-lt"/>
                          <a:ea typeface="+mn-ea"/>
                          <a:cs typeface="+mn-cs"/>
                        </a:rPr>
                        <a:t>B-</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457200" algn="ctr" defTabSz="914400" rtl="0" eaLnBrk="1" fontAlgn="t" latinLnBrk="0" hangingPunct="1"/>
                      <a:r>
                        <a:rPr lang="en-US" sz="1600" kern="1200" dirty="0">
                          <a:solidFill>
                            <a:schemeClr val="tx1">
                              <a:lumMod val="65000"/>
                              <a:lumOff val="35000"/>
                            </a:schemeClr>
                          </a:solidFill>
                          <a:effectLst/>
                          <a:latin typeface="+mn-lt"/>
                          <a:ea typeface="+mn-ea"/>
                          <a:cs typeface="+mn-cs"/>
                        </a:rPr>
                        <a:t>2.7</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endParaRPr lang="en-US" sz="1600" kern="1200" dirty="0">
                        <a:solidFill>
                          <a:schemeClr val="tx1">
                            <a:lumMod val="65000"/>
                            <a:lumOff val="35000"/>
                          </a:schemeClr>
                        </a:solidFill>
                        <a:effectLst/>
                        <a:latin typeface="+mn-lt"/>
                        <a:ea typeface="+mn-ea"/>
                        <a:cs typeface="+mn-cs"/>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6467970"/>
                  </a:ext>
                </a:extLst>
              </a:tr>
              <a:tr h="220291">
                <a:tc>
                  <a:txBody>
                    <a:bodyPr/>
                    <a:lstStyle/>
                    <a:p>
                      <a:pPr marL="0" algn="ctr" defTabSz="914400" rtl="0" eaLnBrk="1" fontAlgn="t" latinLnBrk="0" hangingPunct="1"/>
                      <a:r>
                        <a:rPr lang="en-US" sz="1600" kern="1200" dirty="0">
                          <a:solidFill>
                            <a:schemeClr val="tx1">
                              <a:lumMod val="65000"/>
                              <a:lumOff val="35000"/>
                            </a:schemeClr>
                          </a:solidFill>
                          <a:effectLst/>
                          <a:latin typeface="+mn-lt"/>
                          <a:ea typeface="+mn-ea"/>
                          <a:cs typeface="+mn-cs"/>
                        </a:rPr>
                        <a:t>C+</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457200" algn="ctr" defTabSz="914400" rtl="0" eaLnBrk="1" fontAlgn="t" latinLnBrk="0" hangingPunct="1"/>
                      <a:r>
                        <a:rPr lang="en-US" sz="1600" kern="1200" dirty="0">
                          <a:solidFill>
                            <a:schemeClr val="tx1">
                              <a:lumMod val="65000"/>
                              <a:lumOff val="35000"/>
                            </a:schemeClr>
                          </a:solidFill>
                          <a:effectLst/>
                          <a:latin typeface="+mn-lt"/>
                          <a:ea typeface="+mn-ea"/>
                          <a:cs typeface="+mn-cs"/>
                        </a:rPr>
                        <a:t>2.3</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endParaRPr lang="en-US" sz="1600" kern="1200" dirty="0">
                        <a:solidFill>
                          <a:schemeClr val="tx1">
                            <a:lumMod val="65000"/>
                            <a:lumOff val="35000"/>
                          </a:schemeClr>
                        </a:solidFill>
                        <a:effectLst/>
                        <a:latin typeface="+mn-lt"/>
                        <a:ea typeface="+mn-ea"/>
                        <a:cs typeface="+mn-cs"/>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845705"/>
                  </a:ext>
                </a:extLst>
              </a:tr>
              <a:tr h="91440">
                <a:tc>
                  <a:txBody>
                    <a:bodyPr/>
                    <a:lstStyle/>
                    <a:p>
                      <a:pPr algn="ctr" fontAlgn="t"/>
                      <a:r>
                        <a:rPr lang="en-US" sz="1600" dirty="0">
                          <a:effectLst/>
                        </a:rPr>
                        <a:t>C</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fontAlgn="t"/>
                      <a:r>
                        <a:rPr lang="en-US" sz="1600" dirty="0">
                          <a:effectLst/>
                        </a:rPr>
                        <a:t>2.0</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1600" dirty="0">
                          <a:effectLst/>
                        </a:rPr>
                        <a:t> Fair</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94652968"/>
                  </a:ext>
                </a:extLst>
              </a:tr>
              <a:tr h="91440">
                <a:tc>
                  <a:txBody>
                    <a:bodyPr/>
                    <a:lstStyle/>
                    <a:p>
                      <a:pPr marL="0" algn="ctr" defTabSz="914400" rtl="0" eaLnBrk="1" fontAlgn="t" latinLnBrk="0" hangingPunct="1"/>
                      <a:r>
                        <a:rPr lang="en-US" sz="1600" kern="1200" dirty="0">
                          <a:solidFill>
                            <a:schemeClr val="tx1">
                              <a:lumMod val="65000"/>
                              <a:lumOff val="35000"/>
                            </a:schemeClr>
                          </a:solidFill>
                          <a:effectLst/>
                          <a:latin typeface="+mn-lt"/>
                          <a:ea typeface="+mn-ea"/>
                          <a:cs typeface="+mn-cs"/>
                        </a:rPr>
                        <a:t>C-</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lgn="ctr" defTabSz="914400" rtl="0" eaLnBrk="1" fontAlgn="t" latinLnBrk="0" hangingPunct="1"/>
                      <a:r>
                        <a:rPr lang="en-US" sz="1600" kern="1200" dirty="0">
                          <a:solidFill>
                            <a:schemeClr val="tx1">
                              <a:lumMod val="65000"/>
                              <a:lumOff val="35000"/>
                            </a:schemeClr>
                          </a:solidFill>
                          <a:effectLst/>
                          <a:latin typeface="+mn-lt"/>
                          <a:ea typeface="+mn-ea"/>
                          <a:cs typeface="+mn-cs"/>
                        </a:rPr>
                        <a:t>1.7</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fontAlgn="t"/>
                      <a:r>
                        <a:rPr lang="en-US" sz="1600" dirty="0">
                          <a:effectLst/>
                        </a:rPr>
                        <a:t> </a:t>
                      </a:r>
                      <a:br>
                        <a:rPr lang="en-US" sz="1600" dirty="0">
                          <a:effectLst/>
                        </a:rPr>
                      </a:br>
                      <a:br>
                        <a:rPr lang="en-US" sz="1600" dirty="0">
                          <a:effectLst/>
                        </a:rPr>
                      </a:br>
                      <a:r>
                        <a:rPr lang="en-US" sz="1600" dirty="0">
                          <a:effectLst/>
                        </a:rPr>
                        <a:t>Failure</a:t>
                      </a:r>
                    </a:p>
                  </a:txBody>
                  <a:tcPr marL="27633" marR="27633" marT="19343" marB="19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86836468"/>
                  </a:ext>
                </a:extLst>
              </a:tr>
              <a:tr h="91440">
                <a:tc>
                  <a:txBody>
                    <a:bodyPr/>
                    <a:lstStyle/>
                    <a:p>
                      <a:pPr marL="0" algn="ctr" defTabSz="914400" rtl="0" eaLnBrk="1" fontAlgn="t" latinLnBrk="0" hangingPunct="1"/>
                      <a:r>
                        <a:rPr lang="en-US" sz="1600" kern="1200">
                          <a:solidFill>
                            <a:schemeClr val="tx1">
                              <a:lumMod val="65000"/>
                              <a:lumOff val="35000"/>
                            </a:schemeClr>
                          </a:solidFill>
                          <a:effectLst/>
                          <a:latin typeface="+mn-lt"/>
                          <a:ea typeface="+mn-ea"/>
                          <a:cs typeface="+mn-cs"/>
                        </a:rPr>
                        <a:t>D+</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lgn="ctr" defTabSz="914400" rtl="0" eaLnBrk="1" fontAlgn="t" latinLnBrk="0" hangingPunct="1"/>
                      <a:r>
                        <a:rPr lang="en-US" sz="1600" kern="1200" dirty="0">
                          <a:solidFill>
                            <a:schemeClr val="tx1">
                              <a:lumMod val="65000"/>
                              <a:lumOff val="35000"/>
                            </a:schemeClr>
                          </a:solidFill>
                          <a:effectLst/>
                          <a:latin typeface="+mn-lt"/>
                          <a:ea typeface="+mn-ea"/>
                          <a:cs typeface="+mn-cs"/>
                        </a:rPr>
                        <a:t>1.3</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en-US" sz="1600" dirty="0">
                        <a:effectLst/>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914043"/>
                  </a:ext>
                </a:extLst>
              </a:tr>
              <a:tr h="91440">
                <a:tc>
                  <a:txBody>
                    <a:bodyPr/>
                    <a:lstStyle/>
                    <a:p>
                      <a:pPr marL="0" algn="ctr" defTabSz="914400" rtl="0" eaLnBrk="1" fontAlgn="t" latinLnBrk="0" hangingPunct="1"/>
                      <a:r>
                        <a:rPr lang="en-US" sz="1600" kern="1200">
                          <a:solidFill>
                            <a:schemeClr val="tx1">
                              <a:lumMod val="65000"/>
                              <a:lumOff val="35000"/>
                            </a:schemeClr>
                          </a:solidFill>
                          <a:effectLst/>
                          <a:latin typeface="+mn-lt"/>
                          <a:ea typeface="+mn-ea"/>
                          <a:cs typeface="+mn-cs"/>
                        </a:rPr>
                        <a:t>D</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lgn="ctr" defTabSz="914400" rtl="0" eaLnBrk="1" fontAlgn="t" latinLnBrk="0" hangingPunct="1"/>
                      <a:r>
                        <a:rPr lang="en-US" sz="1600" kern="1200" dirty="0">
                          <a:solidFill>
                            <a:schemeClr val="tx1">
                              <a:lumMod val="65000"/>
                              <a:lumOff val="35000"/>
                            </a:schemeClr>
                          </a:solidFill>
                          <a:effectLst/>
                          <a:latin typeface="+mn-lt"/>
                          <a:ea typeface="+mn-ea"/>
                          <a:cs typeface="+mn-cs"/>
                        </a:rPr>
                        <a:t>1.0</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en-US" sz="1600" dirty="0">
                        <a:effectLst/>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8226497"/>
                  </a:ext>
                </a:extLst>
              </a:tr>
              <a:tr h="91440">
                <a:tc>
                  <a:txBody>
                    <a:bodyPr/>
                    <a:lstStyle/>
                    <a:p>
                      <a:pPr marL="0" algn="ctr" defTabSz="914400" rtl="0" eaLnBrk="1" fontAlgn="t" latinLnBrk="0" hangingPunct="1"/>
                      <a:r>
                        <a:rPr lang="en-US" sz="1600" kern="1200">
                          <a:solidFill>
                            <a:schemeClr val="tx1">
                              <a:lumMod val="65000"/>
                              <a:lumOff val="35000"/>
                            </a:schemeClr>
                          </a:solidFill>
                          <a:effectLst/>
                          <a:latin typeface="+mn-lt"/>
                          <a:ea typeface="+mn-ea"/>
                          <a:cs typeface="+mn-cs"/>
                        </a:rPr>
                        <a:t>D-</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lgn="ctr" defTabSz="914400" rtl="0" eaLnBrk="1" fontAlgn="t" latinLnBrk="0" hangingPunct="1"/>
                      <a:r>
                        <a:rPr lang="en-US" sz="1600" kern="1200" dirty="0">
                          <a:solidFill>
                            <a:schemeClr val="tx1">
                              <a:lumMod val="65000"/>
                              <a:lumOff val="35000"/>
                            </a:schemeClr>
                          </a:solidFill>
                          <a:effectLst/>
                          <a:latin typeface="+mn-lt"/>
                          <a:ea typeface="+mn-ea"/>
                          <a:cs typeface="+mn-cs"/>
                        </a:rPr>
                        <a:t>0.7</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t"/>
                      <a:endParaRPr lang="en-US" sz="1600" dirty="0">
                        <a:effectLst/>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531037"/>
                  </a:ext>
                </a:extLst>
              </a:tr>
              <a:tr h="91440">
                <a:tc>
                  <a:txBody>
                    <a:bodyPr/>
                    <a:lstStyle/>
                    <a:p>
                      <a:pPr marL="0" algn="ctr" defTabSz="914400" rtl="0" eaLnBrk="1" fontAlgn="t" latinLnBrk="0" hangingPunct="1"/>
                      <a:r>
                        <a:rPr lang="en-US" sz="1600" kern="1200" dirty="0">
                          <a:solidFill>
                            <a:schemeClr val="tx1">
                              <a:lumMod val="65000"/>
                              <a:lumOff val="35000"/>
                            </a:schemeClr>
                          </a:solidFill>
                          <a:effectLst/>
                          <a:latin typeface="+mn-lt"/>
                          <a:ea typeface="+mn-ea"/>
                          <a:cs typeface="+mn-cs"/>
                        </a:rPr>
                        <a:t>F</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lgn="ctr" defTabSz="914400" rtl="0" eaLnBrk="1" fontAlgn="t" latinLnBrk="0" hangingPunct="1"/>
                      <a:r>
                        <a:rPr lang="en-US" sz="1600" kern="1200" dirty="0">
                          <a:solidFill>
                            <a:schemeClr val="tx1">
                              <a:lumMod val="65000"/>
                              <a:lumOff val="35000"/>
                            </a:schemeClr>
                          </a:solidFill>
                          <a:effectLst/>
                          <a:latin typeface="+mn-lt"/>
                          <a:ea typeface="+mn-ea"/>
                          <a:cs typeface="+mn-cs"/>
                        </a:rPr>
                        <a:t>0.0</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dirty="0"/>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3004166"/>
                  </a:ext>
                </a:extLst>
              </a:tr>
              <a:tr h="91440">
                <a:tc>
                  <a:txBody>
                    <a:bodyPr/>
                    <a:lstStyle/>
                    <a:p>
                      <a:pPr algn="ctr" fontAlgn="t"/>
                      <a:r>
                        <a:rPr lang="en-US" sz="1600" dirty="0">
                          <a:effectLst/>
                        </a:rPr>
                        <a:t>P</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t"/>
                      <a:r>
                        <a:rPr lang="en-US" sz="1600" dirty="0">
                          <a:effectLst/>
                        </a:rPr>
                        <a:t>  Pass</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t"/>
                      <a:endParaRPr lang="en-US" sz="1600" dirty="0">
                        <a:effectLst/>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8677094"/>
                  </a:ext>
                </a:extLst>
              </a:tr>
              <a:tr h="91440">
                <a:tc>
                  <a:txBody>
                    <a:bodyPr/>
                    <a:lstStyle/>
                    <a:p>
                      <a:pPr algn="ctr" fontAlgn="t"/>
                      <a:r>
                        <a:rPr lang="en-US" sz="1600" dirty="0">
                          <a:effectLst/>
                        </a:rPr>
                        <a:t>NC</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t"/>
                      <a:r>
                        <a:rPr lang="en-US" sz="1600" dirty="0">
                          <a:effectLst/>
                        </a:rPr>
                        <a:t>  No Credit</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t"/>
                      <a:endParaRPr lang="en-US" sz="1600" dirty="0">
                        <a:effectLst/>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7995497"/>
                  </a:ext>
                </a:extLst>
              </a:tr>
              <a:tr h="91440">
                <a:tc>
                  <a:txBody>
                    <a:bodyPr/>
                    <a:lstStyle/>
                    <a:p>
                      <a:pPr algn="ctr" fontAlgn="t"/>
                      <a:r>
                        <a:rPr lang="en-US" sz="1600" dirty="0">
                          <a:effectLst/>
                        </a:rPr>
                        <a:t>IN</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t"/>
                      <a:r>
                        <a:rPr lang="en-US" sz="1600" dirty="0">
                          <a:effectLst/>
                        </a:rPr>
                        <a:t>  Incomplete</a:t>
                      </a: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t"/>
                      <a:endParaRPr lang="en-US" sz="1600" dirty="0">
                        <a:effectLst/>
                      </a:endParaRPr>
                    </a:p>
                  </a:txBody>
                  <a:tcPr marL="27633" marR="27633" marT="19343" marB="19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763837"/>
                  </a:ext>
                </a:extLst>
              </a:tr>
            </a:tbl>
          </a:graphicData>
        </a:graphic>
      </p:graphicFrame>
      <p:sp>
        <p:nvSpPr>
          <p:cNvPr id="5" name="Content Placeholder 4">
            <a:extLst>
              <a:ext uri="{FF2B5EF4-FFF2-40B4-BE49-F238E27FC236}">
                <a16:creationId xmlns:a16="http://schemas.microsoft.com/office/drawing/2014/main" id="{6CE76506-A666-31A0-1778-0BA230EE1AAF}"/>
              </a:ext>
            </a:extLst>
          </p:cNvPr>
          <p:cNvSpPr>
            <a:spLocks noGrp="1"/>
          </p:cNvSpPr>
          <p:nvPr>
            <p:ph sz="half" idx="2"/>
          </p:nvPr>
        </p:nvSpPr>
        <p:spPr>
          <a:xfrm>
            <a:off x="4648200" y="1901575"/>
            <a:ext cx="4258294" cy="4729729"/>
          </a:xfrm>
        </p:spPr>
        <p:txBody>
          <a:bodyPr/>
          <a:lstStyle/>
          <a:p>
            <a:pPr algn="l" fontAlgn="base">
              <a:spcBef>
                <a:spcPts val="750"/>
              </a:spcBef>
              <a:spcAft>
                <a:spcPts val="750"/>
              </a:spcAft>
              <a:buNone/>
            </a:pPr>
            <a:r>
              <a:rPr lang="en-US" b="1" i="0" dirty="0">
                <a:solidFill>
                  <a:srgbClr val="333333"/>
                </a:solidFill>
                <a:effectLst/>
              </a:rPr>
              <a:t>Category 3</a:t>
            </a:r>
            <a:r>
              <a:rPr lang="en-US" b="0" i="0" dirty="0">
                <a:solidFill>
                  <a:srgbClr val="333333"/>
                </a:solidFill>
                <a:effectLst/>
              </a:rPr>
              <a:t>: To maintain Minimum Satisfactory Academic Progress in and to successfully graduate from a Category 3 program students must:</a:t>
            </a:r>
          </a:p>
          <a:p>
            <a:pPr algn="l" fontAlgn="base">
              <a:spcBef>
                <a:spcPts val="750"/>
              </a:spcBef>
              <a:spcAft>
                <a:spcPts val="150"/>
              </a:spcAft>
              <a:buFont typeface="Arial" panose="020B0604020202020204" pitchFamily="34" charset="0"/>
              <a:buChar char="•"/>
            </a:pPr>
            <a:r>
              <a:rPr lang="en-US" b="0" i="0" dirty="0">
                <a:solidFill>
                  <a:srgbClr val="333333"/>
                </a:solidFill>
                <a:effectLst/>
              </a:rPr>
              <a:t>Earn no more than two total C grades of any combination of “C+” or “C.” (C- grades are not acceptable.)</a:t>
            </a:r>
          </a:p>
          <a:p>
            <a:pPr algn="l" fontAlgn="base">
              <a:spcBef>
                <a:spcPts val="750"/>
              </a:spcBef>
              <a:spcAft>
                <a:spcPts val="150"/>
              </a:spcAft>
              <a:buFont typeface="Arial" panose="020B0604020202020204" pitchFamily="34" charset="0"/>
              <a:buChar char="•"/>
            </a:pPr>
            <a:r>
              <a:rPr lang="en-US" b="0" i="0" dirty="0">
                <a:solidFill>
                  <a:srgbClr val="333333"/>
                </a:solidFill>
                <a:effectLst/>
              </a:rPr>
              <a:t>Earn no grades lower than a “C”</a:t>
            </a:r>
          </a:p>
          <a:p>
            <a:pPr algn="l" fontAlgn="base">
              <a:spcBef>
                <a:spcPts val="750"/>
              </a:spcBef>
              <a:spcAft>
                <a:spcPts val="150"/>
              </a:spcAft>
              <a:buFont typeface="Arial" panose="020B0604020202020204" pitchFamily="34" charset="0"/>
              <a:buChar char="•"/>
            </a:pPr>
            <a:r>
              <a:rPr lang="en-US" b="0" i="0" dirty="0">
                <a:solidFill>
                  <a:srgbClr val="333333"/>
                </a:solidFill>
                <a:effectLst/>
              </a:rPr>
              <a:t>Earn an official cumulative GPA (according to matriculation level) of at least 3.000 on Rowan’s 4.000 scale</a:t>
            </a:r>
          </a:p>
          <a:p>
            <a:endParaRPr lang="en-US" dirty="0"/>
          </a:p>
        </p:txBody>
      </p:sp>
      <p:sp>
        <p:nvSpPr>
          <p:cNvPr id="4" name="Title 3">
            <a:extLst>
              <a:ext uri="{FF2B5EF4-FFF2-40B4-BE49-F238E27FC236}">
                <a16:creationId xmlns:a16="http://schemas.microsoft.com/office/drawing/2014/main" id="{0D460148-BA81-21C8-5784-D819530C7D74}"/>
              </a:ext>
            </a:extLst>
          </p:cNvPr>
          <p:cNvSpPr>
            <a:spLocks noGrp="1"/>
          </p:cNvSpPr>
          <p:nvPr>
            <p:ph type="title"/>
          </p:nvPr>
        </p:nvSpPr>
        <p:spPr/>
        <p:txBody>
          <a:bodyPr/>
          <a:lstStyle/>
          <a:p>
            <a:r>
              <a:rPr lang="en-US" dirty="0"/>
              <a:t>Grading</a:t>
            </a:r>
          </a:p>
        </p:txBody>
      </p:sp>
      <p:sp>
        <p:nvSpPr>
          <p:cNvPr id="7" name="Rectangle 1">
            <a:extLst>
              <a:ext uri="{FF2B5EF4-FFF2-40B4-BE49-F238E27FC236}">
                <a16:creationId xmlns:a16="http://schemas.microsoft.com/office/drawing/2014/main" id="{0953FF49-0F20-E875-46EC-7CB399F116F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172B4D"/>
                </a:solidFill>
                <a:effectLst/>
                <a:latin typeface="Helvetica" panose="020B0604020202020204" pitchFamily="34" charset="0"/>
              </a:rPr>
              <a:t>:</a:t>
            </a:r>
            <a:br>
              <a:rPr kumimoji="0" lang="en-US" altLang="en-US" sz="1000" b="0" i="0" u="none" strike="noStrike" cap="none" normalizeH="0" baseline="0">
                <a:ln>
                  <a:noFill/>
                </a:ln>
                <a:solidFill>
                  <a:srgbClr val="172B4D"/>
                </a:solidFill>
                <a:effectLst/>
                <a:latin typeface="Helvetica" panose="020B0604020202020204" pitchFamily="34" charset="0"/>
              </a:rPr>
            </a:b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 name="Straight Connector 2">
            <a:extLst>
              <a:ext uri="{FF2B5EF4-FFF2-40B4-BE49-F238E27FC236}">
                <a16:creationId xmlns:a16="http://schemas.microsoft.com/office/drawing/2014/main" id="{3A888B33-D233-B6D5-3C45-2735A849B464}"/>
              </a:ext>
            </a:extLst>
          </p:cNvPr>
          <p:cNvCxnSpPr>
            <a:cxnSpLocks/>
          </p:cNvCxnSpPr>
          <p:nvPr/>
        </p:nvCxnSpPr>
        <p:spPr>
          <a:xfrm>
            <a:off x="0" y="4192439"/>
            <a:ext cx="4727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F44846CD-1B6D-C3F7-2FC4-F48800C217D9}"/>
              </a:ext>
            </a:extLst>
          </p:cNvPr>
          <p:cNvSpPr/>
          <p:nvPr/>
        </p:nvSpPr>
        <p:spPr>
          <a:xfrm rot="8933083">
            <a:off x="3948579" y="4391328"/>
            <a:ext cx="1006737" cy="353679"/>
          </a:xfrm>
          <a:prstGeom prst="rightArrow">
            <a:avLst>
              <a:gd name="adj1" fmla="val 31564"/>
              <a:gd name="adj2" fmla="val 50000"/>
            </a:avLst>
          </a:prstGeom>
          <a:solidFill>
            <a:srgbClr val="FF000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6AF6E0-98FF-89B5-E4CB-0FE616FCB689}"/>
              </a:ext>
            </a:extLst>
          </p:cNvPr>
          <p:cNvSpPr txBox="1"/>
          <p:nvPr/>
        </p:nvSpPr>
        <p:spPr>
          <a:xfrm>
            <a:off x="4727275" y="5638774"/>
            <a:ext cx="4143675" cy="923330"/>
          </a:xfrm>
          <a:prstGeom prst="rect">
            <a:avLst/>
          </a:prstGeom>
          <a:noFill/>
        </p:spPr>
        <p:txBody>
          <a:bodyPr wrap="square">
            <a:spAutoFit/>
          </a:bodyPr>
          <a:lstStyle/>
          <a:p>
            <a:r>
              <a:rPr lang="en-US" b="0" i="0" dirty="0">
                <a:solidFill>
                  <a:schemeClr val="accent4"/>
                </a:solidFill>
                <a:effectLst/>
              </a:rPr>
              <a:t>Grades are not “given” by professors.</a:t>
            </a:r>
          </a:p>
          <a:p>
            <a:r>
              <a:rPr lang="en-US" dirty="0">
                <a:solidFill>
                  <a:schemeClr val="accent4"/>
                </a:solidFill>
              </a:rPr>
              <a:t>Grades </a:t>
            </a:r>
            <a:r>
              <a:rPr lang="en-US">
                <a:solidFill>
                  <a:schemeClr val="accent4"/>
                </a:solidFill>
              </a:rPr>
              <a:t>are “earned” </a:t>
            </a:r>
            <a:r>
              <a:rPr lang="en-US" dirty="0">
                <a:solidFill>
                  <a:schemeClr val="accent4"/>
                </a:solidFill>
              </a:rPr>
              <a:t>by students.</a:t>
            </a:r>
          </a:p>
          <a:p>
            <a:r>
              <a:rPr lang="en-US" dirty="0">
                <a:solidFill>
                  <a:schemeClr val="accent4"/>
                </a:solidFill>
              </a:rPr>
              <a:t>Bartering for grades is not appropriate.</a:t>
            </a:r>
          </a:p>
        </p:txBody>
      </p:sp>
    </p:spTree>
    <p:extLst>
      <p:ext uri="{BB962C8B-B14F-4D97-AF65-F5344CB8AC3E}">
        <p14:creationId xmlns:p14="http://schemas.microsoft.com/office/powerpoint/2010/main" val="44055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E35123-9AF8-56DA-662D-C7D584E80A61}"/>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9EE49B0F-626F-5827-87D2-682FD7B19269}"/>
              </a:ext>
            </a:extLst>
          </p:cNvPr>
          <p:cNvSpPr>
            <a:spLocks noGrp="1"/>
          </p:cNvSpPr>
          <p:nvPr>
            <p:ph type="title"/>
          </p:nvPr>
        </p:nvSpPr>
        <p:spPr/>
        <p:txBody>
          <a:bodyPr/>
          <a:lstStyle/>
          <a:p>
            <a:r>
              <a:rPr lang="en-US"/>
              <a:t>Policies</a:t>
            </a:r>
          </a:p>
        </p:txBody>
      </p:sp>
    </p:spTree>
    <p:extLst>
      <p:ext uri="{BB962C8B-B14F-4D97-AF65-F5344CB8AC3E}">
        <p14:creationId xmlns:p14="http://schemas.microsoft.com/office/powerpoint/2010/main" val="266788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FAF8C3-79D3-4CCC-B419-AB7D3558F22E}"/>
              </a:ext>
            </a:extLst>
          </p:cNvPr>
          <p:cNvSpPr>
            <a:spLocks noGrp="1"/>
          </p:cNvSpPr>
          <p:nvPr>
            <p:ph idx="1"/>
          </p:nvPr>
        </p:nvSpPr>
        <p:spPr/>
        <p:txBody>
          <a:bodyPr/>
          <a:lstStyle/>
          <a:p>
            <a:r>
              <a:rPr lang="en-US"/>
              <a:t>Rowan University has several policies that apply to all students matriculating at Rowan or taking a Rowan course.</a:t>
            </a:r>
          </a:p>
          <a:p>
            <a:r>
              <a:rPr lang="en-US"/>
              <a:t>Policies may be found here: </a:t>
            </a:r>
            <a:r>
              <a:rPr lang="en-US">
                <a:hlinkClick r:id="rId2"/>
              </a:rPr>
              <a:t>https://confluence.rowan.edu/display/POLICY/Academic+Affairs</a:t>
            </a:r>
            <a:r>
              <a:rPr lang="en-US"/>
              <a:t> </a:t>
            </a:r>
          </a:p>
          <a:p>
            <a:r>
              <a:rPr lang="en-US"/>
              <a:t>Other policies may also be applicable</a:t>
            </a:r>
          </a:p>
          <a:p>
            <a:pPr lvl="1"/>
            <a:r>
              <a:rPr lang="en-US"/>
              <a:t>Departmental Policies, </a:t>
            </a:r>
            <a:r>
              <a:rPr lang="en-US" i="1">
                <a:solidFill>
                  <a:schemeClr val="tx1">
                    <a:lumMod val="65000"/>
                    <a:lumOff val="35000"/>
                  </a:schemeClr>
                </a:solidFill>
              </a:rPr>
              <a:t>for instance:</a:t>
            </a:r>
          </a:p>
          <a:p>
            <a:pPr lvl="2"/>
            <a:r>
              <a:rPr lang="en-US"/>
              <a:t>Number of times a course can be repeated</a:t>
            </a:r>
          </a:p>
          <a:p>
            <a:pPr lvl="2"/>
            <a:r>
              <a:rPr lang="en-US"/>
              <a:t> Whether laptop computers are required for students</a:t>
            </a:r>
          </a:p>
          <a:p>
            <a:pPr lvl="1"/>
            <a:r>
              <a:rPr lang="en-US"/>
              <a:t>Instructor Policies, </a:t>
            </a:r>
            <a:r>
              <a:rPr lang="en-US" i="1">
                <a:solidFill>
                  <a:schemeClr val="tx1">
                    <a:lumMod val="65000"/>
                    <a:lumOff val="35000"/>
                  </a:schemeClr>
                </a:solidFill>
              </a:rPr>
              <a:t>for instance:</a:t>
            </a:r>
          </a:p>
          <a:p>
            <a:pPr lvl="2"/>
            <a:r>
              <a:rPr lang="en-US"/>
              <a:t>Attendance (perhaps more specific than the university's)</a:t>
            </a:r>
          </a:p>
          <a:p>
            <a:pPr lvl="2"/>
            <a:r>
              <a:rPr lang="en-US"/>
              <a:t>Late assignment submissions </a:t>
            </a:r>
          </a:p>
          <a:p>
            <a:r>
              <a:rPr lang="en-US"/>
              <a:t>Use your course syllabus as a guide to these other policies.</a:t>
            </a:r>
          </a:p>
        </p:txBody>
      </p:sp>
      <p:sp>
        <p:nvSpPr>
          <p:cNvPr id="4" name="Title 3">
            <a:extLst>
              <a:ext uri="{FF2B5EF4-FFF2-40B4-BE49-F238E27FC236}">
                <a16:creationId xmlns:a16="http://schemas.microsoft.com/office/drawing/2014/main" id="{4F55582B-8922-318C-C350-CDCE3DA67CD0}"/>
              </a:ext>
            </a:extLst>
          </p:cNvPr>
          <p:cNvSpPr>
            <a:spLocks noGrp="1"/>
          </p:cNvSpPr>
          <p:nvPr>
            <p:ph type="title"/>
          </p:nvPr>
        </p:nvSpPr>
        <p:spPr/>
        <p:txBody>
          <a:bodyPr/>
          <a:lstStyle/>
          <a:p>
            <a:r>
              <a:rPr lang="en-US"/>
              <a:t>Policies and Syllabi  </a:t>
            </a:r>
          </a:p>
        </p:txBody>
      </p:sp>
    </p:spTree>
    <p:extLst>
      <p:ext uri="{BB962C8B-B14F-4D97-AF65-F5344CB8AC3E}">
        <p14:creationId xmlns:p14="http://schemas.microsoft.com/office/powerpoint/2010/main" val="342439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C3DC-D29E-B6C7-62D5-1ACBD6339AC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B3B4A62-A0FC-675B-10DD-9D81F0EE3980}"/>
              </a:ext>
            </a:extLst>
          </p:cNvPr>
          <p:cNvSpPr>
            <a:spLocks noGrp="1"/>
          </p:cNvSpPr>
          <p:nvPr>
            <p:ph idx="1"/>
          </p:nvPr>
        </p:nvSpPr>
        <p:spPr/>
        <p:txBody>
          <a:bodyPr/>
          <a:lstStyle/>
          <a:p>
            <a:pPr marL="45720" indent="0" algn="ctr">
              <a:buNone/>
            </a:pPr>
            <a:r>
              <a:rPr lang="en-US" cap="small" dirty="0">
                <a:solidFill>
                  <a:srgbClr val="C00000"/>
                </a:solidFill>
              </a:rPr>
              <a:t>Students are expected to </a:t>
            </a:r>
            <a:r>
              <a:rPr lang="en-US" b="1" u="sng" cap="small" dirty="0">
                <a:solidFill>
                  <a:srgbClr val="612D2D"/>
                </a:solidFill>
              </a:rPr>
              <a:t>attend each meeting</a:t>
            </a:r>
            <a:r>
              <a:rPr lang="en-US" b="1" cap="small" dirty="0">
                <a:solidFill>
                  <a:srgbClr val="612D2D"/>
                </a:solidFill>
              </a:rPr>
              <a:t> </a:t>
            </a:r>
            <a:r>
              <a:rPr lang="en-US" cap="small" dirty="0">
                <a:solidFill>
                  <a:srgbClr val="C00000"/>
                </a:solidFill>
              </a:rPr>
              <a:t>of each scheduled class </a:t>
            </a:r>
            <a:br>
              <a:rPr lang="en-US" cap="small" dirty="0">
                <a:solidFill>
                  <a:srgbClr val="C00000"/>
                </a:solidFill>
              </a:rPr>
            </a:br>
            <a:r>
              <a:rPr lang="en-US" cap="small" dirty="0">
                <a:solidFill>
                  <a:srgbClr val="C00000"/>
                </a:solidFill>
              </a:rPr>
              <a:t>for which they are officially registered and are responsible for knowing their instructors’ attendance policies as stated in the syllabus.</a:t>
            </a:r>
            <a:br>
              <a:rPr lang="en-US" cap="small" dirty="0">
                <a:solidFill>
                  <a:srgbClr val="C00000"/>
                </a:solidFill>
              </a:rPr>
            </a:br>
            <a:endParaRPr lang="en-US" sz="1000" cap="small" dirty="0">
              <a:solidFill>
                <a:srgbClr val="C00000"/>
              </a:solidFill>
            </a:endParaRPr>
          </a:p>
          <a:p>
            <a:r>
              <a:rPr lang="en-US" sz="1800" dirty="0"/>
              <a:t>Students who are </a:t>
            </a:r>
            <a:r>
              <a:rPr lang="en-US" sz="1800"/>
              <a:t>absent must </a:t>
            </a:r>
            <a:r>
              <a:rPr lang="en-US" sz="1800" dirty="0"/>
              <a:t>inform their instructors of their absence and provide documentation</a:t>
            </a:r>
            <a:r>
              <a:rPr lang="en-US" sz="1600" dirty="0"/>
              <a:t>. </a:t>
            </a:r>
            <a:r>
              <a:rPr lang="en-US" sz="1800" dirty="0"/>
              <a:t> Students must consult with their instructors to determine what is considered acceptable documentation.</a:t>
            </a:r>
            <a:endParaRPr lang="en-US" sz="1600" dirty="0"/>
          </a:p>
          <a:p>
            <a:pPr lvl="1"/>
            <a:r>
              <a:rPr lang="en-US" sz="1600" dirty="0"/>
              <a:t>Notice to the instructor must be given </a:t>
            </a:r>
            <a:r>
              <a:rPr lang="en-US" sz="1600" b="1" u="sng" dirty="0"/>
              <a:t>before</a:t>
            </a:r>
            <a:r>
              <a:rPr lang="en-US" sz="1600" dirty="0"/>
              <a:t> the missed class meeting.</a:t>
            </a:r>
          </a:p>
          <a:p>
            <a:pPr lvl="1"/>
            <a:r>
              <a:rPr lang="en-US" sz="1600" dirty="0"/>
              <a:t>In the case of rare and compelling circumstances, students should make every effort to discuss reasonable accommodations with their instructors in advance (if feasible) or as soon as possible afterward.</a:t>
            </a:r>
          </a:p>
          <a:p>
            <a:pPr lvl="1"/>
            <a:endParaRPr lang="en-US" sz="800" dirty="0"/>
          </a:p>
          <a:p>
            <a:r>
              <a:rPr lang="en-US" sz="1800" dirty="0"/>
              <a:t>Online attendance</a:t>
            </a:r>
          </a:p>
          <a:p>
            <a:pPr lvl="1"/>
            <a:r>
              <a:rPr lang="en-US" sz="1600" dirty="0"/>
              <a:t>A student is officially considered “present” in the online portion of a course when a student has visited each page, tool, or assignment as is necessary to conduct class work by the end of each week. </a:t>
            </a:r>
          </a:p>
          <a:p>
            <a:pPr lvl="1"/>
            <a:endParaRPr lang="en-US" sz="1600" b="1" u="sng" dirty="0"/>
          </a:p>
        </p:txBody>
      </p:sp>
      <p:sp>
        <p:nvSpPr>
          <p:cNvPr id="4" name="Title 3">
            <a:extLst>
              <a:ext uri="{FF2B5EF4-FFF2-40B4-BE49-F238E27FC236}">
                <a16:creationId xmlns:a16="http://schemas.microsoft.com/office/drawing/2014/main" id="{9FC3665F-B818-1DCB-35BA-FD5D9EEE2E80}"/>
              </a:ext>
            </a:extLst>
          </p:cNvPr>
          <p:cNvSpPr>
            <a:spLocks noGrp="1"/>
          </p:cNvSpPr>
          <p:nvPr>
            <p:ph type="title"/>
          </p:nvPr>
        </p:nvSpPr>
        <p:spPr/>
        <p:txBody>
          <a:bodyPr/>
          <a:lstStyle/>
          <a:p>
            <a:r>
              <a:rPr lang="en-US"/>
              <a:t>Attendance Policy</a:t>
            </a:r>
          </a:p>
        </p:txBody>
      </p:sp>
    </p:spTree>
    <p:extLst>
      <p:ext uri="{BB962C8B-B14F-4D97-AF65-F5344CB8AC3E}">
        <p14:creationId xmlns:p14="http://schemas.microsoft.com/office/powerpoint/2010/main" val="344232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111D6-C9C0-8AA4-F291-19BC977023C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369C14-DCCA-4800-0C90-01784EC7C29D}"/>
              </a:ext>
            </a:extLst>
          </p:cNvPr>
          <p:cNvSpPr>
            <a:spLocks noGrp="1"/>
          </p:cNvSpPr>
          <p:nvPr>
            <p:ph idx="1"/>
          </p:nvPr>
        </p:nvSpPr>
        <p:spPr/>
        <p:txBody>
          <a:bodyPr>
            <a:normAutofit/>
          </a:bodyPr>
          <a:lstStyle/>
          <a:p>
            <a:r>
              <a:rPr lang="en-US" sz="1800" dirty="0"/>
              <a:t>Rowan University will provide reasonable accommodations for anyone to obtain equal access to educational or occupational programs and activities.</a:t>
            </a:r>
          </a:p>
          <a:p>
            <a:r>
              <a:rPr lang="en-US" sz="1800" dirty="0"/>
              <a:t>Academic Success Center/Disability Resources (“Disability Resources”) provides accommodations and assistance to students with various documented disabilities in accordance with Section 504 of the Rehabilitation Act of 1973 and the Americans with Disabilities Act (ADA) of 1990. </a:t>
            </a:r>
          </a:p>
          <a:p>
            <a:r>
              <a:rPr lang="en-US" sz="1800" dirty="0"/>
              <a:t>Students who meet University admissions requirements (i.e., otherwise qualified to attend the University) are required to submit appropriate documentation so that the University can determine whether they qualify for reasonable accommodations.</a:t>
            </a:r>
            <a:endParaRPr lang="en-US" sz="800" dirty="0"/>
          </a:p>
        </p:txBody>
      </p:sp>
      <p:sp>
        <p:nvSpPr>
          <p:cNvPr id="4" name="Title 3">
            <a:extLst>
              <a:ext uri="{FF2B5EF4-FFF2-40B4-BE49-F238E27FC236}">
                <a16:creationId xmlns:a16="http://schemas.microsoft.com/office/drawing/2014/main" id="{60CB1B13-A3AC-7D4C-DF27-D4A2327A4CE0}"/>
              </a:ext>
            </a:extLst>
          </p:cNvPr>
          <p:cNvSpPr>
            <a:spLocks noGrp="1"/>
          </p:cNvSpPr>
          <p:nvPr>
            <p:ph type="title"/>
          </p:nvPr>
        </p:nvSpPr>
        <p:spPr/>
        <p:txBody>
          <a:bodyPr/>
          <a:lstStyle/>
          <a:p>
            <a:r>
              <a:rPr lang="en-US" dirty="0"/>
              <a:t>Accommodation Policy</a:t>
            </a:r>
          </a:p>
        </p:txBody>
      </p:sp>
    </p:spTree>
    <p:extLst>
      <p:ext uri="{BB962C8B-B14F-4D97-AF65-F5344CB8AC3E}">
        <p14:creationId xmlns:p14="http://schemas.microsoft.com/office/powerpoint/2010/main" val="92632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4E32D-1AF9-D536-47CB-9ADA20295F7E}"/>
              </a:ext>
            </a:extLst>
          </p:cNvPr>
          <p:cNvSpPr>
            <a:spLocks noGrp="1"/>
          </p:cNvSpPr>
          <p:nvPr>
            <p:ph idx="1"/>
          </p:nvPr>
        </p:nvSpPr>
        <p:spPr>
          <a:xfrm>
            <a:off x="198408" y="1719070"/>
            <a:ext cx="8729931" cy="5044039"/>
          </a:xfrm>
        </p:spPr>
        <p:txBody>
          <a:bodyPr>
            <a:normAutofit fontScale="85000" lnSpcReduction="20000"/>
          </a:bodyPr>
          <a:lstStyle/>
          <a:p>
            <a:pPr marL="45720" indent="0" algn="ctr">
              <a:buNone/>
            </a:pPr>
            <a:r>
              <a:rPr lang="en-US" cap="small" dirty="0">
                <a:solidFill>
                  <a:srgbClr val="C00000"/>
                </a:solidFill>
              </a:rPr>
              <a:t>The integrity of academic programs is imperative to Rowan University's mission. </a:t>
            </a:r>
          </a:p>
          <a:p>
            <a:pPr marL="45720" indent="0" algn="ctr">
              <a:buNone/>
            </a:pPr>
            <a:r>
              <a:rPr lang="en-US" cap="small" dirty="0">
                <a:solidFill>
                  <a:srgbClr val="C00000"/>
                </a:solidFill>
              </a:rPr>
              <a:t>While acknowledging the social and collaborative nature of learning, </a:t>
            </a:r>
            <a:br>
              <a:rPr lang="en-US" cap="small" dirty="0">
                <a:solidFill>
                  <a:srgbClr val="C00000"/>
                </a:solidFill>
              </a:rPr>
            </a:br>
            <a:r>
              <a:rPr lang="en-US" cap="small" dirty="0">
                <a:solidFill>
                  <a:srgbClr val="C00000"/>
                </a:solidFill>
              </a:rPr>
              <a:t>the University expects that grades earned by students </a:t>
            </a:r>
            <a:br>
              <a:rPr lang="en-US" cap="small" dirty="0">
                <a:solidFill>
                  <a:srgbClr val="C00000"/>
                </a:solidFill>
              </a:rPr>
            </a:br>
            <a:r>
              <a:rPr lang="en-US" cap="small" dirty="0">
                <a:solidFill>
                  <a:srgbClr val="C00000"/>
                </a:solidFill>
              </a:rPr>
              <a:t>will reflect individual efforts and achievements.</a:t>
            </a:r>
            <a:br>
              <a:rPr lang="en-US" cap="small" dirty="0">
                <a:solidFill>
                  <a:srgbClr val="C00000"/>
                </a:solidFill>
              </a:rPr>
            </a:br>
            <a:endParaRPr lang="en-US" b="0" i="0" dirty="0">
              <a:solidFill>
                <a:srgbClr val="172B4D"/>
              </a:solidFill>
              <a:effectLst/>
              <a:latin typeface="-apple-system"/>
            </a:endParaRPr>
          </a:p>
          <a:p>
            <a:pPr marL="45720" indent="0" algn="l">
              <a:buNone/>
            </a:pPr>
            <a:r>
              <a:rPr lang="en-US" sz="1900" b="0" i="0" dirty="0">
                <a:solidFill>
                  <a:srgbClr val="172B4D"/>
                </a:solidFill>
                <a:effectLst/>
              </a:rPr>
              <a:t>Academic dishonesty, in any form including academic misconduct, cheating, plagiarism, and fabrication, will not be tolerated.  Students who commit an act of academic dishonesty are subject to disciplinary sanctions up to and including expulsion from the university, e.g.:</a:t>
            </a:r>
            <a:br>
              <a:rPr lang="en-US" sz="2100" b="0" i="0" dirty="0">
                <a:solidFill>
                  <a:srgbClr val="172B4D"/>
                </a:solidFill>
                <a:effectLst/>
              </a:rPr>
            </a:br>
            <a:endParaRPr lang="en-US" sz="2100" dirty="0">
              <a:solidFill>
                <a:srgbClr val="172B4D"/>
              </a:solidFill>
            </a:endParaRPr>
          </a:p>
          <a:p>
            <a:pPr lvl="2"/>
            <a:r>
              <a:rPr lang="en-US" sz="2100" b="0" i="0" dirty="0">
                <a:solidFill>
                  <a:schemeClr val="accent1">
                    <a:lumMod val="75000"/>
                  </a:schemeClr>
                </a:solidFill>
                <a:effectLst/>
              </a:rPr>
              <a:t>Notation of Academic Integrity Violation on Transcript</a:t>
            </a:r>
          </a:p>
          <a:p>
            <a:pPr lvl="2"/>
            <a:r>
              <a:rPr lang="en-US" sz="2100" b="0" i="0" dirty="0">
                <a:solidFill>
                  <a:schemeClr val="accent1">
                    <a:lumMod val="75000"/>
                  </a:schemeClr>
                </a:solidFill>
                <a:effectLst/>
              </a:rPr>
              <a:t>Academic Integrity Probation</a:t>
            </a:r>
          </a:p>
          <a:p>
            <a:pPr lvl="3"/>
            <a:r>
              <a:rPr lang="en-US" sz="1900" b="0" i="0" dirty="0">
                <a:solidFill>
                  <a:srgbClr val="172B4D"/>
                </a:solidFill>
                <a:effectLst/>
              </a:rPr>
              <a:t>Any subsequent Academic Integrity Violation while in this status </a:t>
            </a:r>
            <a:br>
              <a:rPr lang="en-US" sz="1900" b="0" i="0" dirty="0">
                <a:solidFill>
                  <a:srgbClr val="172B4D"/>
                </a:solidFill>
                <a:effectLst/>
              </a:rPr>
            </a:br>
            <a:r>
              <a:rPr lang="en-US" sz="1900" b="0" i="0" dirty="0">
                <a:solidFill>
                  <a:srgbClr val="172B4D"/>
                </a:solidFill>
                <a:effectLst/>
              </a:rPr>
              <a:t>will likely result in suspension or expulsion from the university.</a:t>
            </a:r>
          </a:p>
          <a:p>
            <a:pPr lvl="2"/>
            <a:r>
              <a:rPr lang="en-US" sz="2100" b="0" i="0" dirty="0">
                <a:solidFill>
                  <a:schemeClr val="accent1">
                    <a:lumMod val="75000"/>
                  </a:schemeClr>
                </a:solidFill>
                <a:effectLst/>
              </a:rPr>
              <a:t>Suspension </a:t>
            </a:r>
          </a:p>
          <a:p>
            <a:pPr lvl="3"/>
            <a:r>
              <a:rPr lang="en-US" sz="1900" dirty="0">
                <a:solidFill>
                  <a:srgbClr val="172B4D"/>
                </a:solidFill>
              </a:rPr>
              <a:t>T</a:t>
            </a:r>
            <a:r>
              <a:rPr lang="en-US" sz="1900" b="0" i="0" dirty="0">
                <a:solidFill>
                  <a:srgbClr val="172B4D"/>
                </a:solidFill>
                <a:effectLst/>
              </a:rPr>
              <a:t>he student is no longer a registered student, may not attend classes, </a:t>
            </a:r>
            <a:br>
              <a:rPr lang="en-US" sz="1900" b="0" i="0" dirty="0">
                <a:solidFill>
                  <a:srgbClr val="172B4D"/>
                </a:solidFill>
                <a:effectLst/>
              </a:rPr>
            </a:br>
            <a:r>
              <a:rPr lang="en-US" sz="1900" b="0" i="0" dirty="0">
                <a:solidFill>
                  <a:srgbClr val="172B4D"/>
                </a:solidFill>
                <a:effectLst/>
              </a:rPr>
              <a:t>nor receive grades for the period of the suspension</a:t>
            </a:r>
          </a:p>
          <a:p>
            <a:pPr lvl="2"/>
            <a:r>
              <a:rPr lang="en-US" sz="2100" b="0" i="0" dirty="0">
                <a:solidFill>
                  <a:schemeClr val="accent1">
                    <a:lumMod val="75000"/>
                  </a:schemeClr>
                </a:solidFill>
                <a:effectLst/>
              </a:rPr>
              <a:t>Expulsion</a:t>
            </a:r>
          </a:p>
          <a:p>
            <a:endParaRPr lang="en-US" dirty="0"/>
          </a:p>
        </p:txBody>
      </p:sp>
      <p:sp>
        <p:nvSpPr>
          <p:cNvPr id="3" name="Title 2">
            <a:extLst>
              <a:ext uri="{FF2B5EF4-FFF2-40B4-BE49-F238E27FC236}">
                <a16:creationId xmlns:a16="http://schemas.microsoft.com/office/drawing/2014/main" id="{65D8D85D-6211-5DF1-6922-016B02651223}"/>
              </a:ext>
            </a:extLst>
          </p:cNvPr>
          <p:cNvSpPr>
            <a:spLocks noGrp="1"/>
          </p:cNvSpPr>
          <p:nvPr>
            <p:ph type="title"/>
          </p:nvPr>
        </p:nvSpPr>
        <p:spPr/>
        <p:txBody>
          <a:bodyPr/>
          <a:lstStyle/>
          <a:p>
            <a:r>
              <a:rPr lang="en-US" dirty="0"/>
              <a:t>Academic Integrity Policy</a:t>
            </a:r>
          </a:p>
        </p:txBody>
      </p:sp>
    </p:spTree>
    <p:extLst>
      <p:ext uri="{BB962C8B-B14F-4D97-AF65-F5344CB8AC3E}">
        <p14:creationId xmlns:p14="http://schemas.microsoft.com/office/powerpoint/2010/main" val="148631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2F351-0FCE-F4CA-8B75-87068DE407FF}"/>
              </a:ext>
            </a:extLst>
          </p:cNvPr>
          <p:cNvSpPr>
            <a:spLocks noGrp="1"/>
          </p:cNvSpPr>
          <p:nvPr>
            <p:ph idx="1"/>
          </p:nvPr>
        </p:nvSpPr>
        <p:spPr/>
        <p:txBody>
          <a:bodyPr/>
          <a:lstStyle/>
          <a:p>
            <a:r>
              <a:rPr lang="en-US" b="0" i="0" dirty="0">
                <a:solidFill>
                  <a:srgbClr val="172B4D"/>
                </a:solidFill>
                <a:effectLst/>
              </a:rPr>
              <a:t>All types of speech and behavior must be balanced with principles of appropriate classroom behavior.</a:t>
            </a:r>
          </a:p>
          <a:p>
            <a:r>
              <a:rPr lang="en-US" dirty="0">
                <a:solidFill>
                  <a:srgbClr val="172B4D"/>
                </a:solidFill>
              </a:rPr>
              <a:t>Students share the responsibilities associated with maintaining a quality learning environment. Students who fail to adhere to the behavioral expectations outlined by the instructor (either in the syllabus or at the time the behavior occurs) may be subject to discipline in accordance with the procedures described in this classroom behavior policy.</a:t>
            </a:r>
          </a:p>
        </p:txBody>
      </p:sp>
      <p:sp>
        <p:nvSpPr>
          <p:cNvPr id="3" name="Title 2">
            <a:extLst>
              <a:ext uri="{FF2B5EF4-FFF2-40B4-BE49-F238E27FC236}">
                <a16:creationId xmlns:a16="http://schemas.microsoft.com/office/drawing/2014/main" id="{17DB365E-317E-37DC-8186-2C012D30F6FE}"/>
              </a:ext>
            </a:extLst>
          </p:cNvPr>
          <p:cNvSpPr>
            <a:spLocks noGrp="1"/>
          </p:cNvSpPr>
          <p:nvPr>
            <p:ph type="title"/>
          </p:nvPr>
        </p:nvSpPr>
        <p:spPr/>
        <p:txBody>
          <a:bodyPr/>
          <a:lstStyle/>
          <a:p>
            <a:r>
              <a:rPr lang="en-US" dirty="0"/>
              <a:t>Classroom </a:t>
            </a:r>
            <a:r>
              <a:rPr lang="en-US" dirty="0" err="1"/>
              <a:t>Behaviour</a:t>
            </a:r>
            <a:r>
              <a:rPr lang="en-US" dirty="0"/>
              <a:t> Policy</a:t>
            </a:r>
          </a:p>
        </p:txBody>
      </p:sp>
    </p:spTree>
    <p:extLst>
      <p:ext uri="{BB962C8B-B14F-4D97-AF65-F5344CB8AC3E}">
        <p14:creationId xmlns:p14="http://schemas.microsoft.com/office/powerpoint/2010/main" val="87681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42673-6F0A-5B85-6B68-945C5BCF9B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44E046-2235-4AE2-4124-852DC6AF4D2D}"/>
              </a:ext>
            </a:extLst>
          </p:cNvPr>
          <p:cNvSpPr>
            <a:spLocks noGrp="1"/>
          </p:cNvSpPr>
          <p:nvPr>
            <p:ph idx="1"/>
          </p:nvPr>
        </p:nvSpPr>
        <p:spPr/>
        <p:txBody>
          <a:bodyPr>
            <a:normAutofit fontScale="85000" lnSpcReduction="20000"/>
          </a:bodyPr>
          <a:lstStyle/>
          <a:p>
            <a:r>
              <a:rPr lang="en-US" sz="1900" b="1" i="0" dirty="0">
                <a:effectLst/>
              </a:rPr>
              <a:t>Disruptive Behavior:  </a:t>
            </a:r>
            <a:r>
              <a:rPr lang="en-US" sz="1900" b="0" i="0" dirty="0">
                <a:effectLst/>
              </a:rPr>
              <a:t>Any action, behavior or speech in which the evidence demonstrates a finding is more likely than not, that the conduct exhibited interferes or compromises the learning environment and hampers the instructor’s ability to teach and students to learn.</a:t>
            </a:r>
            <a:br>
              <a:rPr lang="en-US" sz="1900" b="0" i="0" dirty="0">
                <a:effectLst/>
              </a:rPr>
            </a:br>
            <a:r>
              <a:rPr lang="en-US" sz="1900" b="0" i="0" dirty="0">
                <a:effectLst/>
              </a:rPr>
              <a:t> </a:t>
            </a:r>
          </a:p>
          <a:p>
            <a:pPr marL="365760" lvl="1" indent="0">
              <a:buNone/>
            </a:pPr>
            <a:r>
              <a:rPr lang="en-US" b="0" i="0" dirty="0">
                <a:effectLst/>
              </a:rPr>
              <a:t>Disruptive behavior can be classified as and include, but is not limited to:</a:t>
            </a:r>
          </a:p>
          <a:p>
            <a:pPr lvl="1"/>
            <a:r>
              <a:rPr lang="en-US" b="0" i="0" dirty="0">
                <a:effectLst/>
              </a:rPr>
              <a:t>Persistent speaking without permission</a:t>
            </a:r>
          </a:p>
          <a:p>
            <a:pPr lvl="1"/>
            <a:r>
              <a:rPr lang="en-US" b="0" i="0" dirty="0">
                <a:effectLst/>
              </a:rPr>
              <a:t>Engaging in activities not related to the class</a:t>
            </a:r>
          </a:p>
          <a:p>
            <a:pPr lvl="1"/>
            <a:r>
              <a:rPr lang="en-US" b="0" i="0" dirty="0">
                <a:effectLst/>
              </a:rPr>
              <a:t>Inappropriate use of electronic devices</a:t>
            </a:r>
          </a:p>
          <a:p>
            <a:pPr lvl="1"/>
            <a:r>
              <a:rPr lang="en-US" b="0" i="0" dirty="0">
                <a:effectLst/>
              </a:rPr>
              <a:t>Sleeping in class that is unrelated to a documented medical or mental health diagnosis and/or accommodation</a:t>
            </a:r>
          </a:p>
          <a:p>
            <a:pPr lvl="1"/>
            <a:r>
              <a:rPr lang="en-US" b="0" i="0" dirty="0">
                <a:effectLst/>
              </a:rPr>
              <a:t>Chronically entering class late or leaving early that is unrelated to a medical or mental health diagnosis and/or accommodation</a:t>
            </a:r>
          </a:p>
          <a:p>
            <a:pPr lvl="1"/>
            <a:r>
              <a:rPr lang="en-US" b="0" i="0" dirty="0">
                <a:effectLst/>
              </a:rPr>
              <a:t>Eating/drinking in class without permission</a:t>
            </a:r>
          </a:p>
          <a:p>
            <a:pPr lvl="1"/>
            <a:r>
              <a:rPr lang="en-US" b="0" i="0" dirty="0">
                <a:effectLst/>
              </a:rPr>
              <a:t>Verbally confronting a faculty member or another student using utterances that have the effect of insulting or demeaning them in such a way that it causes disruption or interference with the classroom environment</a:t>
            </a:r>
          </a:p>
          <a:p>
            <a:pPr lvl="1"/>
            <a:r>
              <a:rPr lang="en-US" b="0" i="0" dirty="0">
                <a:effectLst/>
              </a:rPr>
              <a:t>Engaging in physical violence, threats, harassment, intimidation, bullying, coercion, and/or other conduct which threatens or endangers the health or safety of any person as described in the Student Code of Conduct.</a:t>
            </a:r>
            <a:endParaRPr lang="en-US" dirty="0"/>
          </a:p>
        </p:txBody>
      </p:sp>
      <p:sp>
        <p:nvSpPr>
          <p:cNvPr id="3" name="Title 2">
            <a:extLst>
              <a:ext uri="{FF2B5EF4-FFF2-40B4-BE49-F238E27FC236}">
                <a16:creationId xmlns:a16="http://schemas.microsoft.com/office/drawing/2014/main" id="{7D585E85-E4D9-70E2-81DC-77188E3BABDF}"/>
              </a:ext>
            </a:extLst>
          </p:cNvPr>
          <p:cNvSpPr>
            <a:spLocks noGrp="1"/>
          </p:cNvSpPr>
          <p:nvPr>
            <p:ph type="title"/>
          </p:nvPr>
        </p:nvSpPr>
        <p:spPr/>
        <p:txBody>
          <a:bodyPr/>
          <a:lstStyle/>
          <a:p>
            <a:r>
              <a:rPr lang="en-US" dirty="0"/>
              <a:t>Disruptive </a:t>
            </a:r>
            <a:r>
              <a:rPr lang="en-US" dirty="0" err="1"/>
              <a:t>Behaviour</a:t>
            </a:r>
            <a:endParaRPr lang="en-US" dirty="0"/>
          </a:p>
        </p:txBody>
      </p:sp>
    </p:spTree>
    <p:extLst>
      <p:ext uri="{BB962C8B-B14F-4D97-AF65-F5344CB8AC3E}">
        <p14:creationId xmlns:p14="http://schemas.microsoft.com/office/powerpoint/2010/main" val="199440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73096-2CAB-7C21-E381-F6ACB8B8280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6889CB7-A7BA-212D-FAB6-68C8E261F2E0}"/>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2DDA4E6-CCB9-A3D2-B0C9-35C6AD749344}"/>
              </a:ext>
            </a:extLst>
          </p:cNvPr>
          <p:cNvSpPr>
            <a:spLocks noGrp="1"/>
          </p:cNvSpPr>
          <p:nvPr>
            <p:ph type="title"/>
          </p:nvPr>
        </p:nvSpPr>
        <p:spPr/>
        <p:txBody>
          <a:bodyPr/>
          <a:lstStyle/>
          <a:p>
            <a:r>
              <a:rPr lang="en-US"/>
              <a:t>Online Courses</a:t>
            </a:r>
          </a:p>
        </p:txBody>
      </p:sp>
    </p:spTree>
    <p:extLst>
      <p:ext uri="{BB962C8B-B14F-4D97-AF65-F5344CB8AC3E}">
        <p14:creationId xmlns:p14="http://schemas.microsoft.com/office/powerpoint/2010/main" val="2648727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2">
      <a:dk1>
        <a:sysClr val="windowText" lastClr="000000"/>
      </a:dk1>
      <a:lt1>
        <a:sysClr val="window" lastClr="FFFFFF"/>
      </a:lt1>
      <a:dk2>
        <a:srgbClr val="860127"/>
      </a:dk2>
      <a:lt2>
        <a:srgbClr val="FEECEF"/>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b2cce50-20c8-4be2-ab4a-8cf748c58f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EA6A76FA62714883AEE11A0DA82FC0" ma:contentTypeVersion="13" ma:contentTypeDescription="Create a new document." ma:contentTypeScope="" ma:versionID="5727bee77fdd73aa7382726b70b21fc7">
  <xsd:schema xmlns:xsd="http://www.w3.org/2001/XMLSchema" xmlns:xs="http://www.w3.org/2001/XMLSchema" xmlns:p="http://schemas.microsoft.com/office/2006/metadata/properties" xmlns:ns3="1b2cce50-20c8-4be2-ab4a-8cf748c58f75" xmlns:ns4="cea88bd4-744b-42d7-a94f-f55256debc8b" targetNamespace="http://schemas.microsoft.com/office/2006/metadata/properties" ma:root="true" ma:fieldsID="e2974fd830a4a3f26ceb53e2dedac472" ns3:_="" ns4:_="">
    <xsd:import namespace="1b2cce50-20c8-4be2-ab4a-8cf748c58f75"/>
    <xsd:import namespace="cea88bd4-744b-42d7-a94f-f55256debc8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cce50-20c8-4be2-ab4a-8cf748c58f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a88bd4-744b-42d7-a94f-f55256debc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658A1-7372-4169-9B7A-0065EEC30B92}">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cea88bd4-744b-42d7-a94f-f55256debc8b"/>
    <ds:schemaRef ds:uri="1b2cce50-20c8-4be2-ab4a-8cf748c58f75"/>
    <ds:schemaRef ds:uri="http://www.w3.org/XML/1998/namespace"/>
    <ds:schemaRef ds:uri="http://purl.org/dc/dcmitype/"/>
  </ds:schemaRefs>
</ds:datastoreItem>
</file>

<file path=customXml/itemProps2.xml><?xml version="1.0" encoding="utf-8"?>
<ds:datastoreItem xmlns:ds="http://schemas.openxmlformats.org/officeDocument/2006/customXml" ds:itemID="{9C6500C7-0AD9-4301-A8D4-3950D3838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cce50-20c8-4be2-ab4a-8cf748c58f75"/>
    <ds:schemaRef ds:uri="cea88bd4-744b-42d7-a94f-f55256debc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CC6618-0B1E-47F2-90B3-63B9348AB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75312</TotalTime>
  <Words>1581</Words>
  <Application>Microsoft Office PowerPoint</Application>
  <PresentationFormat>On-screen Show (4:3)</PresentationFormat>
  <Paragraphs>147</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-apple-system</vt:lpstr>
      <vt:lpstr>Arial</vt:lpstr>
      <vt:lpstr>Arial Narrow</vt:lpstr>
      <vt:lpstr>Calibri</vt:lpstr>
      <vt:lpstr>Franklin Gothic Medium</vt:lpstr>
      <vt:lpstr>Goudy Type</vt:lpstr>
      <vt:lpstr>Helvetica</vt:lpstr>
      <vt:lpstr>Times</vt:lpstr>
      <vt:lpstr>Wingdings</vt:lpstr>
      <vt:lpstr>Wingdings 2</vt:lpstr>
      <vt:lpstr>Java Green</vt:lpstr>
      <vt:lpstr>CS 00500 – Graduate Seminar  Lesson 1.3  Academic Policies  and Expectations </vt:lpstr>
      <vt:lpstr>Policies</vt:lpstr>
      <vt:lpstr>Policies and Syllabi  </vt:lpstr>
      <vt:lpstr>Attendance Policy</vt:lpstr>
      <vt:lpstr>Accommodation Policy</vt:lpstr>
      <vt:lpstr>Academic Integrity Policy</vt:lpstr>
      <vt:lpstr>Classroom Behaviour Policy</vt:lpstr>
      <vt:lpstr>Disruptive Behaviour</vt:lpstr>
      <vt:lpstr>Online Courses</vt:lpstr>
      <vt:lpstr>Expectations of Students Taking Online Course</vt:lpstr>
      <vt:lpstr>Academic Freedom and Syllabi</vt:lpstr>
      <vt:lpstr>Faculty have Academic Freedom</vt:lpstr>
      <vt:lpstr>What Academic Freedom Means</vt:lpstr>
      <vt:lpstr>Syllabi are Important!</vt:lpstr>
      <vt:lpstr>Grading</vt:lpstr>
      <vt:lpstr>Grading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Myers, Jack F</cp:lastModifiedBy>
  <cp:revision>486</cp:revision>
  <dcterms:created xsi:type="dcterms:W3CDTF">2013-12-20T15:33:26Z</dcterms:created>
  <dcterms:modified xsi:type="dcterms:W3CDTF">2025-06-08T11:58:53Z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0x0101004BEA6A76FA62714883AEE11A0DA82FC0</vt:lpwstr>
  </property>
</Properties>
</file>