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0"/>
  </p:notesMasterIdLst>
  <p:sldIdLst>
    <p:sldId id="288" r:id="rId2"/>
    <p:sldId id="289" r:id="rId3"/>
    <p:sldId id="291" r:id="rId4"/>
    <p:sldId id="292" r:id="rId5"/>
    <p:sldId id="294" r:id="rId6"/>
    <p:sldId id="296" r:id="rId7"/>
    <p:sldId id="297" r:id="rId8"/>
    <p:sldId id="29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AA1"/>
    <a:srgbClr val="BFBFBF"/>
    <a:srgbClr val="1BA6C1"/>
    <a:srgbClr val="1D9F36"/>
    <a:srgbClr val="612D2D"/>
    <a:srgbClr val="934343"/>
    <a:srgbClr val="67213A"/>
    <a:srgbClr val="1C1C1C"/>
    <a:srgbClr val="F69992"/>
    <a:srgbClr val="19B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64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4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9BAC5-AAC3-41B1-80A3-A98604D7601C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63B7B-8D39-4D0A-9EEA-56F291D34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t>Objects First with Java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t>© David J. Barnes and Michael Kölling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3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3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32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52B4E-4FD2-45FC-9CDE-05DF5F3AE35C}" type="slidenum"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3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32" charset="0"/>
              <a:ea typeface="+mn-ea"/>
              <a:cs typeface="+mn-cs"/>
            </a:endParaRPr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Replace this with your course title and your name/contact details.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18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9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7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89D6-EDD8-7056-8854-0DA681C4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621DC-1880-16BE-08D2-B24376058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138" y="1689100"/>
            <a:ext cx="4254500" cy="492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smtClean="0"/>
            </a:lvl1pPr>
            <a:lvl2pPr>
              <a:defRPr lang="en-US" sz="1600" spc="0" smtClean="0"/>
            </a:lvl2pPr>
            <a:lvl3pPr>
              <a:defRPr lang="en-US" sz="1500" spc="0" smtClean="0"/>
            </a:lvl3pPr>
            <a:lvl4pPr>
              <a:defRPr lang="en-US" spc="0" smtClean="0"/>
            </a:lvl4pPr>
            <a:lvl5pPr>
              <a:defRPr lang="en-US" sz="1400" spc="0"/>
            </a:lvl5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A0E4C5-33B3-1314-A761-A1CAF1A12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8675" y="1689100"/>
            <a:ext cx="4294188" cy="492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smtClean="0"/>
            </a:lvl1pPr>
            <a:lvl2pPr>
              <a:defRPr lang="en-US" sz="1600" spc="0" smtClean="0"/>
            </a:lvl2pPr>
            <a:lvl3pPr>
              <a:defRPr lang="en-US" sz="1500" spc="0" smtClean="0"/>
            </a:lvl3pPr>
            <a:lvl4pPr>
              <a:defRPr lang="en-US" spc="0" smtClean="0"/>
            </a:lvl4pPr>
            <a:lvl5pPr>
              <a:defRPr lang="en-US" sz="1400" spc="0"/>
            </a:lvl5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60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 spc="0">
                <a:solidFill>
                  <a:schemeClr val="tx1"/>
                </a:solidFill>
              </a:defRPr>
            </a:lvl1pPr>
            <a:lvl2pPr>
              <a:defRPr sz="1600" spc="0">
                <a:solidFill>
                  <a:schemeClr val="tx1"/>
                </a:solidFill>
              </a:defRPr>
            </a:lvl2pPr>
            <a:lvl3pPr>
              <a:buClr>
                <a:srgbClr val="934343"/>
              </a:buClr>
              <a:defRPr sz="15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7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C6EFC-03AF-EF9F-B124-F6FCADA228AA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786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C6EFC-03AF-EF9F-B124-F6FCADA228AA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spc="0" dirty="0"/>
            </a:lvl1pPr>
            <a:lvl2pPr>
              <a:defRPr lang="en-US" sz="1600" spc="0" dirty="0"/>
            </a:lvl2pPr>
            <a:lvl3pPr>
              <a:defRPr lang="en-US" sz="1500" spc="0" dirty="0"/>
            </a:lvl3pPr>
            <a:lvl4pPr>
              <a:defRPr lang="en-US" spc="0" dirty="0"/>
            </a:lvl4pPr>
          </a:lstStyle>
          <a:p>
            <a:pPr lvl="0">
              <a:buClr>
                <a:schemeClr val="accent1">
                  <a:lumMod val="75000"/>
                </a:schemeClr>
              </a:buClr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buClr>
                <a:srgbClr val="934343"/>
              </a:buClr>
            </a:pPr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C715CDA6-468B-4914-9119-2CA166CC068C}" type="datetime1">
              <a:rPr lang="en-US" smtClean="0"/>
              <a:pPr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24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85800"/>
            <a:ext cx="8407893" cy="5440679"/>
          </a:xfrm>
        </p:spPr>
        <p:txBody>
          <a:bodyPr/>
          <a:lstStyle>
            <a:lvl1pPr marL="4572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2pPr>
            <a:lvl3pPr marL="64008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3pPr>
            <a:lvl4pPr marL="91440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4pPr>
            <a:lvl5pPr marL="109728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81260" cy="406153"/>
          </a:xfrm>
        </p:spPr>
        <p:txBody>
          <a:bodyPr/>
          <a:lstStyle>
            <a:lvl1pPr>
              <a:defRPr sz="2000" u="sng" cap="none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3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6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6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86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91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61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18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09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77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0314" y="153923"/>
            <a:ext cx="6705600" cy="6553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8914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0846" y="153923"/>
            <a:ext cx="1981200" cy="6556248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83245" y="2893801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75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612D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612D2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2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D2A14-834A-9CBA-732F-DB80C8AC20C4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1D9F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rgbClr val="1D9F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35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4D2A14-834A-9CBA-732F-DB80C8AC20C4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4192906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50000"/>
                </a:schemeClr>
              </a:buClr>
              <a:defRPr sz="2000" spc="0"/>
            </a:lvl1pPr>
            <a:lvl2pPr>
              <a:defRPr sz="1800" spc="0"/>
            </a:lvl2pPr>
            <a:lvl3pPr>
              <a:defRPr sz="1600" spc="0"/>
            </a:lvl3pPr>
            <a:lvl4pPr>
              <a:buClr>
                <a:srgbClr val="934343"/>
              </a:buClr>
              <a:defRPr sz="14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91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19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C15F5-50E2-0D76-8D7A-29239AF72F00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36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7C15F5-50E2-0D76-8D7A-29239AF72F00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4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1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C7D-EDDA-C62E-4427-EB53DE5D5D03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7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97C7D-EDDA-C62E-4427-EB53DE5D5D03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5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EBAF0-A641-A199-1534-06E28B0E3BA1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28600"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3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AEBAF0-A641-A199-1534-06E28B0E3BA1}"/>
              </a:ext>
            </a:extLst>
          </p:cNvPr>
          <p:cNvSpPr/>
          <p:nvPr userDrawn="1"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74320" indent="-228600"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"/>
              <a:defRPr sz="20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buClr>
                <a:srgbClr val="934343"/>
              </a:buClr>
              <a:defRPr sz="16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rgbClr val="1C1C1C"/>
              </a:buClr>
              <a:defRPr sz="14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9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0"/>
            <a:ext cx="8407893" cy="490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34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2" r:id="rId2"/>
    <p:sldLayoutId id="2147483700" r:id="rId3"/>
    <p:sldLayoutId id="2147483677" r:id="rId4"/>
    <p:sldLayoutId id="2147483693" r:id="rId5"/>
    <p:sldLayoutId id="2147483701" r:id="rId6"/>
    <p:sldLayoutId id="2147483691" r:id="rId7"/>
    <p:sldLayoutId id="2147483694" r:id="rId8"/>
    <p:sldLayoutId id="2147483702" r:id="rId9"/>
    <p:sldLayoutId id="2147483708" r:id="rId10"/>
    <p:sldLayoutId id="2147483679" r:id="rId11"/>
    <p:sldLayoutId id="2147483695" r:id="rId12"/>
    <p:sldLayoutId id="2147483703" r:id="rId13"/>
    <p:sldLayoutId id="2147483680" r:id="rId14"/>
    <p:sldLayoutId id="2147483681" r:id="rId15"/>
    <p:sldLayoutId id="2147483696" r:id="rId16"/>
    <p:sldLayoutId id="2147483705" r:id="rId17"/>
    <p:sldLayoutId id="2147483689" r:id="rId18"/>
    <p:sldLayoutId id="2147483697" r:id="rId19"/>
    <p:sldLayoutId id="2147483704" r:id="rId20"/>
    <p:sldLayoutId id="2147483682" r:id="rId21"/>
    <p:sldLayoutId id="2147483698" r:id="rId22"/>
    <p:sldLayoutId id="2147483706" r:id="rId23"/>
    <p:sldLayoutId id="2147483683" r:id="rId24"/>
    <p:sldLayoutId id="2147483699" r:id="rId25"/>
    <p:sldLayoutId id="2147483707" r:id="rId2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1"/>
          <p:cNvSpPr>
            <a:spLocks noGrp="1" noChangeArrowheads="1"/>
          </p:cNvSpPr>
          <p:nvPr>
            <p:ph type="title"/>
          </p:nvPr>
        </p:nvSpPr>
        <p:spPr>
          <a:xfrm>
            <a:off x="317628" y="1427322"/>
            <a:ext cx="6324600" cy="1828800"/>
          </a:xfrm>
        </p:spPr>
        <p:txBody>
          <a:bodyPr/>
          <a:lstStyle/>
          <a:p>
            <a:pPr eaLnBrk="1" hangingPunct="1"/>
            <a:r>
              <a:rPr lang="en-GB" altLang="en-US" sz="3200">
                <a:solidFill>
                  <a:schemeClr val="tx2">
                    <a:lumMod val="20000"/>
                    <a:lumOff val="80000"/>
                  </a:schemeClr>
                </a:solidFill>
              </a:rPr>
              <a:t>CS 00500 – Graduate Seminar</a:t>
            </a:r>
            <a:br>
              <a:rPr lang="en-GB" altLang="en-US" dirty="0"/>
            </a:br>
            <a:br>
              <a:rPr lang="en-GB" altLang="en-US"/>
            </a:br>
            <a:r>
              <a:rPr lang="en-GB" altLang="en-US"/>
              <a:t>Lesson 1.1</a:t>
            </a:r>
            <a:br>
              <a:rPr lang="en-GB" altLang="en-US"/>
            </a:br>
            <a:r>
              <a:rPr lang="en-GB" altLang="en-US"/>
              <a:t>Introduction</a:t>
            </a:r>
            <a:br>
              <a:rPr lang="en-GB" altLang="en-US"/>
            </a:br>
            <a:endParaRPr lang="en-US" altLang="en-US" sz="36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162799" y="2892277"/>
            <a:ext cx="1600201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03EB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8E17C46-82F2-E333-855C-109F62275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4460" y="4831880"/>
            <a:ext cx="1981200" cy="1828800"/>
          </a:xfrm>
        </p:spPr>
        <p:txBody>
          <a:bodyPr anchor="b" anchorCtr="0"/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latin typeface="Goudy Type" panose="00000500000000000000" pitchFamily="2" charset="0"/>
              </a:rPr>
              <a:t>Welcome!</a:t>
            </a:r>
            <a:br>
              <a:rPr lang="en-US">
                <a:latin typeface="Goudy Type" panose="00000500000000000000" pitchFamily="2" charset="0"/>
              </a:rPr>
            </a:br>
            <a:endParaRPr lang="en-US">
              <a:latin typeface="Goudy Type" panose="00000500000000000000" pitchFamily="2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latin typeface="Goudy Type" panose="00000500000000000000" pitchFamily="2" charset="0"/>
              </a:rPr>
              <a:t>About this course</a:t>
            </a:r>
            <a:br>
              <a:rPr lang="en-US">
                <a:latin typeface="Goudy Type" panose="00000500000000000000" pitchFamily="2" charset="0"/>
              </a:rPr>
            </a:br>
            <a:endParaRPr lang="en-US">
              <a:latin typeface="Goudy Type" panose="00000500000000000000" pitchFamily="2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>
                <a:latin typeface="Goudy Type" panose="00000500000000000000" pitchFamily="2" charset="0"/>
              </a:rPr>
              <a:t>What we'll cover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17B252-4C3E-87A2-92D1-47212DCC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" y="4166936"/>
            <a:ext cx="3551722" cy="236781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4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249EAA-72E4-D6FF-79EE-DF4484ED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70" y="1607419"/>
            <a:ext cx="4807018" cy="4939612"/>
          </a:xfrm>
        </p:spPr>
        <p:txBody>
          <a:bodyPr/>
          <a:lstStyle/>
          <a:p>
            <a:pPr marL="45720" indent="0">
              <a:lnSpc>
                <a:spcPts val="2800"/>
              </a:lnSpc>
              <a:buNone/>
            </a:pPr>
            <a:r>
              <a:rPr lang="en-US" b="0" i="0">
                <a:solidFill>
                  <a:srgbClr val="333333"/>
                </a:solidFill>
                <a:effectLst/>
                <a:latin typeface="Goudy Type" panose="020F0502020204030204" pitchFamily="2" charset="0"/>
              </a:rPr>
              <a:t>This zero-credit course is designed to </a:t>
            </a:r>
            <a:r>
              <a:rPr lang="en-US" b="0" i="0">
                <a:solidFill>
                  <a:schemeClr val="accent2">
                    <a:lumMod val="75000"/>
                  </a:schemeClr>
                </a:solidFill>
                <a:effectLst/>
                <a:latin typeface="Goudy Type" panose="020F0502020204030204" pitchFamily="2" charset="0"/>
              </a:rPr>
              <a:t>orient</a:t>
            </a:r>
            <a:r>
              <a:rPr lang="en-US" b="0" i="0">
                <a:solidFill>
                  <a:srgbClr val="333333"/>
                </a:solidFill>
                <a:effectLst/>
                <a:latin typeface="Goudy Type" panose="020F0502020204030204" pitchFamily="2" charset="0"/>
              </a:rPr>
              <a:t> and </a:t>
            </a:r>
            <a:r>
              <a:rPr lang="en-US" b="0" i="0">
                <a:solidFill>
                  <a:schemeClr val="accent2">
                    <a:lumMod val="75000"/>
                  </a:schemeClr>
                </a:solidFill>
                <a:effectLst/>
                <a:latin typeface="Goudy Type" panose="020F0502020204030204" pitchFamily="2" charset="0"/>
              </a:rPr>
              <a:t>prepare</a:t>
            </a:r>
            <a:r>
              <a:rPr lang="en-US" b="0" i="0">
                <a:solidFill>
                  <a:srgbClr val="333333"/>
                </a:solidFill>
                <a:effectLst/>
                <a:latin typeface="Goudy Type" panose="020F0502020204030204" pitchFamily="2" charset="0"/>
              </a:rPr>
              <a:t> graduate students for </a:t>
            </a:r>
            <a:r>
              <a:rPr lang="en-US" b="1" i="0" u="sng">
                <a:solidFill>
                  <a:srgbClr val="333333"/>
                </a:solidFill>
                <a:effectLst/>
                <a:latin typeface="Goudy Type" panose="020F0502020204030204" pitchFamily="2" charset="0"/>
              </a:rPr>
              <a:t>success</a:t>
            </a:r>
            <a:r>
              <a:rPr lang="en-US" b="0" i="0">
                <a:solidFill>
                  <a:srgbClr val="333333"/>
                </a:solidFill>
                <a:effectLst/>
                <a:latin typeface="Goudy Type" panose="020F0502020204030204" pitchFamily="2" charset="0"/>
              </a:rPr>
              <a:t> in their graduate studies.  It will provide </a:t>
            </a:r>
            <a:r>
              <a:rPr lang="en-US" b="0" i="0">
                <a:solidFill>
                  <a:schemeClr val="accent2">
                    <a:lumMod val="75000"/>
                  </a:schemeClr>
                </a:solidFill>
                <a:effectLst/>
                <a:latin typeface="Goudy Type" panose="020F0502020204030204" pitchFamily="2" charset="0"/>
              </a:rPr>
              <a:t>useful information </a:t>
            </a:r>
            <a:r>
              <a:rPr lang="en-US" b="0" i="0">
                <a:solidFill>
                  <a:srgbClr val="333333"/>
                </a:solidFill>
                <a:effectLst/>
                <a:latin typeface="Goudy Type" panose="020F0502020204030204" pitchFamily="2" charset="0"/>
              </a:rPr>
              <a:t>on the details, processes, and nuances of the student’s graduate programs.  It will also be used to encourage </a:t>
            </a:r>
            <a:r>
              <a:rPr lang="en-US" b="0" i="0">
                <a:solidFill>
                  <a:schemeClr val="accent2">
                    <a:lumMod val="75000"/>
                  </a:schemeClr>
                </a:solidFill>
                <a:effectLst/>
                <a:latin typeface="Goudy Type" panose="020F0502020204030204" pitchFamily="2" charset="0"/>
              </a:rPr>
              <a:t>research</a:t>
            </a:r>
            <a:r>
              <a:rPr lang="en-US" b="0" i="0">
                <a:solidFill>
                  <a:srgbClr val="333333"/>
                </a:solidFill>
                <a:effectLst/>
                <a:latin typeface="Goudy Type" panose="020F0502020204030204" pitchFamily="2" charset="0"/>
              </a:rPr>
              <a:t> and will include graduate seminar presentations by student researchers.  Students will learn a holistic understanding of the </a:t>
            </a:r>
            <a:r>
              <a:rPr lang="en-US" b="0" i="0">
                <a:solidFill>
                  <a:schemeClr val="accent2">
                    <a:lumMod val="75000"/>
                  </a:schemeClr>
                </a:solidFill>
                <a:effectLst/>
                <a:latin typeface="Goudy Type" panose="020F0502020204030204" pitchFamily="2" charset="0"/>
              </a:rPr>
              <a:t>current state of computing </a:t>
            </a:r>
            <a:r>
              <a:rPr lang="en-US" b="0" i="0">
                <a:solidFill>
                  <a:srgbClr val="333333"/>
                </a:solidFill>
                <a:effectLst/>
                <a:latin typeface="Goudy Type" panose="020F0502020204030204" pitchFamily="2" charset="0"/>
              </a:rPr>
              <a:t>via attendance of talks by invited speakers and by “journal club”-style discussions of published peer reviewed research.</a:t>
            </a:r>
            <a:endParaRPr lang="en-US">
              <a:latin typeface="Goudy Type" panose="020F05020202040302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C8DA38-F47A-B3BF-FC71-FEAF66A7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 00500 – Graduate Seminar</a:t>
            </a:r>
          </a:p>
        </p:txBody>
      </p:sp>
    </p:spTree>
    <p:extLst>
      <p:ext uri="{BB962C8B-B14F-4D97-AF65-F5344CB8AC3E}">
        <p14:creationId xmlns:p14="http://schemas.microsoft.com/office/powerpoint/2010/main" val="152763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BD3CA-8808-1E4F-3D7F-434CCA3A8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DF960B-3221-0507-ADF4-BE850ED7E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rtl="0" fontAlgn="base">
              <a:buNone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the completion of the course, students should be able to:</a:t>
            </a:r>
            <a:b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buFont typeface="+mj-lt"/>
              <a:buAutoNum type="arabicPeriod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articulate the details, processes, objectives, and nuances of their graduate programs, including administrative requirements and academic expectations;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2B236-DDED-2A48-3B12-C6695179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310023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9C0A3-B8AA-B67B-927E-2A7CF11C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119D0F-0985-D122-E490-C2CD34E4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rtl="0" fontAlgn="base">
              <a:buNone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the completion of the course, students should be able to:</a:t>
            </a:r>
            <a:b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articulate the details, processes, objectives, and nuances of their graduate programs, including administrative requirements and academic expectations;</a:t>
            </a:r>
          </a:p>
          <a:p>
            <a:pPr rtl="0" fontAlgn="base">
              <a:buFont typeface="+mj-lt"/>
              <a:buAutoNum type="arabicPeriod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incorporate techniques, processes, learnings and best practices to prepare for graduate study and beyond;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B4AB4A-57F7-B630-47AE-2E4F0D06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266892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0CFCC-986A-F7FC-205D-5474287F4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EE1056-DE08-F843-5494-3A088E98D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rtl="0" fontAlgn="base">
              <a:buNone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the completion of the course, students should be able to:</a:t>
            </a:r>
            <a:b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articulate the details, processes, objectives, and nuances of their graduate programs, including administrative requirements and academic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expectations;</a:t>
            </a:r>
          </a:p>
          <a:p>
            <a:pPr fontAlgn="base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incorporate techniques, processes, learnings and best practices to prepare for graduate study and beyond;</a:t>
            </a:r>
          </a:p>
          <a:p>
            <a:pPr fontAlgn="base">
              <a:buFont typeface="+mj-lt"/>
              <a:buAutoNum type="arabicPeriod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critically analyze computing trends and the current state of computing through discussions, readings, and reflections on technologies relevant to their chosen area of focus;</a:t>
            </a:r>
          </a:p>
          <a:p>
            <a:pPr rtl="0" fontAlgn="base">
              <a:buFont typeface="+mj-lt"/>
              <a:buAutoNum type="arabicPeriod"/>
            </a:pP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CB638-7610-1FDB-3521-D18DA1C8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192664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9BF4-F639-8877-F776-F534E3AFB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C13BCB-2DED-4D21-ECC5-60FCC6AAD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rtl="0" fontAlgn="base">
              <a:buNone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the completion of the course, students should be able to:</a:t>
            </a:r>
            <a:b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b="0" i="0" u="none" strike="noStrike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articulate the details, processes, objectives, and nuances of their graduate programs, including administrative requirements and academic 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expectations;</a:t>
            </a:r>
          </a:p>
          <a:p>
            <a:pPr fontAlgn="base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incorporate techniques, processes, learnings and best practices to prepare for graduate study and beyond;</a:t>
            </a:r>
          </a:p>
          <a:p>
            <a:pPr fontAlgn="base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critically analyze computing trends and the current state of computing through discussions, readings, and reflections on technologies relevant to their chosen area of focus;</a:t>
            </a:r>
          </a:p>
          <a:p>
            <a:pPr fontAlgn="base">
              <a:buFont typeface="+mj-lt"/>
              <a:buAutoNum type="arabicPeriod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competently engage with research via review and discussion on peer-reviewed literature, to enhance their ability to conduct scholarly inquiry.</a:t>
            </a:r>
          </a:p>
          <a:p>
            <a:pPr fontAlgn="base">
              <a:buFont typeface="+mj-lt"/>
              <a:buAutoNum type="arabicPeriod"/>
            </a:pP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buFont typeface="+mj-lt"/>
              <a:buAutoNum type="arabicPeriod"/>
            </a:pP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5D872F-311F-A92E-EF85-AF078858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238823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1AC2ED-DCF5-10ED-C287-3408FFACF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875" y="1719071"/>
            <a:ext cx="4222668" cy="4912233"/>
          </a:xfrm>
        </p:spPr>
        <p:txBody>
          <a:bodyPr>
            <a:noAutofit/>
          </a:bodyPr>
          <a:lstStyle/>
          <a:p>
            <a:r>
              <a:rPr lang="en-US"/>
              <a:t>Module 1 – Introduction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Orientation, policies, tools, resources, preparing for graduate study</a:t>
            </a:r>
          </a:p>
          <a:p>
            <a:pPr lvl="1"/>
            <a:endParaRPr lang="en-US" dirty="0"/>
          </a:p>
          <a:p>
            <a:r>
              <a:rPr lang="en-US"/>
              <a:t>Module 2 – Your Graduate Program</a:t>
            </a:r>
            <a:endParaRPr lang="en-US" dirty="0"/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Specific details about your chosen course of study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  <a:p>
            <a:r>
              <a:rPr lang="en-US"/>
              <a:t>Module 3 – Academic Integrity</a:t>
            </a:r>
            <a:endParaRPr lang="en-US" dirty="0"/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Plagiarism, allowable collaboration, use of generative AI in academic settings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/>
              <a:t>Module 4 –State of Computer Science</a:t>
            </a:r>
            <a:endParaRPr lang="en-US" dirty="0"/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Key emerging technologies, tech trends, relevance to careers and modern life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B133BD-C4AF-403D-01DD-3E4711A2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Modules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328BF5A-9766-5488-B969-9423CDA80128}"/>
              </a:ext>
            </a:extLst>
          </p:cNvPr>
          <p:cNvSpPr txBox="1">
            <a:spLocks/>
          </p:cNvSpPr>
          <p:nvPr/>
        </p:nvSpPr>
        <p:spPr>
          <a:xfrm>
            <a:off x="4572000" y="1719071"/>
            <a:ext cx="4389120" cy="4912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 2" pitchFamily="18" charset="2"/>
              <a:buChar char="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rgbClr val="934343"/>
              </a:buClr>
              <a:buFont typeface="Wingdings" pitchFamily="2" charset="2"/>
              <a:buChar char="§"/>
              <a:defRPr sz="15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Module 5 – Ethics in Computer Science</a:t>
            </a:r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Modern issues, ethical frameworks, considerations for your field of study</a:t>
            </a:r>
          </a:p>
          <a:p>
            <a:pPr lvl="1"/>
            <a:endParaRPr lang="en-US"/>
          </a:p>
          <a:p>
            <a:r>
              <a:rPr lang="en-US"/>
              <a:t>Module 6 – Using Published Literature</a:t>
            </a:r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Abstratcing information from or producing research papers, critical analytic skills</a:t>
            </a:r>
          </a:p>
          <a:p>
            <a:pPr lvl="1"/>
            <a:endParaRPr lang="en-US"/>
          </a:p>
          <a:p>
            <a:r>
              <a:rPr lang="en-US"/>
              <a:t>Module 7 – Academic Communications </a:t>
            </a:r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Mastering academic writing and presentations</a:t>
            </a:r>
          </a:p>
          <a:p>
            <a:pPr lvl="1"/>
            <a:endParaRPr lang="en-US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/>
              <a:t>Module 8 – Career Planning</a:t>
            </a:r>
          </a:p>
          <a:p>
            <a:pPr lvl="1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Preparing for academic or industry careers, mastering technical interviews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graduation cap and text&#10;&#10;AI-generated content may be incorrect.">
            <a:extLst>
              <a:ext uri="{FF2B5EF4-FFF2-40B4-BE49-F238E27FC236}">
                <a16:creationId xmlns:a16="http://schemas.microsoft.com/office/drawing/2014/main" id="{7CE043EC-E5E4-081A-7816-CB5870D54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938" y="1719263"/>
            <a:ext cx="4905375" cy="49053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10C6E2-B5A5-A171-36D1-7512CD3E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Zero Credit Course? </a:t>
            </a:r>
          </a:p>
        </p:txBody>
      </p:sp>
    </p:spTree>
    <p:extLst>
      <p:ext uri="{BB962C8B-B14F-4D97-AF65-F5344CB8AC3E}">
        <p14:creationId xmlns:p14="http://schemas.microsoft.com/office/powerpoint/2010/main" val="3318146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va Green">
  <a:themeElements>
    <a:clrScheme name="Custom 2">
      <a:dk1>
        <a:sysClr val="windowText" lastClr="000000"/>
      </a:dk1>
      <a:lt1>
        <a:sysClr val="window" lastClr="FFFFFF"/>
      </a:lt1>
      <a:dk2>
        <a:srgbClr val="860127"/>
      </a:dk2>
      <a:lt2>
        <a:srgbClr val="FEECEF"/>
      </a:lt2>
      <a:accent1>
        <a:srgbClr val="1F03EB"/>
      </a:accent1>
      <a:accent2>
        <a:srgbClr val="0070C0"/>
      </a:accent2>
      <a:accent3>
        <a:srgbClr val="A147C9"/>
      </a:accent3>
      <a:accent4>
        <a:srgbClr val="2E6C57"/>
      </a:accent4>
      <a:accent5>
        <a:srgbClr val="5B4672"/>
      </a:accent5>
      <a:accent6>
        <a:srgbClr val="45CBA2"/>
      </a:accent6>
      <a:hlink>
        <a:srgbClr val="47295D"/>
      </a:hlink>
      <a:folHlink>
        <a:srgbClr val="47295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1800"/>
          </a:lnSpc>
          <a:defRPr sz="1800" b="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68843</TotalTime>
  <Words>555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Franklin Gothic Medium</vt:lpstr>
      <vt:lpstr>Goudy Type</vt:lpstr>
      <vt:lpstr>Times</vt:lpstr>
      <vt:lpstr>Wingdings</vt:lpstr>
      <vt:lpstr>Wingdings 2</vt:lpstr>
      <vt:lpstr>Java Green</vt:lpstr>
      <vt:lpstr>CS 00500 – Graduate Seminar  Lesson 1.1 Introduction </vt:lpstr>
      <vt:lpstr>CS 00500 – Graduate Seminar</vt:lpstr>
      <vt:lpstr>Course Objectives</vt:lpstr>
      <vt:lpstr>Course Objectives</vt:lpstr>
      <vt:lpstr>Course Objectives</vt:lpstr>
      <vt:lpstr>Course Objectives</vt:lpstr>
      <vt:lpstr>Course Modules</vt:lpstr>
      <vt:lpstr>A Zero Credit Course?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 and Data Abstraction  Lesson 1: Review</dc:title>
  <dc:creator>Jack Myers</dc:creator>
  <cp:lastModifiedBy>Myers, Jack F</cp:lastModifiedBy>
  <cp:revision>477</cp:revision>
  <dcterms:created xsi:type="dcterms:W3CDTF">2013-12-20T15:33:26Z</dcterms:created>
  <dcterms:modified xsi:type="dcterms:W3CDTF">2025-05-22T12:05:26Z</dcterms:modified>
</cp:coreProperties>
</file>