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AAA8"/>
    <a:srgbClr val="0066CC"/>
    <a:srgbClr val="764600"/>
    <a:srgbClr val="D67F00"/>
    <a:srgbClr val="FFBB57"/>
    <a:srgbClr val="F9FEDE"/>
    <a:srgbClr val="DDDDDD"/>
    <a:srgbClr val="AFA1E9"/>
    <a:srgbClr val="AFAADA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85041" autoAdjust="0"/>
  </p:normalViewPr>
  <p:slideViewPr>
    <p:cSldViewPr snapToGrid="0">
      <p:cViewPr>
        <p:scale>
          <a:sx n="50" d="100"/>
          <a:sy n="50" d="100"/>
        </p:scale>
        <p:origin x="1602" y="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10/22/2018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10/22/2018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371523"/>
            <a:ext cx="6324600" cy="1828800"/>
          </a:xfrm>
        </p:spPr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500" dirty="0">
                <a:solidFill>
                  <a:srgbClr val="F9FEDE"/>
                </a:solidFill>
              </a:rPr>
              <a:t> </a:t>
            </a:r>
            <a:br>
              <a:rPr lang="en-GB" altLang="en-US" sz="700" dirty="0"/>
            </a:br>
            <a:br>
              <a:rPr lang="en-GB" altLang="en-US" dirty="0"/>
            </a:br>
            <a:r>
              <a:rPr lang="en-US" altLang="en-US" sz="3600" dirty="0"/>
              <a:t>Cybersecurity Planning</a:t>
            </a:r>
            <a:br>
              <a:rPr lang="en-US" altLang="en-US" sz="3600" dirty="0"/>
            </a:br>
            <a:r>
              <a:rPr lang="en-US" altLang="en-US" sz="3600" dirty="0"/>
              <a:t>and Management:</a:t>
            </a:r>
            <a:br>
              <a:rPr lang="en-US" altLang="en-US" sz="3600" dirty="0"/>
            </a:br>
            <a:br>
              <a:rPr lang="en-US" altLang="en-US" sz="3600" dirty="0"/>
            </a:b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Continual Service</a:t>
            </a:r>
            <a:br>
              <a:rPr lang="en-US" altLang="en-US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Improvement</a:t>
            </a:r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2DA8488-2081-493A-9BD8-2AE2F9DD5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641C531C-04B4-43D3-A36D-055507027B94}"/>
              </a:ext>
            </a:extLst>
          </p:cNvPr>
          <p:cNvSpPr/>
          <p:nvPr/>
        </p:nvSpPr>
        <p:spPr>
          <a:xfrm>
            <a:off x="150725" y="885168"/>
            <a:ext cx="8842550" cy="13560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452AE60-D601-4FD2-BF71-7F67EBD5B1A7}"/>
              </a:ext>
            </a:extLst>
          </p:cNvPr>
          <p:cNvSpPr/>
          <p:nvPr/>
        </p:nvSpPr>
        <p:spPr>
          <a:xfrm>
            <a:off x="380999" y="4943302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Business Relationship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5B8E61-A9FD-46BB-9596-E91037D32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28644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ITIL Processes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99A72A81-1BFB-4C39-BC14-FD8FADD6FC41}"/>
              </a:ext>
            </a:extLst>
          </p:cNvPr>
          <p:cNvSpPr/>
          <p:nvPr/>
        </p:nvSpPr>
        <p:spPr>
          <a:xfrm>
            <a:off x="318657" y="5541832"/>
            <a:ext cx="2244437" cy="83127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Service Strategy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FC367038-9737-4956-B24F-8C1E731FC9FE}"/>
              </a:ext>
            </a:extLst>
          </p:cNvPr>
          <p:cNvSpPr/>
          <p:nvPr/>
        </p:nvSpPr>
        <p:spPr>
          <a:xfrm>
            <a:off x="2362203" y="5541831"/>
            <a:ext cx="2244437" cy="83127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Service Design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7E366122-9516-4609-9FE4-E4A7DFE057CB}"/>
              </a:ext>
            </a:extLst>
          </p:cNvPr>
          <p:cNvSpPr/>
          <p:nvPr/>
        </p:nvSpPr>
        <p:spPr>
          <a:xfrm>
            <a:off x="4405749" y="5541830"/>
            <a:ext cx="2244437" cy="83127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Service Transition</a:t>
            </a: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E3296F26-D63F-4739-AF71-8B3C555510C9}"/>
              </a:ext>
            </a:extLst>
          </p:cNvPr>
          <p:cNvSpPr/>
          <p:nvPr/>
        </p:nvSpPr>
        <p:spPr>
          <a:xfrm>
            <a:off x="6449295" y="5541829"/>
            <a:ext cx="2244437" cy="83127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Service Operation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63D824-A3B2-42DF-9A63-10DAC81BC188}"/>
              </a:ext>
            </a:extLst>
          </p:cNvPr>
          <p:cNvSpPr/>
          <p:nvPr/>
        </p:nvSpPr>
        <p:spPr>
          <a:xfrm>
            <a:off x="380999" y="4389115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Demand Management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E37CA8-AE93-489B-818A-7D862519FA9B}"/>
              </a:ext>
            </a:extLst>
          </p:cNvPr>
          <p:cNvSpPr/>
          <p:nvPr/>
        </p:nvSpPr>
        <p:spPr>
          <a:xfrm>
            <a:off x="2417623" y="4943653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IT Service Continuity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7D96FA-35B5-48A3-A8CA-F4648FF2A209}"/>
              </a:ext>
            </a:extLst>
          </p:cNvPr>
          <p:cNvSpPr/>
          <p:nvPr/>
        </p:nvSpPr>
        <p:spPr>
          <a:xfrm>
            <a:off x="4454247" y="4932223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Service Asset and Configuration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FED0B7-C16C-4187-B5D5-F0D27901120A}"/>
              </a:ext>
            </a:extLst>
          </p:cNvPr>
          <p:cNvSpPr/>
          <p:nvPr/>
        </p:nvSpPr>
        <p:spPr>
          <a:xfrm>
            <a:off x="6490871" y="4932223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Problem Management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D7FE06-C83F-4CC8-A2A2-C011D3227DCF}"/>
              </a:ext>
            </a:extLst>
          </p:cNvPr>
          <p:cNvSpPr/>
          <p:nvPr/>
        </p:nvSpPr>
        <p:spPr>
          <a:xfrm>
            <a:off x="367145" y="3834928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Financial Management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0F0DFF-FFCE-40DF-85F4-6C580739B03B}"/>
              </a:ext>
            </a:extLst>
          </p:cNvPr>
          <p:cNvSpPr/>
          <p:nvPr/>
        </p:nvSpPr>
        <p:spPr>
          <a:xfrm>
            <a:off x="2403769" y="4389466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Availability Management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6DC3A5-03C8-4172-BD0A-524D7F6CE595}"/>
              </a:ext>
            </a:extLst>
          </p:cNvPr>
          <p:cNvSpPr/>
          <p:nvPr/>
        </p:nvSpPr>
        <p:spPr>
          <a:xfrm>
            <a:off x="4454247" y="3269662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Release and Deployment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0E736B9-0914-4AF5-85AE-DF96D8BEC4F5}"/>
              </a:ext>
            </a:extLst>
          </p:cNvPr>
          <p:cNvSpPr/>
          <p:nvPr/>
        </p:nvSpPr>
        <p:spPr>
          <a:xfrm>
            <a:off x="6477017" y="4378036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Incident Management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34349E-3BE6-4855-9559-83C2BCC7CCC1}"/>
              </a:ext>
            </a:extLst>
          </p:cNvPr>
          <p:cNvSpPr/>
          <p:nvPr/>
        </p:nvSpPr>
        <p:spPr>
          <a:xfrm>
            <a:off x="353291" y="3280741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Service Portfolio Management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2CE693-7E32-41D5-8475-6A47B4B57483}"/>
              </a:ext>
            </a:extLst>
          </p:cNvPr>
          <p:cNvSpPr/>
          <p:nvPr/>
        </p:nvSpPr>
        <p:spPr>
          <a:xfrm>
            <a:off x="2389915" y="3263779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Capacity Management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E780955-3626-4972-9D91-004D93188451}"/>
              </a:ext>
            </a:extLst>
          </p:cNvPr>
          <p:cNvSpPr/>
          <p:nvPr/>
        </p:nvSpPr>
        <p:spPr>
          <a:xfrm>
            <a:off x="4454247" y="2715475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Transition Planning and Support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AEDD43B-F0CB-47BF-B4D2-5683452CF3FE}"/>
              </a:ext>
            </a:extLst>
          </p:cNvPr>
          <p:cNvSpPr/>
          <p:nvPr/>
        </p:nvSpPr>
        <p:spPr>
          <a:xfrm>
            <a:off x="6463163" y="3823849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Event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 Management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BCDC01-5576-4FEE-B04C-460A2CCE77F8}"/>
              </a:ext>
            </a:extLst>
          </p:cNvPr>
          <p:cNvSpPr/>
          <p:nvPr/>
        </p:nvSpPr>
        <p:spPr>
          <a:xfrm>
            <a:off x="2376061" y="2709592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Service Level Management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270F720-3D0D-48EE-96F1-FE900B1ACD53}"/>
              </a:ext>
            </a:extLst>
          </p:cNvPr>
          <p:cNvSpPr/>
          <p:nvPr/>
        </p:nvSpPr>
        <p:spPr>
          <a:xfrm>
            <a:off x="4454247" y="4395071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Knowledge Management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E9C09C-66B7-4A1B-9D1F-2014DFECAB1B}"/>
              </a:ext>
            </a:extLst>
          </p:cNvPr>
          <p:cNvSpPr/>
          <p:nvPr/>
        </p:nvSpPr>
        <p:spPr>
          <a:xfrm>
            <a:off x="6449309" y="3269662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Request Fulfillment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F4B753F-30EB-4C10-AC96-A1A525CC5165}"/>
              </a:ext>
            </a:extLst>
          </p:cNvPr>
          <p:cNvSpPr/>
          <p:nvPr/>
        </p:nvSpPr>
        <p:spPr>
          <a:xfrm>
            <a:off x="2362207" y="2155405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Supplier Management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E107C1-899B-45E9-AF3C-E72EEA75A6A6}"/>
              </a:ext>
            </a:extLst>
          </p:cNvPr>
          <p:cNvSpPr/>
          <p:nvPr/>
        </p:nvSpPr>
        <p:spPr>
          <a:xfrm>
            <a:off x="4454247" y="3840884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Service Validation and Testing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D7922E-1208-4BCA-B985-3F299538FFEC}"/>
              </a:ext>
            </a:extLst>
          </p:cNvPr>
          <p:cNvSpPr/>
          <p:nvPr/>
        </p:nvSpPr>
        <p:spPr>
          <a:xfrm>
            <a:off x="6435455" y="2715475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Access Management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D986CF5-9B99-488E-BC65-2258115EFBB2}"/>
              </a:ext>
            </a:extLst>
          </p:cNvPr>
          <p:cNvSpPr/>
          <p:nvPr/>
        </p:nvSpPr>
        <p:spPr>
          <a:xfrm>
            <a:off x="2348353" y="1601218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Information Security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F7E4BC4-E632-4F91-B4FC-37D1F822064C}"/>
              </a:ext>
            </a:extLst>
          </p:cNvPr>
          <p:cNvSpPr/>
          <p:nvPr/>
        </p:nvSpPr>
        <p:spPr>
          <a:xfrm>
            <a:off x="4454247" y="2161288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Change Evaluation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FD34E37-EF12-4653-B9A1-3A650608F4C9}"/>
              </a:ext>
            </a:extLst>
          </p:cNvPr>
          <p:cNvSpPr/>
          <p:nvPr/>
        </p:nvSpPr>
        <p:spPr>
          <a:xfrm>
            <a:off x="318657" y="6456247"/>
            <a:ext cx="8375075" cy="401753"/>
          </a:xfrm>
          <a:prstGeom prst="rect">
            <a:avLst/>
          </a:prstGeom>
          <a:solidFill>
            <a:srgbClr val="EAAA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Continual Service Improvement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CEE5E6B-2F34-4C4E-AAC7-B9DE8DEB85B4}"/>
              </a:ext>
            </a:extLst>
          </p:cNvPr>
          <p:cNvSpPr/>
          <p:nvPr/>
        </p:nvSpPr>
        <p:spPr>
          <a:xfrm>
            <a:off x="4454247" y="1593376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Change Management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0E10E77-285E-47FB-8B7D-B09292E3B37E}"/>
              </a:ext>
            </a:extLst>
          </p:cNvPr>
          <p:cNvSpPr/>
          <p:nvPr/>
        </p:nvSpPr>
        <p:spPr>
          <a:xfrm>
            <a:off x="339437" y="2721278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Strategy </a:t>
            </a:r>
            <a:r>
              <a:rPr lang="en-US" sz="1400" dirty="0" err="1">
                <a:solidFill>
                  <a:schemeClr val="tx1"/>
                </a:solidFill>
              </a:rPr>
              <a:t>Mgmt</a:t>
            </a:r>
            <a:r>
              <a:rPr lang="en-US" sz="1400" dirty="0">
                <a:solidFill>
                  <a:schemeClr val="tx1"/>
                </a:solidFill>
              </a:rPr>
              <a:t> for IT Services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866FB3-3AD1-404A-8556-85F12A5010C2}"/>
              </a:ext>
            </a:extLst>
          </p:cNvPr>
          <p:cNvSpPr/>
          <p:nvPr/>
        </p:nvSpPr>
        <p:spPr>
          <a:xfrm>
            <a:off x="2396149" y="3833206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Risk Management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7EDB3B3-5E74-43F0-BE5E-D8DDE09C8D4D}"/>
              </a:ext>
            </a:extLst>
          </p:cNvPr>
          <p:cNvSpPr/>
          <p:nvPr/>
        </p:nvSpPr>
        <p:spPr>
          <a:xfrm>
            <a:off x="2348352" y="1031366"/>
            <a:ext cx="1711037" cy="5153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Service Catalog Management</a:t>
            </a:r>
          </a:p>
        </p:txBody>
      </p:sp>
    </p:spTree>
    <p:extLst>
      <p:ext uri="{BB962C8B-B14F-4D97-AF65-F5344CB8AC3E}">
        <p14:creationId xmlns:p14="http://schemas.microsoft.com/office/powerpoint/2010/main" val="2911655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3">
      <a:dk1>
        <a:sysClr val="windowText" lastClr="000000"/>
      </a:dk1>
      <a:lt1>
        <a:sysClr val="window" lastClr="FFFFFF"/>
      </a:lt1>
      <a:dk2>
        <a:srgbClr val="4E3B30"/>
      </a:dk2>
      <a:lt2>
        <a:srgbClr val="E1D0CC"/>
      </a:lt2>
      <a:accent1>
        <a:srgbClr val="002060"/>
      </a:accent1>
      <a:accent2>
        <a:srgbClr val="7030A0"/>
      </a:accent2>
      <a:accent3>
        <a:srgbClr val="2F75FF"/>
      </a:accent3>
      <a:accent4>
        <a:srgbClr val="C00000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81355</TotalTime>
  <Words>110</Words>
  <Application>Microsoft Office PowerPoint</Application>
  <PresentationFormat>On-screen Show (4:3)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 Cybersecurity Planning and Management:  Continual Service Improvement</vt:lpstr>
      <vt:lpstr>ITIL Processes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713</cp:revision>
  <dcterms:created xsi:type="dcterms:W3CDTF">2013-12-20T15:33:26Z</dcterms:created>
  <dcterms:modified xsi:type="dcterms:W3CDTF">2018-10-22T04:07:14Z</dcterms:modified>
</cp:coreProperties>
</file>