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BDF4"/>
    <a:srgbClr val="EAAAA8"/>
    <a:srgbClr val="0066CC"/>
    <a:srgbClr val="764600"/>
    <a:srgbClr val="D67F00"/>
    <a:srgbClr val="FFBB57"/>
    <a:srgbClr val="F9FEDE"/>
    <a:srgbClr val="DDDDDD"/>
    <a:srgbClr val="AFA1E9"/>
    <a:srgbClr val="AFA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85041" autoAdjust="0"/>
  </p:normalViewPr>
  <p:slideViewPr>
    <p:cSldViewPr snapToGrid="0">
      <p:cViewPr varScale="1">
        <p:scale>
          <a:sx n="69" d="100"/>
          <a:sy n="69" d="100"/>
        </p:scale>
        <p:origin x="384" y="60"/>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10/23/2018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t>Replace this with your course title and your name/contact details.</a:t>
            </a:r>
          </a:p>
          <a:p>
            <a:pPr eaLnBrk="1" hangingPunct="1"/>
            <a:endParaRPr lang="en-GB" altLang="en-US"/>
          </a:p>
        </p:txBody>
      </p:sp>
    </p:spTree>
    <p:extLst>
      <p:ext uri="{BB962C8B-B14F-4D97-AF65-F5344CB8AC3E}">
        <p14:creationId xmlns:p14="http://schemas.microsoft.com/office/powerpoint/2010/main" val="1919925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10/23/2018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10/23/2018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10/23/2018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10/23/2018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10/23/2018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10/23/2018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10/23/2018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10/23/2018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10/23/2018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10/23/2018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10/23/2018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10/23/2018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10/23/2018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a:xfrm>
            <a:off x="457200" y="2371523"/>
            <a:ext cx="6324600" cy="1828800"/>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sz="3200" dirty="0">
                <a:solidFill>
                  <a:srgbClr val="F9FEDE"/>
                </a:solidFill>
              </a:rPr>
            </a:br>
            <a:r>
              <a:rPr lang="en-GB" altLang="en-US" sz="500" dirty="0">
                <a:solidFill>
                  <a:srgbClr val="F9FEDE"/>
                </a:solidFill>
              </a:rPr>
              <a:t> </a:t>
            </a:r>
            <a:br>
              <a:rPr lang="en-GB" altLang="en-US" sz="700" dirty="0"/>
            </a:br>
            <a:br>
              <a:rPr lang="en-GB" altLang="en-US" dirty="0"/>
            </a:br>
            <a:r>
              <a:rPr lang="en-US" altLang="en-US" sz="3600" dirty="0"/>
              <a:t>Infrastructure Capabilities</a:t>
            </a:r>
            <a:br>
              <a:rPr lang="en-US" altLang="en-US" sz="3600" dirty="0"/>
            </a:br>
            <a:r>
              <a:rPr lang="en-US" altLang="en-US" sz="3600" dirty="0"/>
              <a:t>and Operations:</a:t>
            </a:r>
            <a:br>
              <a:rPr lang="en-US" altLang="en-US" sz="3600" dirty="0"/>
            </a:br>
            <a:br>
              <a:rPr lang="en-US" altLang="en-US" sz="3600" dirty="0"/>
            </a:br>
            <a:r>
              <a:rPr lang="en-US" altLang="en-US" dirty="0">
                <a:solidFill>
                  <a:schemeClr val="bg2">
                    <a:lumMod val="75000"/>
                  </a:schemeClr>
                </a:solidFill>
              </a:rPr>
              <a:t>Other ITIL Processes</a:t>
            </a:r>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
        <p:nvSpPr>
          <p:cNvPr id="7" name="Subtitle 6">
            <a:extLst>
              <a:ext uri="{FF2B5EF4-FFF2-40B4-BE49-F238E27FC236}">
                <a16:creationId xmlns:a16="http://schemas.microsoft.com/office/drawing/2014/main" id="{42DA8488-2081-493A-9BD8-2AE2F9DD5A7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871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60">
            <a:extLst>
              <a:ext uri="{FF2B5EF4-FFF2-40B4-BE49-F238E27FC236}">
                <a16:creationId xmlns:a16="http://schemas.microsoft.com/office/drawing/2014/main" id="{641C531C-04B4-43D3-A36D-055507027B94}"/>
              </a:ext>
            </a:extLst>
          </p:cNvPr>
          <p:cNvSpPr/>
          <p:nvPr/>
        </p:nvSpPr>
        <p:spPr>
          <a:xfrm>
            <a:off x="150725" y="885168"/>
            <a:ext cx="8842550" cy="135606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6452AE60-D601-4FD2-BF71-7F67EBD5B1A7}"/>
              </a:ext>
            </a:extLst>
          </p:cNvPr>
          <p:cNvSpPr/>
          <p:nvPr/>
        </p:nvSpPr>
        <p:spPr>
          <a:xfrm>
            <a:off x="380999" y="4943302"/>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Business Relationship </a:t>
            </a:r>
            <a:r>
              <a:rPr lang="en-US" sz="1400" dirty="0" err="1">
                <a:solidFill>
                  <a:schemeClr val="tx1"/>
                </a:solidFill>
              </a:rPr>
              <a:t>Mgmt</a:t>
            </a:r>
            <a:endParaRPr lang="en-US" sz="1400" dirty="0">
              <a:solidFill>
                <a:schemeClr val="tx1"/>
              </a:solidFill>
            </a:endParaRPr>
          </a:p>
        </p:txBody>
      </p:sp>
      <p:sp>
        <p:nvSpPr>
          <p:cNvPr id="3" name="Title 2">
            <a:extLst>
              <a:ext uri="{FF2B5EF4-FFF2-40B4-BE49-F238E27FC236}">
                <a16:creationId xmlns:a16="http://schemas.microsoft.com/office/drawing/2014/main" id="{CC5B8E61-A9FD-46BB-9596-E91037D32C47}"/>
              </a:ext>
            </a:extLst>
          </p:cNvPr>
          <p:cNvSpPr>
            <a:spLocks noGrp="1"/>
          </p:cNvSpPr>
          <p:nvPr>
            <p:ph type="title"/>
          </p:nvPr>
        </p:nvSpPr>
        <p:spPr>
          <a:xfrm>
            <a:off x="381000" y="355847"/>
            <a:ext cx="8381260" cy="286449"/>
          </a:xfrm>
        </p:spPr>
        <p:txBody>
          <a:bodyPr/>
          <a:lstStyle/>
          <a:p>
            <a:pPr algn="r"/>
            <a:r>
              <a:rPr lang="en-US" dirty="0">
                <a:solidFill>
                  <a:schemeClr val="accent5">
                    <a:lumMod val="20000"/>
                    <a:lumOff val="80000"/>
                  </a:schemeClr>
                </a:solidFill>
              </a:rPr>
              <a:t>ITIL Processes</a:t>
            </a:r>
          </a:p>
        </p:txBody>
      </p:sp>
      <p:sp>
        <p:nvSpPr>
          <p:cNvPr id="5" name="Arrow: Chevron 4">
            <a:extLst>
              <a:ext uri="{FF2B5EF4-FFF2-40B4-BE49-F238E27FC236}">
                <a16:creationId xmlns:a16="http://schemas.microsoft.com/office/drawing/2014/main" id="{99A72A81-1BFB-4C39-BC14-FD8FADD6FC41}"/>
              </a:ext>
            </a:extLst>
          </p:cNvPr>
          <p:cNvSpPr/>
          <p:nvPr/>
        </p:nvSpPr>
        <p:spPr>
          <a:xfrm>
            <a:off x="318657" y="5541832"/>
            <a:ext cx="2244437" cy="831273"/>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Service Strategy</a:t>
            </a:r>
          </a:p>
        </p:txBody>
      </p:sp>
      <p:sp>
        <p:nvSpPr>
          <p:cNvPr id="6" name="Arrow: Chevron 5">
            <a:extLst>
              <a:ext uri="{FF2B5EF4-FFF2-40B4-BE49-F238E27FC236}">
                <a16:creationId xmlns:a16="http://schemas.microsoft.com/office/drawing/2014/main" id="{FC367038-9737-4956-B24F-8C1E731FC9FE}"/>
              </a:ext>
            </a:extLst>
          </p:cNvPr>
          <p:cNvSpPr/>
          <p:nvPr/>
        </p:nvSpPr>
        <p:spPr>
          <a:xfrm>
            <a:off x="2362203" y="5541831"/>
            <a:ext cx="2244437" cy="831273"/>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Service Design</a:t>
            </a:r>
          </a:p>
        </p:txBody>
      </p:sp>
      <p:sp>
        <p:nvSpPr>
          <p:cNvPr id="7" name="Arrow: Chevron 6">
            <a:extLst>
              <a:ext uri="{FF2B5EF4-FFF2-40B4-BE49-F238E27FC236}">
                <a16:creationId xmlns:a16="http://schemas.microsoft.com/office/drawing/2014/main" id="{7E366122-9516-4609-9FE4-E4A7DFE057CB}"/>
              </a:ext>
            </a:extLst>
          </p:cNvPr>
          <p:cNvSpPr/>
          <p:nvPr/>
        </p:nvSpPr>
        <p:spPr>
          <a:xfrm>
            <a:off x="4405749" y="5541830"/>
            <a:ext cx="2244437" cy="831273"/>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Service Transition</a:t>
            </a:r>
          </a:p>
        </p:txBody>
      </p:sp>
      <p:sp>
        <p:nvSpPr>
          <p:cNvPr id="8" name="Arrow: Chevron 7">
            <a:extLst>
              <a:ext uri="{FF2B5EF4-FFF2-40B4-BE49-F238E27FC236}">
                <a16:creationId xmlns:a16="http://schemas.microsoft.com/office/drawing/2014/main" id="{E3296F26-D63F-4739-AF71-8B3C555510C9}"/>
              </a:ext>
            </a:extLst>
          </p:cNvPr>
          <p:cNvSpPr/>
          <p:nvPr/>
        </p:nvSpPr>
        <p:spPr>
          <a:xfrm>
            <a:off x="6449295" y="5541829"/>
            <a:ext cx="2244437" cy="831273"/>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Service Operation</a:t>
            </a:r>
          </a:p>
        </p:txBody>
      </p:sp>
      <p:sp>
        <p:nvSpPr>
          <p:cNvPr id="9" name="Rectangle 8">
            <a:extLst>
              <a:ext uri="{FF2B5EF4-FFF2-40B4-BE49-F238E27FC236}">
                <a16:creationId xmlns:a16="http://schemas.microsoft.com/office/drawing/2014/main" id="{0763D824-A3B2-42DF-9A63-10DAC81BC188}"/>
              </a:ext>
            </a:extLst>
          </p:cNvPr>
          <p:cNvSpPr/>
          <p:nvPr/>
        </p:nvSpPr>
        <p:spPr>
          <a:xfrm>
            <a:off x="380999" y="4389115"/>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Demand Management</a:t>
            </a:r>
          </a:p>
        </p:txBody>
      </p:sp>
      <p:sp>
        <p:nvSpPr>
          <p:cNvPr id="10" name="Rectangle 9">
            <a:extLst>
              <a:ext uri="{FF2B5EF4-FFF2-40B4-BE49-F238E27FC236}">
                <a16:creationId xmlns:a16="http://schemas.microsoft.com/office/drawing/2014/main" id="{ACE37CA8-AE93-489B-818A-7D862519FA9B}"/>
              </a:ext>
            </a:extLst>
          </p:cNvPr>
          <p:cNvSpPr/>
          <p:nvPr/>
        </p:nvSpPr>
        <p:spPr>
          <a:xfrm>
            <a:off x="2417623" y="4943653"/>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IT Service Continuity </a:t>
            </a:r>
            <a:r>
              <a:rPr lang="en-US" sz="1400" dirty="0" err="1">
                <a:solidFill>
                  <a:schemeClr val="tx1"/>
                </a:solidFill>
              </a:rPr>
              <a:t>Mgmt</a:t>
            </a:r>
            <a:endParaRPr lang="en-US" sz="1400" dirty="0">
              <a:solidFill>
                <a:schemeClr val="tx1"/>
              </a:solidFill>
            </a:endParaRPr>
          </a:p>
        </p:txBody>
      </p:sp>
      <p:sp>
        <p:nvSpPr>
          <p:cNvPr id="11" name="Rectangle 10">
            <a:extLst>
              <a:ext uri="{FF2B5EF4-FFF2-40B4-BE49-F238E27FC236}">
                <a16:creationId xmlns:a16="http://schemas.microsoft.com/office/drawing/2014/main" id="{F37D96FA-35B5-48A3-A8CA-F4648FF2A209}"/>
              </a:ext>
            </a:extLst>
          </p:cNvPr>
          <p:cNvSpPr/>
          <p:nvPr/>
        </p:nvSpPr>
        <p:spPr>
          <a:xfrm>
            <a:off x="4454247" y="4932223"/>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Service Asset and Configuration </a:t>
            </a:r>
            <a:r>
              <a:rPr lang="en-US" sz="1400" dirty="0" err="1">
                <a:solidFill>
                  <a:schemeClr val="tx1"/>
                </a:solidFill>
              </a:rPr>
              <a:t>Mgmt</a:t>
            </a:r>
            <a:endParaRPr lang="en-US" sz="1400" dirty="0">
              <a:solidFill>
                <a:schemeClr val="tx1"/>
              </a:solidFill>
            </a:endParaRPr>
          </a:p>
        </p:txBody>
      </p:sp>
      <p:sp>
        <p:nvSpPr>
          <p:cNvPr id="12" name="Rectangle 11">
            <a:extLst>
              <a:ext uri="{FF2B5EF4-FFF2-40B4-BE49-F238E27FC236}">
                <a16:creationId xmlns:a16="http://schemas.microsoft.com/office/drawing/2014/main" id="{C4FED0B7-C16C-4187-B5D5-F0D27901120A}"/>
              </a:ext>
            </a:extLst>
          </p:cNvPr>
          <p:cNvSpPr/>
          <p:nvPr/>
        </p:nvSpPr>
        <p:spPr>
          <a:xfrm>
            <a:off x="6490871" y="4932223"/>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Problem Management</a:t>
            </a:r>
          </a:p>
        </p:txBody>
      </p:sp>
      <p:sp>
        <p:nvSpPr>
          <p:cNvPr id="13" name="Rectangle 12">
            <a:extLst>
              <a:ext uri="{FF2B5EF4-FFF2-40B4-BE49-F238E27FC236}">
                <a16:creationId xmlns:a16="http://schemas.microsoft.com/office/drawing/2014/main" id="{18D7FE06-C83F-4CC8-A2A2-C011D3227DCF}"/>
              </a:ext>
            </a:extLst>
          </p:cNvPr>
          <p:cNvSpPr/>
          <p:nvPr/>
        </p:nvSpPr>
        <p:spPr>
          <a:xfrm>
            <a:off x="367145" y="3834928"/>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Financial Management</a:t>
            </a:r>
          </a:p>
        </p:txBody>
      </p:sp>
      <p:sp>
        <p:nvSpPr>
          <p:cNvPr id="14" name="Rectangle 13">
            <a:extLst>
              <a:ext uri="{FF2B5EF4-FFF2-40B4-BE49-F238E27FC236}">
                <a16:creationId xmlns:a16="http://schemas.microsoft.com/office/drawing/2014/main" id="{0C0F0DFF-FFCE-40DF-85F4-6C580739B03B}"/>
              </a:ext>
            </a:extLst>
          </p:cNvPr>
          <p:cNvSpPr/>
          <p:nvPr/>
        </p:nvSpPr>
        <p:spPr>
          <a:xfrm>
            <a:off x="2403769" y="4389466"/>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Availability Management</a:t>
            </a:r>
          </a:p>
        </p:txBody>
      </p:sp>
      <p:sp>
        <p:nvSpPr>
          <p:cNvPr id="15" name="Rectangle 14">
            <a:extLst>
              <a:ext uri="{FF2B5EF4-FFF2-40B4-BE49-F238E27FC236}">
                <a16:creationId xmlns:a16="http://schemas.microsoft.com/office/drawing/2014/main" id="{5B6DC3A5-03C8-4172-BD0A-524D7F6CE595}"/>
              </a:ext>
            </a:extLst>
          </p:cNvPr>
          <p:cNvSpPr/>
          <p:nvPr/>
        </p:nvSpPr>
        <p:spPr>
          <a:xfrm>
            <a:off x="4454247" y="3269662"/>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Release and Deployment </a:t>
            </a:r>
            <a:r>
              <a:rPr lang="en-US" sz="1400" dirty="0" err="1">
                <a:solidFill>
                  <a:schemeClr val="tx1"/>
                </a:solidFill>
              </a:rPr>
              <a:t>Mgmt</a:t>
            </a:r>
            <a:endParaRPr lang="en-US" sz="1400" dirty="0">
              <a:solidFill>
                <a:schemeClr val="tx1"/>
              </a:solidFill>
            </a:endParaRPr>
          </a:p>
        </p:txBody>
      </p:sp>
      <p:sp>
        <p:nvSpPr>
          <p:cNvPr id="16" name="Rectangle 15">
            <a:extLst>
              <a:ext uri="{FF2B5EF4-FFF2-40B4-BE49-F238E27FC236}">
                <a16:creationId xmlns:a16="http://schemas.microsoft.com/office/drawing/2014/main" id="{F0E736B9-0914-4AF5-85AE-DF96D8BEC4F5}"/>
              </a:ext>
            </a:extLst>
          </p:cNvPr>
          <p:cNvSpPr/>
          <p:nvPr/>
        </p:nvSpPr>
        <p:spPr>
          <a:xfrm>
            <a:off x="6477017" y="4378036"/>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Incident Management</a:t>
            </a:r>
          </a:p>
        </p:txBody>
      </p:sp>
      <p:sp>
        <p:nvSpPr>
          <p:cNvPr id="17" name="Rectangle 16">
            <a:extLst>
              <a:ext uri="{FF2B5EF4-FFF2-40B4-BE49-F238E27FC236}">
                <a16:creationId xmlns:a16="http://schemas.microsoft.com/office/drawing/2014/main" id="{8634349E-3BE6-4855-9559-83C2BCC7CCC1}"/>
              </a:ext>
            </a:extLst>
          </p:cNvPr>
          <p:cNvSpPr/>
          <p:nvPr/>
        </p:nvSpPr>
        <p:spPr>
          <a:xfrm>
            <a:off x="353291" y="3280741"/>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Service Portfolio Management</a:t>
            </a:r>
          </a:p>
        </p:txBody>
      </p:sp>
      <p:sp>
        <p:nvSpPr>
          <p:cNvPr id="18" name="Rectangle 17">
            <a:extLst>
              <a:ext uri="{FF2B5EF4-FFF2-40B4-BE49-F238E27FC236}">
                <a16:creationId xmlns:a16="http://schemas.microsoft.com/office/drawing/2014/main" id="{AE2CE693-7E32-41D5-8475-6A47B4B57483}"/>
              </a:ext>
            </a:extLst>
          </p:cNvPr>
          <p:cNvSpPr/>
          <p:nvPr/>
        </p:nvSpPr>
        <p:spPr>
          <a:xfrm>
            <a:off x="2389915" y="3263779"/>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Capacity Management</a:t>
            </a:r>
          </a:p>
        </p:txBody>
      </p:sp>
      <p:sp>
        <p:nvSpPr>
          <p:cNvPr id="19" name="Rectangle 18">
            <a:extLst>
              <a:ext uri="{FF2B5EF4-FFF2-40B4-BE49-F238E27FC236}">
                <a16:creationId xmlns:a16="http://schemas.microsoft.com/office/drawing/2014/main" id="{8E780955-3626-4972-9D91-004D93188451}"/>
              </a:ext>
            </a:extLst>
          </p:cNvPr>
          <p:cNvSpPr/>
          <p:nvPr/>
        </p:nvSpPr>
        <p:spPr>
          <a:xfrm>
            <a:off x="4454247" y="2715475"/>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Transition Planning and Support</a:t>
            </a:r>
          </a:p>
        </p:txBody>
      </p:sp>
      <p:sp>
        <p:nvSpPr>
          <p:cNvPr id="20" name="Rectangle 19">
            <a:extLst>
              <a:ext uri="{FF2B5EF4-FFF2-40B4-BE49-F238E27FC236}">
                <a16:creationId xmlns:a16="http://schemas.microsoft.com/office/drawing/2014/main" id="{FAEDD43B-F0CB-47BF-B4D2-5683452CF3FE}"/>
              </a:ext>
            </a:extLst>
          </p:cNvPr>
          <p:cNvSpPr/>
          <p:nvPr/>
        </p:nvSpPr>
        <p:spPr>
          <a:xfrm>
            <a:off x="6463163" y="3823849"/>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Event</a:t>
            </a:r>
            <a:br>
              <a:rPr lang="en-US" sz="1400" dirty="0">
                <a:solidFill>
                  <a:schemeClr val="tx1"/>
                </a:solidFill>
              </a:rPr>
            </a:br>
            <a:r>
              <a:rPr lang="en-US" sz="1400" dirty="0">
                <a:solidFill>
                  <a:schemeClr val="tx1"/>
                </a:solidFill>
              </a:rPr>
              <a:t> Management</a:t>
            </a:r>
          </a:p>
        </p:txBody>
      </p:sp>
      <p:sp>
        <p:nvSpPr>
          <p:cNvPr id="22" name="Rectangle 21">
            <a:extLst>
              <a:ext uri="{FF2B5EF4-FFF2-40B4-BE49-F238E27FC236}">
                <a16:creationId xmlns:a16="http://schemas.microsoft.com/office/drawing/2014/main" id="{06BCDC01-5576-4FEE-B04C-460A2CCE77F8}"/>
              </a:ext>
            </a:extLst>
          </p:cNvPr>
          <p:cNvSpPr/>
          <p:nvPr/>
        </p:nvSpPr>
        <p:spPr>
          <a:xfrm>
            <a:off x="2376061" y="2709592"/>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Service Level Management</a:t>
            </a:r>
          </a:p>
        </p:txBody>
      </p:sp>
      <p:sp>
        <p:nvSpPr>
          <p:cNvPr id="23" name="Rectangle 22">
            <a:extLst>
              <a:ext uri="{FF2B5EF4-FFF2-40B4-BE49-F238E27FC236}">
                <a16:creationId xmlns:a16="http://schemas.microsoft.com/office/drawing/2014/main" id="{6270F720-3D0D-48EE-96F1-FE900B1ACD53}"/>
              </a:ext>
            </a:extLst>
          </p:cNvPr>
          <p:cNvSpPr/>
          <p:nvPr/>
        </p:nvSpPr>
        <p:spPr>
          <a:xfrm>
            <a:off x="4454247" y="4395071"/>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Knowledge Management</a:t>
            </a:r>
          </a:p>
        </p:txBody>
      </p:sp>
      <p:sp>
        <p:nvSpPr>
          <p:cNvPr id="24" name="Rectangle 23">
            <a:extLst>
              <a:ext uri="{FF2B5EF4-FFF2-40B4-BE49-F238E27FC236}">
                <a16:creationId xmlns:a16="http://schemas.microsoft.com/office/drawing/2014/main" id="{CCE9C09C-66B7-4A1B-9D1F-2014DFECAB1B}"/>
              </a:ext>
            </a:extLst>
          </p:cNvPr>
          <p:cNvSpPr/>
          <p:nvPr/>
        </p:nvSpPr>
        <p:spPr>
          <a:xfrm>
            <a:off x="6449309" y="3269662"/>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Request Fulfillment</a:t>
            </a:r>
          </a:p>
        </p:txBody>
      </p:sp>
      <p:sp>
        <p:nvSpPr>
          <p:cNvPr id="26" name="Rectangle 25">
            <a:extLst>
              <a:ext uri="{FF2B5EF4-FFF2-40B4-BE49-F238E27FC236}">
                <a16:creationId xmlns:a16="http://schemas.microsoft.com/office/drawing/2014/main" id="{5F4B753F-30EB-4C10-AC96-A1A525CC5165}"/>
              </a:ext>
            </a:extLst>
          </p:cNvPr>
          <p:cNvSpPr/>
          <p:nvPr/>
        </p:nvSpPr>
        <p:spPr>
          <a:xfrm>
            <a:off x="2362207" y="2155405"/>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Supplier Management</a:t>
            </a:r>
          </a:p>
        </p:txBody>
      </p:sp>
      <p:sp>
        <p:nvSpPr>
          <p:cNvPr id="27" name="Rectangle 26">
            <a:extLst>
              <a:ext uri="{FF2B5EF4-FFF2-40B4-BE49-F238E27FC236}">
                <a16:creationId xmlns:a16="http://schemas.microsoft.com/office/drawing/2014/main" id="{39E107C1-899B-45E9-AF3C-E72EEA75A6A6}"/>
              </a:ext>
            </a:extLst>
          </p:cNvPr>
          <p:cNvSpPr/>
          <p:nvPr/>
        </p:nvSpPr>
        <p:spPr>
          <a:xfrm>
            <a:off x="4454247" y="3840884"/>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Service Validation and Testing</a:t>
            </a:r>
          </a:p>
        </p:txBody>
      </p:sp>
      <p:sp>
        <p:nvSpPr>
          <p:cNvPr id="28" name="Rectangle 27">
            <a:extLst>
              <a:ext uri="{FF2B5EF4-FFF2-40B4-BE49-F238E27FC236}">
                <a16:creationId xmlns:a16="http://schemas.microsoft.com/office/drawing/2014/main" id="{07D7922E-1208-4BCA-B985-3F299538FFEC}"/>
              </a:ext>
            </a:extLst>
          </p:cNvPr>
          <p:cNvSpPr/>
          <p:nvPr/>
        </p:nvSpPr>
        <p:spPr>
          <a:xfrm>
            <a:off x="6435455" y="2715475"/>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Access Management</a:t>
            </a:r>
          </a:p>
        </p:txBody>
      </p:sp>
      <p:sp>
        <p:nvSpPr>
          <p:cNvPr id="30" name="Rectangle 29">
            <a:extLst>
              <a:ext uri="{FF2B5EF4-FFF2-40B4-BE49-F238E27FC236}">
                <a16:creationId xmlns:a16="http://schemas.microsoft.com/office/drawing/2014/main" id="{9D986CF5-9B99-488E-BC65-2258115EFBB2}"/>
              </a:ext>
            </a:extLst>
          </p:cNvPr>
          <p:cNvSpPr/>
          <p:nvPr/>
        </p:nvSpPr>
        <p:spPr>
          <a:xfrm>
            <a:off x="2348353" y="1601218"/>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Information Security </a:t>
            </a:r>
            <a:r>
              <a:rPr lang="en-US" sz="1400" dirty="0" err="1">
                <a:solidFill>
                  <a:schemeClr val="tx1"/>
                </a:solidFill>
              </a:rPr>
              <a:t>Mgmt</a:t>
            </a:r>
            <a:endParaRPr lang="en-US" sz="1400" dirty="0">
              <a:solidFill>
                <a:schemeClr val="tx1"/>
              </a:solidFill>
            </a:endParaRPr>
          </a:p>
        </p:txBody>
      </p:sp>
      <p:sp>
        <p:nvSpPr>
          <p:cNvPr id="31" name="Rectangle 30">
            <a:extLst>
              <a:ext uri="{FF2B5EF4-FFF2-40B4-BE49-F238E27FC236}">
                <a16:creationId xmlns:a16="http://schemas.microsoft.com/office/drawing/2014/main" id="{CF7E4BC4-E632-4F91-B4FC-37D1F822064C}"/>
              </a:ext>
            </a:extLst>
          </p:cNvPr>
          <p:cNvSpPr/>
          <p:nvPr/>
        </p:nvSpPr>
        <p:spPr>
          <a:xfrm>
            <a:off x="4454247" y="2161288"/>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Change Evaluation</a:t>
            </a:r>
          </a:p>
        </p:txBody>
      </p:sp>
      <p:sp>
        <p:nvSpPr>
          <p:cNvPr id="33" name="Rectangle 32">
            <a:extLst>
              <a:ext uri="{FF2B5EF4-FFF2-40B4-BE49-F238E27FC236}">
                <a16:creationId xmlns:a16="http://schemas.microsoft.com/office/drawing/2014/main" id="{8FD34E37-EF12-4653-B9A1-3A650608F4C9}"/>
              </a:ext>
            </a:extLst>
          </p:cNvPr>
          <p:cNvSpPr/>
          <p:nvPr/>
        </p:nvSpPr>
        <p:spPr>
          <a:xfrm>
            <a:off x="2348348" y="1033166"/>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Service Catalog Management</a:t>
            </a:r>
          </a:p>
        </p:txBody>
      </p:sp>
      <p:sp>
        <p:nvSpPr>
          <p:cNvPr id="34" name="Rectangle 33">
            <a:extLst>
              <a:ext uri="{FF2B5EF4-FFF2-40B4-BE49-F238E27FC236}">
                <a16:creationId xmlns:a16="http://schemas.microsoft.com/office/drawing/2014/main" id="{8CEE5E6B-2F34-4C4E-AAC7-B9DE8DEB85B4}"/>
              </a:ext>
            </a:extLst>
          </p:cNvPr>
          <p:cNvSpPr/>
          <p:nvPr/>
        </p:nvSpPr>
        <p:spPr>
          <a:xfrm>
            <a:off x="4454247" y="1593376"/>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Change Management</a:t>
            </a:r>
          </a:p>
        </p:txBody>
      </p:sp>
      <p:sp>
        <p:nvSpPr>
          <p:cNvPr id="46" name="TextBox 45">
            <a:extLst>
              <a:ext uri="{FF2B5EF4-FFF2-40B4-BE49-F238E27FC236}">
                <a16:creationId xmlns:a16="http://schemas.microsoft.com/office/drawing/2014/main" id="{F26BC25D-968C-440C-BE33-DB5621595690}"/>
              </a:ext>
            </a:extLst>
          </p:cNvPr>
          <p:cNvSpPr txBox="1"/>
          <p:nvPr/>
        </p:nvSpPr>
        <p:spPr>
          <a:xfrm flipH="1">
            <a:off x="7442686" y="3013558"/>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47" name="Rectangle 46">
            <a:extLst>
              <a:ext uri="{FF2B5EF4-FFF2-40B4-BE49-F238E27FC236}">
                <a16:creationId xmlns:a16="http://schemas.microsoft.com/office/drawing/2014/main" id="{00E10E77-285E-47FB-8B7D-B09292E3B37E}"/>
              </a:ext>
            </a:extLst>
          </p:cNvPr>
          <p:cNvSpPr/>
          <p:nvPr/>
        </p:nvSpPr>
        <p:spPr>
          <a:xfrm>
            <a:off x="339437" y="2721278"/>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Strategy </a:t>
            </a:r>
            <a:r>
              <a:rPr lang="en-US" sz="1400" dirty="0" err="1">
                <a:solidFill>
                  <a:schemeClr val="tx1"/>
                </a:solidFill>
              </a:rPr>
              <a:t>Mgmt</a:t>
            </a:r>
            <a:r>
              <a:rPr lang="en-US" sz="1400" dirty="0">
                <a:solidFill>
                  <a:schemeClr val="tx1"/>
                </a:solidFill>
              </a:rPr>
              <a:t> for IT Services</a:t>
            </a:r>
          </a:p>
        </p:txBody>
      </p:sp>
      <p:sp>
        <p:nvSpPr>
          <p:cNvPr id="53" name="Rectangle 52">
            <a:extLst>
              <a:ext uri="{FF2B5EF4-FFF2-40B4-BE49-F238E27FC236}">
                <a16:creationId xmlns:a16="http://schemas.microsoft.com/office/drawing/2014/main" id="{7D866FB3-3AD1-404A-8556-85F12A5010C2}"/>
              </a:ext>
            </a:extLst>
          </p:cNvPr>
          <p:cNvSpPr/>
          <p:nvPr/>
        </p:nvSpPr>
        <p:spPr>
          <a:xfrm>
            <a:off x="2396149" y="3833206"/>
            <a:ext cx="1711037" cy="51538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Risk Management</a:t>
            </a:r>
          </a:p>
        </p:txBody>
      </p:sp>
      <p:sp>
        <p:nvSpPr>
          <p:cNvPr id="54" name="TextBox 53">
            <a:extLst>
              <a:ext uri="{FF2B5EF4-FFF2-40B4-BE49-F238E27FC236}">
                <a16:creationId xmlns:a16="http://schemas.microsoft.com/office/drawing/2014/main" id="{4C2F0FC7-DB16-4835-9401-B727A5C1EA01}"/>
              </a:ext>
            </a:extLst>
          </p:cNvPr>
          <p:cNvSpPr txBox="1"/>
          <p:nvPr/>
        </p:nvSpPr>
        <p:spPr>
          <a:xfrm flipH="1">
            <a:off x="3388472" y="4154633"/>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grpSp>
        <p:nvGrpSpPr>
          <p:cNvPr id="60" name="Group 59">
            <a:extLst>
              <a:ext uri="{FF2B5EF4-FFF2-40B4-BE49-F238E27FC236}">
                <a16:creationId xmlns:a16="http://schemas.microsoft.com/office/drawing/2014/main" id="{13071BF1-5A08-4C7F-9B01-F1E14E15C56B}"/>
              </a:ext>
            </a:extLst>
          </p:cNvPr>
          <p:cNvGrpSpPr/>
          <p:nvPr/>
        </p:nvGrpSpPr>
        <p:grpSpPr>
          <a:xfrm>
            <a:off x="1323012" y="1347193"/>
            <a:ext cx="3183156" cy="4343133"/>
            <a:chOff x="1323012" y="1347193"/>
            <a:chExt cx="3183156" cy="4343133"/>
          </a:xfrm>
        </p:grpSpPr>
        <p:grpSp>
          <p:nvGrpSpPr>
            <p:cNvPr id="52" name="Group 51">
              <a:extLst>
                <a:ext uri="{FF2B5EF4-FFF2-40B4-BE49-F238E27FC236}">
                  <a16:creationId xmlns:a16="http://schemas.microsoft.com/office/drawing/2014/main" id="{BF229E55-C0A6-4953-BE01-CC031B21C6B6}"/>
                </a:ext>
              </a:extLst>
            </p:cNvPr>
            <p:cNvGrpSpPr/>
            <p:nvPr/>
          </p:nvGrpSpPr>
          <p:grpSpPr>
            <a:xfrm>
              <a:off x="1346980" y="1347193"/>
              <a:ext cx="3159188" cy="4343133"/>
              <a:chOff x="1346980" y="1347193"/>
              <a:chExt cx="3159188" cy="4343133"/>
            </a:xfrm>
          </p:grpSpPr>
          <p:sp>
            <p:nvSpPr>
              <p:cNvPr id="37" name="TextBox 36">
                <a:extLst>
                  <a:ext uri="{FF2B5EF4-FFF2-40B4-BE49-F238E27FC236}">
                    <a16:creationId xmlns:a16="http://schemas.microsoft.com/office/drawing/2014/main" id="{748E92B0-5010-4674-9BBD-9E820AEEDE2B}"/>
                  </a:ext>
                </a:extLst>
              </p:cNvPr>
              <p:cNvSpPr txBox="1"/>
              <p:nvPr/>
            </p:nvSpPr>
            <p:spPr>
              <a:xfrm flipH="1">
                <a:off x="1350088" y="4123377"/>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40" name="TextBox 39">
                <a:extLst>
                  <a:ext uri="{FF2B5EF4-FFF2-40B4-BE49-F238E27FC236}">
                    <a16:creationId xmlns:a16="http://schemas.microsoft.com/office/drawing/2014/main" id="{B838E230-FDD9-4C8F-BE60-2705DE90C386}"/>
                  </a:ext>
                </a:extLst>
              </p:cNvPr>
              <p:cNvSpPr txBox="1"/>
              <p:nvPr/>
            </p:nvSpPr>
            <p:spPr>
              <a:xfrm flipH="1">
                <a:off x="1348534" y="4690991"/>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41" name="TextBox 40">
                <a:extLst>
                  <a:ext uri="{FF2B5EF4-FFF2-40B4-BE49-F238E27FC236}">
                    <a16:creationId xmlns:a16="http://schemas.microsoft.com/office/drawing/2014/main" id="{B1DB2691-8EF8-4D16-8886-53442694F620}"/>
                  </a:ext>
                </a:extLst>
              </p:cNvPr>
              <p:cNvSpPr txBox="1"/>
              <p:nvPr/>
            </p:nvSpPr>
            <p:spPr>
              <a:xfrm flipH="1">
                <a:off x="1346980" y="5258605"/>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42" name="TextBox 41">
                <a:extLst>
                  <a:ext uri="{FF2B5EF4-FFF2-40B4-BE49-F238E27FC236}">
                    <a16:creationId xmlns:a16="http://schemas.microsoft.com/office/drawing/2014/main" id="{45430ABD-4CCE-4326-96E3-617B349941A1}"/>
                  </a:ext>
                </a:extLst>
              </p:cNvPr>
              <p:cNvSpPr txBox="1"/>
              <p:nvPr/>
            </p:nvSpPr>
            <p:spPr>
              <a:xfrm flipH="1">
                <a:off x="3374250" y="3004526"/>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43" name="TextBox 42">
                <a:extLst>
                  <a:ext uri="{FF2B5EF4-FFF2-40B4-BE49-F238E27FC236}">
                    <a16:creationId xmlns:a16="http://schemas.microsoft.com/office/drawing/2014/main" id="{717E794D-52BC-4CB6-AB42-B1BFCCE5DC66}"/>
                  </a:ext>
                </a:extLst>
              </p:cNvPr>
              <p:cNvSpPr txBox="1"/>
              <p:nvPr/>
            </p:nvSpPr>
            <p:spPr>
              <a:xfrm flipH="1">
                <a:off x="3335455" y="2459094"/>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44" name="TextBox 43">
                <a:extLst>
                  <a:ext uri="{FF2B5EF4-FFF2-40B4-BE49-F238E27FC236}">
                    <a16:creationId xmlns:a16="http://schemas.microsoft.com/office/drawing/2014/main" id="{388C508F-729C-4117-982E-F53144583473}"/>
                  </a:ext>
                </a:extLst>
              </p:cNvPr>
              <p:cNvSpPr txBox="1"/>
              <p:nvPr/>
            </p:nvSpPr>
            <p:spPr>
              <a:xfrm flipH="1">
                <a:off x="3335455" y="1347193"/>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grpSp>
        <p:sp>
          <p:nvSpPr>
            <p:cNvPr id="49" name="TextBox 48">
              <a:extLst>
                <a:ext uri="{FF2B5EF4-FFF2-40B4-BE49-F238E27FC236}">
                  <a16:creationId xmlns:a16="http://schemas.microsoft.com/office/drawing/2014/main" id="{8F3FE579-E2F9-4AC9-BB35-071F3275974A}"/>
                </a:ext>
              </a:extLst>
            </p:cNvPr>
            <p:cNvSpPr txBox="1"/>
            <p:nvPr/>
          </p:nvSpPr>
          <p:spPr>
            <a:xfrm flipH="1">
              <a:off x="1336238" y="3573814"/>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51" name="TextBox 50">
              <a:extLst>
                <a:ext uri="{FF2B5EF4-FFF2-40B4-BE49-F238E27FC236}">
                  <a16:creationId xmlns:a16="http://schemas.microsoft.com/office/drawing/2014/main" id="{E7429350-4F0C-4F2D-A8A5-2588B134C68E}"/>
                </a:ext>
              </a:extLst>
            </p:cNvPr>
            <p:cNvSpPr txBox="1"/>
            <p:nvPr/>
          </p:nvSpPr>
          <p:spPr>
            <a:xfrm flipH="1">
              <a:off x="1323012" y="3023807"/>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59" name="TextBox 58">
              <a:extLst>
                <a:ext uri="{FF2B5EF4-FFF2-40B4-BE49-F238E27FC236}">
                  <a16:creationId xmlns:a16="http://schemas.microsoft.com/office/drawing/2014/main" id="{1430B098-C2A9-4AAC-B2F5-7A4B8D417C5E}"/>
                </a:ext>
              </a:extLst>
            </p:cNvPr>
            <p:cNvSpPr txBox="1"/>
            <p:nvPr/>
          </p:nvSpPr>
          <p:spPr>
            <a:xfrm flipH="1">
              <a:off x="3335455" y="1829461"/>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grpSp>
      <p:grpSp>
        <p:nvGrpSpPr>
          <p:cNvPr id="21" name="Group 20">
            <a:extLst>
              <a:ext uri="{FF2B5EF4-FFF2-40B4-BE49-F238E27FC236}">
                <a16:creationId xmlns:a16="http://schemas.microsoft.com/office/drawing/2014/main" id="{C39FC59E-F871-43FB-8949-8B6DF2EADCB4}"/>
              </a:ext>
            </a:extLst>
          </p:cNvPr>
          <p:cNvGrpSpPr/>
          <p:nvPr/>
        </p:nvGrpSpPr>
        <p:grpSpPr>
          <a:xfrm>
            <a:off x="3422084" y="1917857"/>
            <a:ext cx="5222856" cy="3747494"/>
            <a:chOff x="3422084" y="1917857"/>
            <a:chExt cx="5222856" cy="3747494"/>
          </a:xfrm>
        </p:grpSpPr>
        <p:sp>
          <p:nvSpPr>
            <p:cNvPr id="56" name="TextBox 55">
              <a:extLst>
                <a:ext uri="{FF2B5EF4-FFF2-40B4-BE49-F238E27FC236}">
                  <a16:creationId xmlns:a16="http://schemas.microsoft.com/office/drawing/2014/main" id="{C6AC4DDC-6862-4170-9F01-63F57F89F714}"/>
                </a:ext>
              </a:extLst>
            </p:cNvPr>
            <p:cNvSpPr txBox="1"/>
            <p:nvPr/>
          </p:nvSpPr>
          <p:spPr>
            <a:xfrm flipH="1">
              <a:off x="7482878" y="4061832"/>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57" name="TextBox 56">
              <a:extLst>
                <a:ext uri="{FF2B5EF4-FFF2-40B4-BE49-F238E27FC236}">
                  <a16:creationId xmlns:a16="http://schemas.microsoft.com/office/drawing/2014/main" id="{FC10F657-4C5A-4F6E-A97B-8C04DB8DA58C}"/>
                </a:ext>
              </a:extLst>
            </p:cNvPr>
            <p:cNvSpPr txBox="1"/>
            <p:nvPr/>
          </p:nvSpPr>
          <p:spPr>
            <a:xfrm flipH="1">
              <a:off x="7513022" y="4689350"/>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58" name="TextBox 57">
              <a:extLst>
                <a:ext uri="{FF2B5EF4-FFF2-40B4-BE49-F238E27FC236}">
                  <a16:creationId xmlns:a16="http://schemas.microsoft.com/office/drawing/2014/main" id="{ECE28555-9A3D-4334-A3CD-E6AD7EB931FB}"/>
                </a:ext>
              </a:extLst>
            </p:cNvPr>
            <p:cNvSpPr txBox="1"/>
            <p:nvPr/>
          </p:nvSpPr>
          <p:spPr>
            <a:xfrm flipH="1">
              <a:off x="5454475" y="1917857"/>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62" name="TextBox 61">
              <a:extLst>
                <a:ext uri="{FF2B5EF4-FFF2-40B4-BE49-F238E27FC236}">
                  <a16:creationId xmlns:a16="http://schemas.microsoft.com/office/drawing/2014/main" id="{83092AA8-B022-441B-87C6-81F72CAB8BDC}"/>
                </a:ext>
              </a:extLst>
            </p:cNvPr>
            <p:cNvSpPr txBox="1"/>
            <p:nvPr/>
          </p:nvSpPr>
          <p:spPr>
            <a:xfrm flipH="1">
              <a:off x="7484554" y="5233630"/>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63" name="TextBox 62">
              <a:extLst>
                <a:ext uri="{FF2B5EF4-FFF2-40B4-BE49-F238E27FC236}">
                  <a16:creationId xmlns:a16="http://schemas.microsoft.com/office/drawing/2014/main" id="{C89DC7FD-509D-430F-8A0B-FE9F6ECFC25D}"/>
                </a:ext>
              </a:extLst>
            </p:cNvPr>
            <p:cNvSpPr txBox="1"/>
            <p:nvPr/>
          </p:nvSpPr>
          <p:spPr>
            <a:xfrm flipH="1">
              <a:off x="5466200" y="2492281"/>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64" name="TextBox 63">
              <a:extLst>
                <a:ext uri="{FF2B5EF4-FFF2-40B4-BE49-F238E27FC236}">
                  <a16:creationId xmlns:a16="http://schemas.microsoft.com/office/drawing/2014/main" id="{9F1E7371-58AD-4D81-86BD-EE142F4DAE1F}"/>
                </a:ext>
              </a:extLst>
            </p:cNvPr>
            <p:cNvSpPr txBox="1"/>
            <p:nvPr/>
          </p:nvSpPr>
          <p:spPr>
            <a:xfrm flipH="1">
              <a:off x="5477925" y="3066705"/>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65" name="TextBox 64">
              <a:extLst>
                <a:ext uri="{FF2B5EF4-FFF2-40B4-BE49-F238E27FC236}">
                  <a16:creationId xmlns:a16="http://schemas.microsoft.com/office/drawing/2014/main" id="{1BFFB906-F70F-4744-8EB8-8D82F026B7BE}"/>
                </a:ext>
              </a:extLst>
            </p:cNvPr>
            <p:cNvSpPr txBox="1"/>
            <p:nvPr/>
          </p:nvSpPr>
          <p:spPr>
            <a:xfrm flipH="1">
              <a:off x="5489650" y="3641129"/>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sp>
          <p:nvSpPr>
            <p:cNvPr id="75" name="TextBox 74">
              <a:extLst>
                <a:ext uri="{FF2B5EF4-FFF2-40B4-BE49-F238E27FC236}">
                  <a16:creationId xmlns:a16="http://schemas.microsoft.com/office/drawing/2014/main" id="{C1150B6E-90CD-4CB4-A461-93C7FCA32E1A}"/>
                </a:ext>
              </a:extLst>
            </p:cNvPr>
            <p:cNvSpPr txBox="1"/>
            <p:nvPr/>
          </p:nvSpPr>
          <p:spPr>
            <a:xfrm flipH="1">
              <a:off x="3422084" y="5212970"/>
              <a:ext cx="1131918" cy="431721"/>
            </a:xfrm>
            <a:prstGeom prst="rect">
              <a:avLst/>
            </a:prstGeom>
            <a:noFill/>
          </p:spPr>
          <p:txBody>
            <a:bodyPr wrap="square" rtlCol="0">
              <a:spAutoFit/>
            </a:bodyPr>
            <a:lstStyle/>
            <a:p>
              <a:pPr algn="ctr">
                <a:lnSpc>
                  <a:spcPts val="1800"/>
                </a:lnSpc>
              </a:pPr>
              <a:r>
                <a:rPr lang="en-US" sz="5400" b="0" kern="600" spc="-2400" dirty="0">
                  <a:solidFill>
                    <a:schemeClr val="accent3">
                      <a:lumMod val="60000"/>
                      <a:lumOff val="40000"/>
                    </a:schemeClr>
                  </a:solidFill>
                  <a:latin typeface="+mn-lt"/>
                  <a:sym typeface="Wingdings 2" panose="05020102010507070707" pitchFamily="18" charset="2"/>
                </a:rPr>
                <a:t></a:t>
              </a:r>
              <a:r>
                <a:rPr lang="en-US" b="0" kern="600" spc="-2400" dirty="0">
                  <a:solidFill>
                    <a:schemeClr val="accent1">
                      <a:lumMod val="75000"/>
                      <a:lumOff val="25000"/>
                    </a:schemeClr>
                  </a:solidFill>
                  <a:latin typeface="+mn-lt"/>
                  <a:sym typeface="Wingdings 2" panose="05020102010507070707" pitchFamily="18" charset="2"/>
                </a:rPr>
                <a:t></a:t>
              </a:r>
              <a:endParaRPr lang="en-US" sz="5400" b="0" kern="600" spc="-2400" dirty="0">
                <a:solidFill>
                  <a:schemeClr val="accent1">
                    <a:lumMod val="75000"/>
                    <a:lumOff val="25000"/>
                  </a:schemeClr>
                </a:solidFill>
                <a:latin typeface="+mn-lt"/>
              </a:endParaRPr>
            </a:p>
          </p:txBody>
        </p:sp>
      </p:grpSp>
    </p:spTree>
    <p:extLst>
      <p:ext uri="{BB962C8B-B14F-4D97-AF65-F5344CB8AC3E}">
        <p14:creationId xmlns:p14="http://schemas.microsoft.com/office/powerpoint/2010/main" val="2911655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5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03D128E-E084-4CE3-933E-F954EA55E7F0}"/>
              </a:ext>
            </a:extLst>
          </p:cNvPr>
          <p:cNvSpPr>
            <a:spLocks noGrp="1"/>
          </p:cNvSpPr>
          <p:nvPr>
            <p:ph sz="half" idx="1"/>
          </p:nvPr>
        </p:nvSpPr>
        <p:spPr>
          <a:xfrm>
            <a:off x="93020" y="1719071"/>
            <a:ext cx="5518068" cy="4912233"/>
          </a:xfrm>
        </p:spPr>
        <p:txBody>
          <a:bodyPr/>
          <a:lstStyle/>
          <a:p>
            <a:pPr marL="45720" indent="0">
              <a:buNone/>
            </a:pPr>
            <a:r>
              <a:rPr lang="en-US" sz="2400" dirty="0"/>
              <a:t>Subprocesses</a:t>
            </a:r>
          </a:p>
          <a:p>
            <a:r>
              <a:rPr lang="en-US" sz="1800" dirty="0">
                <a:solidFill>
                  <a:schemeClr val="accent4"/>
                </a:solidFill>
              </a:rPr>
              <a:t>Business Capacity Management </a:t>
            </a:r>
            <a:br>
              <a:rPr lang="en-US" sz="1800" dirty="0"/>
            </a:br>
            <a:r>
              <a:rPr lang="en-US" sz="1800" dirty="0"/>
              <a:t>Puts business needs directly in touch with IT capability by using business arguments to establish parameters for the IT capacity necessary</a:t>
            </a:r>
          </a:p>
          <a:p>
            <a:r>
              <a:rPr lang="en-US" sz="1800" dirty="0">
                <a:solidFill>
                  <a:schemeClr val="accent4"/>
                </a:solidFill>
              </a:rPr>
              <a:t>Service Capacity Management</a:t>
            </a:r>
            <a:r>
              <a:rPr lang="en-US" sz="1800" dirty="0"/>
              <a:t> Maintains a system of proactive and reactive checks and balances, preventative measures, and countermeasures to ensure that the capacities of services continually meet the agreed-upon thresholds.</a:t>
            </a:r>
          </a:p>
          <a:p>
            <a:r>
              <a:rPr lang="en-US" sz="1800" dirty="0">
                <a:solidFill>
                  <a:schemeClr val="accent4"/>
                </a:solidFill>
              </a:rPr>
              <a:t>Component Capacity Management</a:t>
            </a:r>
            <a:r>
              <a:rPr lang="en-US" sz="1800" dirty="0"/>
              <a:t> Oversees the performance of individual IT resources and service components at the granular level management. </a:t>
            </a:r>
          </a:p>
          <a:p>
            <a:r>
              <a:rPr lang="en-US" sz="1800" dirty="0">
                <a:solidFill>
                  <a:schemeClr val="accent4"/>
                </a:solidFill>
              </a:rPr>
              <a:t>Capacity Management Reporting </a:t>
            </a:r>
            <a:br>
              <a:rPr lang="en-US" sz="1800" dirty="0"/>
            </a:br>
            <a:r>
              <a:rPr lang="en-US" sz="1800" dirty="0"/>
              <a:t>To ensure adequate resource capacity and optimal performance.</a:t>
            </a:r>
          </a:p>
          <a:p>
            <a:endParaRPr lang="en-US" sz="1800" dirty="0"/>
          </a:p>
        </p:txBody>
      </p:sp>
      <p:sp>
        <p:nvSpPr>
          <p:cNvPr id="3" name="Title 2">
            <a:extLst>
              <a:ext uri="{FF2B5EF4-FFF2-40B4-BE49-F238E27FC236}">
                <a16:creationId xmlns:a16="http://schemas.microsoft.com/office/drawing/2014/main" id="{791DB583-8047-4DC2-BECA-8B6F7E52F8EB}"/>
              </a:ext>
            </a:extLst>
          </p:cNvPr>
          <p:cNvSpPr>
            <a:spLocks noGrp="1"/>
          </p:cNvSpPr>
          <p:nvPr>
            <p:ph type="title"/>
          </p:nvPr>
        </p:nvSpPr>
        <p:spPr/>
        <p:txBody>
          <a:bodyPr/>
          <a:lstStyle/>
          <a:p>
            <a:r>
              <a:rPr lang="en-US" dirty="0"/>
              <a:t>Capacity Management</a:t>
            </a:r>
          </a:p>
        </p:txBody>
      </p:sp>
      <p:sp>
        <p:nvSpPr>
          <p:cNvPr id="7" name="Content Placeholder 6">
            <a:extLst>
              <a:ext uri="{FF2B5EF4-FFF2-40B4-BE49-F238E27FC236}">
                <a16:creationId xmlns:a16="http://schemas.microsoft.com/office/drawing/2014/main" id="{3D356E51-774B-48B2-8E71-63F2604095CD}"/>
              </a:ext>
            </a:extLst>
          </p:cNvPr>
          <p:cNvSpPr>
            <a:spLocks noGrp="1"/>
          </p:cNvSpPr>
          <p:nvPr>
            <p:ph sz="half" idx="2"/>
          </p:nvPr>
        </p:nvSpPr>
        <p:spPr/>
        <p:txBody>
          <a:bodyPr/>
          <a:lstStyle/>
          <a:p>
            <a:pPr marL="45720" indent="0" algn="r">
              <a:buNone/>
            </a:pPr>
            <a:r>
              <a:rPr lang="en-US" sz="2400" dirty="0"/>
              <a:t>Key Performance Indicators</a:t>
            </a:r>
          </a:p>
        </p:txBody>
      </p:sp>
      <p:pic>
        <p:nvPicPr>
          <p:cNvPr id="8" name="Content Placeholder 5">
            <a:extLst>
              <a:ext uri="{FF2B5EF4-FFF2-40B4-BE49-F238E27FC236}">
                <a16:creationId xmlns:a16="http://schemas.microsoft.com/office/drawing/2014/main" id="{9F8E49E0-DE48-40D3-B39B-F51C1A1494F1}"/>
              </a:ext>
            </a:extLst>
          </p:cNvPr>
          <p:cNvPicPr>
            <a:picLocks noChangeAspect="1"/>
          </p:cNvPicPr>
          <p:nvPr/>
        </p:nvPicPr>
        <p:blipFill>
          <a:blip r:embed="rId2"/>
          <a:stretch>
            <a:fillRect/>
          </a:stretch>
        </p:blipFill>
        <p:spPr>
          <a:xfrm>
            <a:off x="5673396" y="2233167"/>
            <a:ext cx="3371063" cy="4133430"/>
          </a:xfrm>
          <a:prstGeom prst="rect">
            <a:avLst/>
          </a:prstGeom>
        </p:spPr>
      </p:pic>
    </p:spTree>
    <p:extLst>
      <p:ext uri="{BB962C8B-B14F-4D97-AF65-F5344CB8AC3E}">
        <p14:creationId xmlns:p14="http://schemas.microsoft.com/office/powerpoint/2010/main" val="2422984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E3611E-40E2-499D-9BA5-0449F6DD4B86}"/>
              </a:ext>
            </a:extLst>
          </p:cNvPr>
          <p:cNvSpPr>
            <a:spLocks noGrp="1"/>
          </p:cNvSpPr>
          <p:nvPr>
            <p:ph sz="half" idx="1"/>
          </p:nvPr>
        </p:nvSpPr>
        <p:spPr>
          <a:xfrm>
            <a:off x="124695" y="1719071"/>
            <a:ext cx="4894672" cy="4912233"/>
          </a:xfrm>
        </p:spPr>
        <p:txBody>
          <a:bodyPr/>
          <a:lstStyle/>
          <a:p>
            <a:pPr marL="45720" lvl="0" indent="0">
              <a:buClr>
                <a:srgbClr val="002060"/>
              </a:buClr>
              <a:buNone/>
            </a:pPr>
            <a:r>
              <a:rPr lang="en-US" sz="2400" dirty="0">
                <a:solidFill>
                  <a:prstClr val="black"/>
                </a:solidFill>
              </a:rPr>
              <a:t>Subprocesses</a:t>
            </a:r>
          </a:p>
          <a:p>
            <a:r>
              <a:rPr lang="en-US" dirty="0">
                <a:solidFill>
                  <a:schemeClr val="accent4"/>
                </a:solidFill>
              </a:rPr>
              <a:t>Design Services for Availability </a:t>
            </a:r>
            <a:br>
              <a:rPr lang="en-US" dirty="0">
                <a:solidFill>
                  <a:schemeClr val="accent4"/>
                </a:solidFill>
              </a:rPr>
            </a:br>
            <a:r>
              <a:rPr lang="en-US" dirty="0"/>
              <a:t>Designs procedures to ensure necessary resources are always at hand</a:t>
            </a:r>
          </a:p>
          <a:p>
            <a:r>
              <a:rPr lang="en-US" dirty="0">
                <a:solidFill>
                  <a:schemeClr val="accent4"/>
                </a:solidFill>
              </a:rPr>
              <a:t>Availability Testing Conducts </a:t>
            </a:r>
            <a:br>
              <a:rPr lang="en-US" dirty="0">
                <a:solidFill>
                  <a:schemeClr val="accent4"/>
                </a:solidFill>
              </a:rPr>
            </a:br>
            <a:r>
              <a:rPr lang="en-US" dirty="0" err="1"/>
              <a:t>Conducts</a:t>
            </a:r>
            <a:r>
              <a:rPr lang="en-US" dirty="0"/>
              <a:t> regular testing of availability-related mechanisms to ensure low risk of failure</a:t>
            </a:r>
          </a:p>
          <a:p>
            <a:r>
              <a:rPr lang="en-US" dirty="0">
                <a:solidFill>
                  <a:schemeClr val="accent4"/>
                </a:solidFill>
              </a:rPr>
              <a:t>Availability Monitoring &amp; Reporting </a:t>
            </a:r>
            <a:br>
              <a:rPr lang="en-US" dirty="0"/>
            </a:br>
            <a:r>
              <a:rPr lang="en-US" dirty="0"/>
              <a:t>Continually measures the component availability of service management </a:t>
            </a:r>
            <a:br>
              <a:rPr lang="en-US" dirty="0"/>
            </a:br>
            <a:r>
              <a:rPr lang="en-US" dirty="0"/>
              <a:t>processes and IT management and </a:t>
            </a:r>
            <a:br>
              <a:rPr lang="en-US" dirty="0"/>
            </a:br>
            <a:r>
              <a:rPr lang="en-US" dirty="0"/>
              <a:t>generates an “availability report,” which produces an achieved vs. agreed-upon </a:t>
            </a:r>
            <a:br>
              <a:rPr lang="en-US" dirty="0"/>
            </a:br>
            <a:r>
              <a:rPr lang="en-US" dirty="0"/>
              <a:t>(SLA) availability comparison. </a:t>
            </a:r>
          </a:p>
        </p:txBody>
      </p:sp>
      <p:sp>
        <p:nvSpPr>
          <p:cNvPr id="3" name="Content Placeholder 2">
            <a:extLst>
              <a:ext uri="{FF2B5EF4-FFF2-40B4-BE49-F238E27FC236}">
                <a16:creationId xmlns:a16="http://schemas.microsoft.com/office/drawing/2014/main" id="{C145B01D-FA70-413D-BFD4-C456807DDDA1}"/>
              </a:ext>
            </a:extLst>
          </p:cNvPr>
          <p:cNvSpPr>
            <a:spLocks noGrp="1"/>
          </p:cNvSpPr>
          <p:nvPr>
            <p:ph sz="half" idx="2"/>
          </p:nvPr>
        </p:nvSpPr>
        <p:spPr>
          <a:xfrm>
            <a:off x="4946074" y="1719071"/>
            <a:ext cx="3960420" cy="4912233"/>
          </a:xfrm>
        </p:spPr>
        <p:txBody>
          <a:bodyPr/>
          <a:lstStyle/>
          <a:p>
            <a:pPr marL="45720" lvl="0" indent="0" algn="r">
              <a:buClr>
                <a:srgbClr val="002060"/>
              </a:buClr>
              <a:buNone/>
            </a:pPr>
            <a:r>
              <a:rPr lang="en-US" sz="2400" dirty="0">
                <a:solidFill>
                  <a:prstClr val="black"/>
                </a:solidFill>
              </a:rPr>
              <a:t>Key Performance Indicators</a:t>
            </a:r>
          </a:p>
        </p:txBody>
      </p:sp>
      <p:sp>
        <p:nvSpPr>
          <p:cNvPr id="4" name="Title 3">
            <a:extLst>
              <a:ext uri="{FF2B5EF4-FFF2-40B4-BE49-F238E27FC236}">
                <a16:creationId xmlns:a16="http://schemas.microsoft.com/office/drawing/2014/main" id="{0E70CD2A-583E-4437-8E00-1F4734566B7D}"/>
              </a:ext>
            </a:extLst>
          </p:cNvPr>
          <p:cNvSpPr>
            <a:spLocks noGrp="1"/>
          </p:cNvSpPr>
          <p:nvPr>
            <p:ph type="title"/>
          </p:nvPr>
        </p:nvSpPr>
        <p:spPr/>
        <p:txBody>
          <a:bodyPr/>
          <a:lstStyle/>
          <a:p>
            <a:r>
              <a:rPr lang="en-US" dirty="0"/>
              <a:t>Availability Management</a:t>
            </a:r>
          </a:p>
        </p:txBody>
      </p:sp>
      <p:pic>
        <p:nvPicPr>
          <p:cNvPr id="5" name="Picture 4">
            <a:extLst>
              <a:ext uri="{FF2B5EF4-FFF2-40B4-BE49-F238E27FC236}">
                <a16:creationId xmlns:a16="http://schemas.microsoft.com/office/drawing/2014/main" id="{2279DFCD-8DBD-4330-9E82-F637F121659F}"/>
              </a:ext>
            </a:extLst>
          </p:cNvPr>
          <p:cNvPicPr>
            <a:picLocks noChangeAspect="1"/>
          </p:cNvPicPr>
          <p:nvPr/>
        </p:nvPicPr>
        <p:blipFill>
          <a:blip r:embed="rId2"/>
          <a:stretch>
            <a:fillRect/>
          </a:stretch>
        </p:blipFill>
        <p:spPr>
          <a:xfrm>
            <a:off x="5019367" y="2337093"/>
            <a:ext cx="3999938" cy="3236760"/>
          </a:xfrm>
          <a:prstGeom prst="rect">
            <a:avLst/>
          </a:prstGeom>
        </p:spPr>
      </p:pic>
    </p:spTree>
    <p:extLst>
      <p:ext uri="{BB962C8B-B14F-4D97-AF65-F5344CB8AC3E}">
        <p14:creationId xmlns:p14="http://schemas.microsoft.com/office/powerpoint/2010/main" val="1282398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2267BED-356F-4063-9E16-720C16E0C9EE}"/>
              </a:ext>
            </a:extLst>
          </p:cNvPr>
          <p:cNvSpPr>
            <a:spLocks noGrp="1"/>
          </p:cNvSpPr>
          <p:nvPr>
            <p:ph idx="1"/>
          </p:nvPr>
        </p:nvSpPr>
        <p:spPr>
          <a:xfrm>
            <a:off x="380999" y="1622086"/>
            <a:ext cx="8407893" cy="4407408"/>
          </a:xfrm>
        </p:spPr>
        <p:txBody>
          <a:bodyPr/>
          <a:lstStyle/>
          <a:p>
            <a:r>
              <a:rPr lang="en-US" dirty="0">
                <a:solidFill>
                  <a:srgbClr val="7030A0"/>
                </a:solidFill>
              </a:rPr>
              <a:t>Service Asset &amp; Configuration Management</a:t>
            </a:r>
            <a:br>
              <a:rPr lang="en-US" dirty="0"/>
            </a:br>
            <a:r>
              <a:rPr lang="en-US" dirty="0"/>
              <a:t>a process that ensures the right assets are deployed and configured properly with one another</a:t>
            </a:r>
          </a:p>
          <a:p>
            <a:r>
              <a:rPr lang="en-US" dirty="0">
                <a:solidFill>
                  <a:srgbClr val="7030A0"/>
                </a:solidFill>
              </a:rPr>
              <a:t>Knowledge</a:t>
            </a:r>
            <a:r>
              <a:rPr lang="en-US" dirty="0"/>
              <a:t> </a:t>
            </a:r>
            <a:r>
              <a:rPr lang="en-US" dirty="0">
                <a:solidFill>
                  <a:srgbClr val="7030A0"/>
                </a:solidFill>
              </a:rPr>
              <a:t>Management</a:t>
            </a:r>
            <a:r>
              <a:rPr lang="en-US" dirty="0"/>
              <a:t> </a:t>
            </a:r>
            <a:br>
              <a:rPr lang="en-US" dirty="0"/>
            </a:br>
            <a:r>
              <a:rPr lang="en-US" dirty="0"/>
              <a:t>primary purpose of this process is to track and immediately catalog information learned at various process points, so as to reduce the amount of time that goes into the rediscovery of knowledge that has already been produced.</a:t>
            </a:r>
          </a:p>
          <a:p>
            <a:r>
              <a:rPr lang="en-US" dirty="0">
                <a:solidFill>
                  <a:srgbClr val="7030A0"/>
                </a:solidFill>
              </a:rPr>
              <a:t>Service Validation &amp; Testing </a:t>
            </a:r>
            <a:br>
              <a:rPr lang="en-US" dirty="0">
                <a:solidFill>
                  <a:srgbClr val="7030A0"/>
                </a:solidFill>
              </a:rPr>
            </a:br>
            <a:r>
              <a:rPr lang="en-US" dirty="0"/>
              <a:t>occurs in an environment in which the release has already been issued and initial feedback gathered. Goal: to ensure the service that was established is adequate to meet the needs of the customers</a:t>
            </a:r>
          </a:p>
          <a:p>
            <a:r>
              <a:rPr lang="en-US" dirty="0">
                <a:solidFill>
                  <a:srgbClr val="7030A0"/>
                </a:solidFill>
              </a:rPr>
              <a:t>Request Fulfillment </a:t>
            </a:r>
            <a:br>
              <a:rPr lang="en-US" dirty="0"/>
            </a:br>
            <a:r>
              <a:rPr lang="en-US" dirty="0"/>
              <a:t>Usually, responsible for relatively minor (or standard) tasks such as “requests” for information and password resets. </a:t>
            </a:r>
          </a:p>
          <a:p>
            <a:pPr lvl="1"/>
            <a:endParaRPr lang="en-US" dirty="0"/>
          </a:p>
        </p:txBody>
      </p:sp>
      <p:sp>
        <p:nvSpPr>
          <p:cNvPr id="4" name="Title 3">
            <a:extLst>
              <a:ext uri="{FF2B5EF4-FFF2-40B4-BE49-F238E27FC236}">
                <a16:creationId xmlns:a16="http://schemas.microsoft.com/office/drawing/2014/main" id="{72DCA8F7-063C-42FB-89CE-75CF57380989}"/>
              </a:ext>
            </a:extLst>
          </p:cNvPr>
          <p:cNvSpPr>
            <a:spLocks noGrp="1"/>
          </p:cNvSpPr>
          <p:nvPr>
            <p:ph type="title"/>
          </p:nvPr>
        </p:nvSpPr>
        <p:spPr/>
        <p:txBody>
          <a:bodyPr/>
          <a:lstStyle/>
          <a:p>
            <a:r>
              <a:rPr lang="en-US" dirty="0"/>
              <a:t>The remaining services</a:t>
            </a:r>
          </a:p>
        </p:txBody>
      </p:sp>
    </p:spTree>
    <p:extLst>
      <p:ext uri="{BB962C8B-B14F-4D97-AF65-F5344CB8AC3E}">
        <p14:creationId xmlns:p14="http://schemas.microsoft.com/office/powerpoint/2010/main" val="15000046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3">
      <a:dk1>
        <a:sysClr val="windowText" lastClr="000000"/>
      </a:dk1>
      <a:lt1>
        <a:sysClr val="window" lastClr="FFFFFF"/>
      </a:lt1>
      <a:dk2>
        <a:srgbClr val="4E3B30"/>
      </a:dk2>
      <a:lt2>
        <a:srgbClr val="E1D0CC"/>
      </a:lt2>
      <a:accent1>
        <a:srgbClr val="002060"/>
      </a:accent1>
      <a:accent2>
        <a:srgbClr val="7030A0"/>
      </a:accent2>
      <a:accent3>
        <a:srgbClr val="2F75FF"/>
      </a:accent3>
      <a:accent4>
        <a:srgbClr val="C00000"/>
      </a:accent4>
      <a:accent5>
        <a:srgbClr val="A19574"/>
      </a:accent5>
      <a:accent6>
        <a:srgbClr val="C17529"/>
      </a:accent6>
      <a:hlink>
        <a:srgbClr val="AD1F1F"/>
      </a:hlink>
      <a:folHlink>
        <a:srgbClr val="FFC42F"/>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82012</TotalTime>
  <Words>153</Words>
  <Application>Microsoft Office PowerPoint</Application>
  <PresentationFormat>On-screen Show (4:3)</PresentationFormat>
  <Paragraphs>73</Paragraphs>
  <Slides>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 Narrow</vt:lpstr>
      <vt:lpstr>Calibri</vt:lpstr>
      <vt:lpstr>Franklin Gothic Medium</vt:lpstr>
      <vt:lpstr>Times</vt:lpstr>
      <vt:lpstr>Wingdings</vt:lpstr>
      <vt:lpstr>Wingdings 2</vt:lpstr>
      <vt:lpstr>Java Green</vt:lpstr>
      <vt:lpstr>Concepts of  Computing  Technologies    Infrastructure Capabilities and Operations:  Other ITIL Processes</vt:lpstr>
      <vt:lpstr>ITIL Processes</vt:lpstr>
      <vt:lpstr>Capacity Management</vt:lpstr>
      <vt:lpstr>Availability Management</vt:lpstr>
      <vt:lpstr>The remaining services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 faolan myers</cp:lastModifiedBy>
  <cp:revision>731</cp:revision>
  <dcterms:created xsi:type="dcterms:W3CDTF">2013-12-20T15:33:26Z</dcterms:created>
  <dcterms:modified xsi:type="dcterms:W3CDTF">2018-10-23T14:32:41Z</dcterms:modified>
</cp:coreProperties>
</file>