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sldIdLst>
    <p:sldId id="257" r:id="rId2"/>
    <p:sldId id="258" r:id="rId3"/>
    <p:sldId id="259" r:id="rId4"/>
    <p:sldId id="261" r:id="rId5"/>
    <p:sldId id="262" r:id="rId6"/>
    <p:sldId id="263" r:id="rId7"/>
    <p:sldId id="265" r:id="rId8"/>
    <p:sldId id="267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764600"/>
    <a:srgbClr val="D67F00"/>
    <a:srgbClr val="FFBB57"/>
    <a:srgbClr val="F9FEDE"/>
    <a:srgbClr val="DDDDDD"/>
    <a:srgbClr val="AFA1E9"/>
    <a:srgbClr val="AFAADA"/>
    <a:srgbClr val="663300"/>
    <a:srgbClr val="0A0A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85041" autoAdjust="0"/>
  </p:normalViewPr>
  <p:slideViewPr>
    <p:cSldViewPr snapToGrid="0">
      <p:cViewPr>
        <p:scale>
          <a:sx n="71" d="100"/>
          <a:sy n="71" d="100"/>
        </p:scale>
        <p:origin x="1013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10/9/2018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10/9/2018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10" Type="http://schemas.openxmlformats.org/officeDocument/2006/relationships/hyperlink" Target="https://www.plutora.com/blog/release-management-best-practices" TargetMode="External"/><Relationship Id="rId4" Type="http://schemas.openxmlformats.org/officeDocument/2006/relationships/image" Target="../media/image4.gif"/><Relationship Id="rId9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>
          <a:xfrm>
            <a:off x="457200" y="2371523"/>
            <a:ext cx="6324600" cy="1828800"/>
          </a:xfrm>
        </p:spPr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500" dirty="0">
                <a:solidFill>
                  <a:srgbClr val="F9FEDE"/>
                </a:solidFill>
              </a:rPr>
              <a:t> </a:t>
            </a:r>
            <a:br>
              <a:rPr lang="en-GB" altLang="en-US" sz="700" dirty="0"/>
            </a:br>
            <a:br>
              <a:rPr lang="en-GB" altLang="en-US" dirty="0"/>
            </a:br>
            <a:r>
              <a:rPr lang="en-US" altLang="en-US" sz="3600" dirty="0"/>
              <a:t>Cybersecurity Planning</a:t>
            </a:r>
            <a:br>
              <a:rPr lang="en-US" altLang="en-US" sz="3600" dirty="0"/>
            </a:br>
            <a:r>
              <a:rPr lang="en-US" altLang="en-US" sz="3600" dirty="0"/>
              <a:t>and Management:</a:t>
            </a:r>
            <a:br>
              <a:rPr lang="en-US" altLang="en-US" sz="3600" dirty="0"/>
            </a:br>
            <a:br>
              <a:rPr lang="en-US" altLang="en-US" sz="3600" dirty="0"/>
            </a:b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Managing Patch</a:t>
            </a:r>
            <a:br>
              <a:rPr lang="en-US" altLang="en-US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en-US" altLang="en-US" dirty="0">
                <a:solidFill>
                  <a:schemeClr val="bg2">
                    <a:lumMod val="75000"/>
                  </a:schemeClr>
                </a:solidFill>
              </a:rPr>
              <a:t>and Change Control</a:t>
            </a:r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2DA8488-2081-493A-9BD8-2AE2F9DD5A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7BB325-6830-44DC-B684-A866A6D9C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of change management is to implement new IT services with minimal disruption to the existing IT service infrastructure. </a:t>
            </a:r>
          </a:p>
          <a:p>
            <a:r>
              <a:rPr lang="en-US" dirty="0"/>
              <a:t>Change management is regarded as a highly critical process that must be executed with care and accuracy. </a:t>
            </a:r>
          </a:p>
          <a:p>
            <a:r>
              <a:rPr lang="en-US" dirty="0"/>
              <a:t>IT experts will often point out how much can go wrong when change management is mishandled. </a:t>
            </a:r>
          </a:p>
          <a:p>
            <a:r>
              <a:rPr lang="en-US" dirty="0"/>
              <a:t>The results of poor change management could include excessive downtime, data errors that take a long time to repair, unclear assignment of responsibility, compliance breaches, and several other negative effects.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B8A642-6B17-4DC3-9D6B-E6CCCBB9D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Management</a:t>
            </a:r>
          </a:p>
        </p:txBody>
      </p:sp>
    </p:spTree>
    <p:extLst>
      <p:ext uri="{BB962C8B-B14F-4D97-AF65-F5344CB8AC3E}">
        <p14:creationId xmlns:p14="http://schemas.microsoft.com/office/powerpoint/2010/main" val="3326325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09C4453-F482-4455-9509-90459A268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735" y="1719071"/>
            <a:ext cx="4944327" cy="4912233"/>
          </a:xfrm>
        </p:spPr>
        <p:txBody>
          <a:bodyPr/>
          <a:lstStyle/>
          <a:p>
            <a:r>
              <a:rPr lang="en-US" dirty="0"/>
              <a:t>Normal changes</a:t>
            </a:r>
          </a:p>
          <a:p>
            <a:pPr lvl="1"/>
            <a:r>
              <a:rPr lang="en-US" sz="1800" dirty="0"/>
              <a:t>Application upgrades, implementation of new infrastructure…</a:t>
            </a:r>
            <a:br>
              <a:rPr lang="en-US" sz="1800" dirty="0"/>
            </a:br>
            <a:endParaRPr lang="en-US" sz="1800" dirty="0"/>
          </a:p>
          <a:p>
            <a:r>
              <a:rPr lang="en-US" dirty="0"/>
              <a:t>Standard (or routine) changes</a:t>
            </a:r>
          </a:p>
          <a:p>
            <a:pPr lvl="1"/>
            <a:r>
              <a:rPr lang="en-US" sz="1800" dirty="0"/>
              <a:t>Low impact changes, e.g., add additional memory, add another server to the database farm…</a:t>
            </a:r>
            <a:br>
              <a:rPr lang="en-US" sz="1800" dirty="0"/>
            </a:br>
            <a:endParaRPr lang="en-US" sz="1800" dirty="0"/>
          </a:p>
          <a:p>
            <a:r>
              <a:rPr lang="en-US" dirty="0"/>
              <a:t>Emergency changes</a:t>
            </a:r>
          </a:p>
          <a:p>
            <a:pPr lvl="1"/>
            <a:r>
              <a:rPr lang="en-US" sz="1800" dirty="0"/>
              <a:t>when current circumstances pose a major threat to business operations and must be changed as soon as possible.</a:t>
            </a:r>
          </a:p>
          <a:p>
            <a:pPr lvl="1"/>
            <a:r>
              <a:rPr lang="en-US" sz="1800" dirty="0"/>
              <a:t>e.g., data center outage, firing of key executive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F4F0133-834F-4F01-8DDA-A844CD185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Change</a:t>
            </a:r>
            <a:endParaRPr lang="en-US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AED7F63-7638-430D-93DF-019B23019A1F}"/>
              </a:ext>
            </a:extLst>
          </p:cNvPr>
          <p:cNvSpPr/>
          <p:nvPr/>
        </p:nvSpPr>
        <p:spPr>
          <a:xfrm>
            <a:off x="5013062" y="2021291"/>
            <a:ext cx="1151069" cy="5809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971A2EF7-51ED-4ED2-92F5-BCCEA993887E}"/>
              </a:ext>
            </a:extLst>
          </p:cNvPr>
          <p:cNvSpPr/>
          <p:nvPr/>
        </p:nvSpPr>
        <p:spPr>
          <a:xfrm>
            <a:off x="5013062" y="3594274"/>
            <a:ext cx="1151069" cy="5809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E8A859D9-9A16-46D2-B416-CDBEB39C5DA3}"/>
              </a:ext>
            </a:extLst>
          </p:cNvPr>
          <p:cNvSpPr/>
          <p:nvPr/>
        </p:nvSpPr>
        <p:spPr>
          <a:xfrm>
            <a:off x="5013062" y="5360891"/>
            <a:ext cx="1151069" cy="5809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57060535-C971-43B7-B9F1-853595EB9633}"/>
              </a:ext>
            </a:extLst>
          </p:cNvPr>
          <p:cNvSpPr txBox="1">
            <a:spLocks/>
          </p:cNvSpPr>
          <p:nvPr/>
        </p:nvSpPr>
        <p:spPr>
          <a:xfrm>
            <a:off x="6164131" y="2021291"/>
            <a:ext cx="2598129" cy="4690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600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Full or abbreviated adherence to SDLC</a:t>
            </a:r>
            <a:br>
              <a:rPr lang="en-US" sz="2000" dirty="0">
                <a:latin typeface="Comic Sans MS" panose="030F0702030302020204" pitchFamily="66" charset="0"/>
              </a:rPr>
            </a:br>
            <a:br>
              <a:rPr lang="en-US" sz="2000" dirty="0">
                <a:latin typeface="Comic Sans MS" panose="030F0702030302020204" pitchFamily="66" charset="0"/>
              </a:rPr>
            </a:br>
            <a:br>
              <a:rPr lang="en-US" sz="2000" dirty="0">
                <a:latin typeface="Comic Sans MS" panose="030F0702030302020204" pitchFamily="66" charset="0"/>
              </a:rPr>
            </a:br>
            <a:br>
              <a:rPr lang="en-US" sz="2000" dirty="0">
                <a:latin typeface="Comic Sans MS" panose="030F0702030302020204" pitchFamily="66" charset="0"/>
              </a:rPr>
            </a:br>
            <a:r>
              <a:rPr lang="en-US" sz="2000" dirty="0">
                <a:latin typeface="Comic Sans MS" panose="030F0702030302020204" pitchFamily="66" charset="0"/>
              </a:rPr>
              <a:t>Adherence to approved standard procedure</a:t>
            </a:r>
          </a:p>
          <a:p>
            <a:pPr marL="45720" indent="0">
              <a:buNone/>
            </a:pPr>
            <a:endParaRPr lang="en-US" sz="2000" dirty="0">
              <a:latin typeface="Comic Sans MS" panose="030F0702030302020204" pitchFamily="66" charset="0"/>
            </a:endParaRPr>
          </a:p>
          <a:p>
            <a:pPr marL="45720" indent="0">
              <a:buNone/>
            </a:pPr>
            <a:endParaRPr lang="en-US" sz="2000" dirty="0">
              <a:latin typeface="Comic Sans MS" panose="030F0702030302020204" pitchFamily="66" charset="0"/>
            </a:endParaRPr>
          </a:p>
          <a:p>
            <a:pPr marL="45720" indent="0">
              <a:buNone/>
            </a:pPr>
            <a:r>
              <a:rPr lang="en-US" sz="2000" dirty="0">
                <a:latin typeface="Comic Sans MS" panose="030F0702030302020204" pitchFamily="66" charset="0"/>
              </a:rPr>
              <a:t>Fix now; </a:t>
            </a:r>
            <a:br>
              <a:rPr lang="en-US" sz="2000" dirty="0">
                <a:latin typeface="Comic Sans MS" panose="030F0702030302020204" pitchFamily="66" charset="0"/>
              </a:rPr>
            </a:br>
            <a:r>
              <a:rPr lang="en-US" sz="2000" dirty="0">
                <a:latin typeface="Comic Sans MS" panose="030F0702030302020204" pitchFamily="66" charset="0"/>
              </a:rPr>
              <a:t>document later</a:t>
            </a:r>
            <a:endParaRPr lang="en-US" sz="1600" dirty="0">
              <a:latin typeface="Comic Sans MS" panose="030F0702030302020204" pitchFamily="66" charset="0"/>
            </a:endParaRPr>
          </a:p>
          <a:p>
            <a:pPr marL="365760" lvl="1" indent="0">
              <a:buNone/>
            </a:pPr>
            <a:endParaRPr lang="en-US" sz="1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74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7F5280-A439-4B98-89A9-B11DAE5501DE}"/>
              </a:ext>
            </a:extLst>
          </p:cNvPr>
          <p:cNvSpPr/>
          <p:nvPr/>
        </p:nvSpPr>
        <p:spPr>
          <a:xfrm>
            <a:off x="3818964" y="160476"/>
            <a:ext cx="5149300" cy="205694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765AB-6623-4771-88A5-314DBFFBC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115"/>
            <a:ext cx="3437965" cy="3909058"/>
          </a:xfrm>
        </p:spPr>
        <p:txBody>
          <a:bodyPr/>
          <a:lstStyle/>
          <a:p>
            <a:r>
              <a:rPr lang="en-US" dirty="0"/>
              <a:t>Release Management goes through the entire SDLC.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69ED7C6-7E30-4836-9753-C978BE36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3231127" cy="1054394"/>
          </a:xfrm>
        </p:spPr>
        <p:txBody>
          <a:bodyPr/>
          <a:lstStyle/>
          <a:p>
            <a:r>
              <a:rPr lang="en-US" dirty="0"/>
              <a:t>Release Management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16A7BE6-EEDA-45A7-946A-73B786AC7849}"/>
              </a:ext>
            </a:extLst>
          </p:cNvPr>
          <p:cNvGrpSpPr/>
          <p:nvPr/>
        </p:nvGrpSpPr>
        <p:grpSpPr>
          <a:xfrm>
            <a:off x="4074692" y="1076670"/>
            <a:ext cx="2231725" cy="1200150"/>
            <a:chOff x="4074692" y="2260018"/>
            <a:chExt cx="2231725" cy="120015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FE6B82A-C161-4B2F-A884-859FAE58AFA9}"/>
                </a:ext>
              </a:extLst>
            </p:cNvPr>
            <p:cNvSpPr txBox="1"/>
            <p:nvPr/>
          </p:nvSpPr>
          <p:spPr>
            <a:xfrm>
              <a:off x="4074692" y="2656250"/>
              <a:ext cx="159210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1600" dirty="0"/>
                <a:t>Implementation</a:t>
              </a:r>
              <a:endParaRPr lang="en-US" sz="1600" b="0" dirty="0">
                <a:latin typeface="+mn-lt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6D8653C-6D97-47B1-B914-0910E9F1BA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9192" y="2260018"/>
              <a:ext cx="657225" cy="120015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077F9AE-1602-4448-8389-721FB16A97DA}"/>
              </a:ext>
            </a:extLst>
          </p:cNvPr>
          <p:cNvGrpSpPr/>
          <p:nvPr/>
        </p:nvGrpSpPr>
        <p:grpSpPr>
          <a:xfrm>
            <a:off x="4760492" y="1973436"/>
            <a:ext cx="1946688" cy="1036449"/>
            <a:chOff x="4760492" y="3156784"/>
            <a:chExt cx="1946688" cy="103644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F9528BF-51BD-4D71-9B0D-4D85BD70718A}"/>
                </a:ext>
              </a:extLst>
            </p:cNvPr>
            <p:cNvSpPr txBox="1"/>
            <p:nvPr/>
          </p:nvSpPr>
          <p:spPr>
            <a:xfrm>
              <a:off x="4760492" y="3639235"/>
              <a:ext cx="119006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1600" dirty="0"/>
                <a:t>Integration </a:t>
              </a:r>
              <a:br>
                <a:rPr lang="en-US" sz="1600" dirty="0"/>
              </a:br>
              <a:r>
                <a:rPr lang="en-US" sz="1600" dirty="0"/>
                <a:t>&amp; Testing</a:t>
              </a:r>
              <a:endParaRPr lang="en-US" sz="1600" b="0" dirty="0">
                <a:latin typeface="+mn-lt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B7447A85-5048-422C-9979-65AA3CF278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7530" y="3156784"/>
              <a:ext cx="1009650" cy="1019175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D36DCC1-2C6A-40C1-B097-C2E60AC65554}"/>
              </a:ext>
            </a:extLst>
          </p:cNvPr>
          <p:cNvGrpSpPr/>
          <p:nvPr/>
        </p:nvGrpSpPr>
        <p:grpSpPr>
          <a:xfrm>
            <a:off x="5025548" y="504696"/>
            <a:ext cx="2300410" cy="963882"/>
            <a:chOff x="5034368" y="1697707"/>
            <a:chExt cx="2149216" cy="96388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1769C0A-D03F-4189-A1C0-C2A9AC862017}"/>
                </a:ext>
              </a:extLst>
            </p:cNvPr>
            <p:cNvSpPr txBox="1"/>
            <p:nvPr/>
          </p:nvSpPr>
          <p:spPr>
            <a:xfrm>
              <a:off x="5034368" y="1697707"/>
              <a:ext cx="1326324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1600" dirty="0"/>
                <a:t>Maintenance</a:t>
              </a:r>
              <a:endParaRPr lang="en-US" sz="1600" b="0" dirty="0">
                <a:latin typeface="+mn-lt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A08DE9CD-C233-456A-A587-58624757F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7209" y="1775764"/>
              <a:ext cx="1476375" cy="885825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7A1C4BC-3F4A-4D5A-ACB8-C3411DFE7DA6}"/>
              </a:ext>
            </a:extLst>
          </p:cNvPr>
          <p:cNvGrpSpPr/>
          <p:nvPr/>
        </p:nvGrpSpPr>
        <p:grpSpPr>
          <a:xfrm>
            <a:off x="6838873" y="514359"/>
            <a:ext cx="1468130" cy="925038"/>
            <a:chOff x="6838873" y="1697707"/>
            <a:chExt cx="1468130" cy="925038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7176868-3FA7-4FAF-BF0A-05159589EEC8}"/>
                </a:ext>
              </a:extLst>
            </p:cNvPr>
            <p:cNvSpPr txBox="1"/>
            <p:nvPr/>
          </p:nvSpPr>
          <p:spPr>
            <a:xfrm>
              <a:off x="7351292" y="1697707"/>
              <a:ext cx="95571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1600" b="0" dirty="0">
                  <a:latin typeface="+mn-lt"/>
                </a:rPr>
                <a:t>Planning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129CB6F-D5BC-4139-A1C7-866AA1AA5A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8873" y="1803595"/>
              <a:ext cx="1009650" cy="81915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C39EBE0-C471-43E9-84DE-38FDCD3CE0AD}"/>
              </a:ext>
            </a:extLst>
          </p:cNvPr>
          <p:cNvGrpSpPr/>
          <p:nvPr/>
        </p:nvGrpSpPr>
        <p:grpSpPr>
          <a:xfrm>
            <a:off x="7381601" y="1055193"/>
            <a:ext cx="1609999" cy="1200150"/>
            <a:chOff x="7381601" y="2238541"/>
            <a:chExt cx="1609999" cy="120015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C2DD703-AC1E-434E-905F-01F0932E5AB7}"/>
                </a:ext>
              </a:extLst>
            </p:cNvPr>
            <p:cNvSpPr txBox="1"/>
            <p:nvPr/>
          </p:nvSpPr>
          <p:spPr>
            <a:xfrm>
              <a:off x="8085583" y="2656250"/>
              <a:ext cx="90601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1600" dirty="0"/>
                <a:t>Analysis</a:t>
              </a:r>
              <a:endParaRPr lang="en-US" sz="1600" b="0" dirty="0">
                <a:latin typeface="+mn-lt"/>
              </a:endParaRPr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B307E39D-5011-4C0C-AD5D-3FE07F7803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1601" y="2238541"/>
              <a:ext cx="762000" cy="120015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014F0FA-BAD3-4F25-8147-ED4F2A1950D3}"/>
              </a:ext>
            </a:extLst>
          </p:cNvPr>
          <p:cNvGrpSpPr/>
          <p:nvPr/>
        </p:nvGrpSpPr>
        <p:grpSpPr>
          <a:xfrm>
            <a:off x="6994497" y="1983368"/>
            <a:ext cx="1643064" cy="942975"/>
            <a:chOff x="6994497" y="3166716"/>
            <a:chExt cx="1643064" cy="94297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27D5FA7-1CF2-46B9-88B3-56CF7068EB16}"/>
                </a:ext>
              </a:extLst>
            </p:cNvPr>
            <p:cNvSpPr txBox="1"/>
            <p:nvPr/>
          </p:nvSpPr>
          <p:spPr>
            <a:xfrm>
              <a:off x="7851768" y="3754652"/>
              <a:ext cx="78579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1600" dirty="0"/>
                <a:t>Design</a:t>
              </a:r>
              <a:endParaRPr lang="en-US" sz="1600" b="0" dirty="0">
                <a:latin typeface="+mn-lt"/>
              </a:endParaRPr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3AC9499D-7801-492C-BF87-DCE99331782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4497" y="3166716"/>
              <a:ext cx="1047750" cy="942975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33231FD-4B20-4060-901B-D3ABB91E0B14}"/>
              </a:ext>
            </a:extLst>
          </p:cNvPr>
          <p:cNvGrpSpPr/>
          <p:nvPr/>
        </p:nvGrpSpPr>
        <p:grpSpPr>
          <a:xfrm>
            <a:off x="6217639" y="2365738"/>
            <a:ext cx="1352165" cy="1022914"/>
            <a:chOff x="6217639" y="3549086"/>
            <a:chExt cx="1352165" cy="1022914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2E143FB-C352-4763-8AEA-C4284D3E922A}"/>
                </a:ext>
              </a:extLst>
            </p:cNvPr>
            <p:cNvSpPr txBox="1"/>
            <p:nvPr/>
          </p:nvSpPr>
          <p:spPr>
            <a:xfrm>
              <a:off x="6217639" y="4248835"/>
              <a:ext cx="1352165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lang="en-US" sz="1600" dirty="0"/>
                <a:t>Development</a:t>
              </a:r>
              <a:endParaRPr lang="en-US" sz="1600" b="0" dirty="0">
                <a:latin typeface="+mn-lt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023FA759-E4DF-40E2-A9B0-7137190092A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60692" y="3549086"/>
              <a:ext cx="1047750" cy="685800"/>
            </a:xfrm>
            <a:prstGeom prst="rect">
              <a:avLst/>
            </a:prstGeom>
          </p:spPr>
        </p:pic>
      </p:grpSp>
      <p:pic>
        <p:nvPicPr>
          <p:cNvPr id="30" name="Picture 29">
            <a:extLst>
              <a:ext uri="{FF2B5EF4-FFF2-40B4-BE49-F238E27FC236}">
                <a16:creationId xmlns:a16="http://schemas.microsoft.com/office/drawing/2014/main" id="{25AACC82-F4E6-4ED8-B14E-8186749E7A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6760" y="3347970"/>
            <a:ext cx="6712114" cy="3395561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DB0E6DBF-BDE1-4513-9AA2-411A98646F24}"/>
              </a:ext>
            </a:extLst>
          </p:cNvPr>
          <p:cNvSpPr/>
          <p:nvPr/>
        </p:nvSpPr>
        <p:spPr>
          <a:xfrm>
            <a:off x="975667" y="6652241"/>
            <a:ext cx="733133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Release Management Best Practices.  </a:t>
            </a:r>
            <a:r>
              <a:rPr lang="en-US" sz="800" dirty="0" err="1"/>
              <a:t>Plutora</a:t>
            </a:r>
            <a:r>
              <a:rPr lang="en-US" sz="800" dirty="0"/>
              <a:t> Blog.  Updated 20-Sep-2018.  </a:t>
            </a:r>
            <a:r>
              <a:rPr lang="en-US" sz="800" dirty="0">
                <a:hlinkClick r:id="rId10"/>
              </a:rPr>
              <a:t>https://www.plutora.com/blog/release-management-best-practices</a:t>
            </a:r>
            <a:r>
              <a:rPr lang="en-US" sz="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910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9FB338-80E7-45DF-AAB5-79D7E6F84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396" y="2657138"/>
            <a:ext cx="1796526" cy="3490855"/>
          </a:xfrm>
        </p:spPr>
        <p:txBody>
          <a:bodyPr/>
          <a:lstStyle/>
          <a:p>
            <a:r>
              <a:rPr lang="en-US" dirty="0"/>
              <a:t>This sample shows the stages of managing changes and the role of Risk Assessment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11C6E8-4169-4221-8F1B-FFBF75F40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look at a Change Management process</a:t>
            </a:r>
          </a:p>
        </p:txBody>
      </p:sp>
      <p:pic>
        <p:nvPicPr>
          <p:cNvPr id="2050" name="Picture 2" descr="Change Management">
            <a:extLst>
              <a:ext uri="{FF2B5EF4-FFF2-40B4-BE49-F238E27FC236}">
                <a16:creationId xmlns:a16="http://schemas.microsoft.com/office/drawing/2014/main" id="{F6D53CEF-9B83-40E3-BB61-6EFAED0ED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771" y="1619025"/>
            <a:ext cx="6798833" cy="509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C3684D-8959-4685-8F00-3106173595CD}"/>
              </a:ext>
            </a:extLst>
          </p:cNvPr>
          <p:cNvSpPr/>
          <p:nvPr/>
        </p:nvSpPr>
        <p:spPr>
          <a:xfrm>
            <a:off x="2538804" y="6690819"/>
            <a:ext cx="744967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http://www.presentationeze.com/blog/product-process-change-management-control/</a:t>
            </a:r>
          </a:p>
        </p:txBody>
      </p:sp>
    </p:spTree>
    <p:extLst>
      <p:ext uri="{BB962C8B-B14F-4D97-AF65-F5344CB8AC3E}">
        <p14:creationId xmlns:p14="http://schemas.microsoft.com/office/powerpoint/2010/main" val="4214527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9FB338-80E7-45DF-AAB5-79D7E6F84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396" y="3614569"/>
            <a:ext cx="1796526" cy="2533424"/>
          </a:xfrm>
        </p:spPr>
        <p:txBody>
          <a:bodyPr/>
          <a:lstStyle/>
          <a:p>
            <a:r>
              <a:rPr lang="en-US" dirty="0"/>
              <a:t>Key steps that need to occur in the SDLC to ensure quality.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11C6E8-4169-4221-8F1B-FFBF75F40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look at a Change Management process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C3684D-8959-4685-8F00-3106173595CD}"/>
              </a:ext>
            </a:extLst>
          </p:cNvPr>
          <p:cNvSpPr/>
          <p:nvPr/>
        </p:nvSpPr>
        <p:spPr>
          <a:xfrm>
            <a:off x="2538804" y="6690819"/>
            <a:ext cx="744967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http://www.presentationeze.com/blog/product-process-change-management-control/</a:t>
            </a:r>
          </a:p>
        </p:txBody>
      </p:sp>
      <p:pic>
        <p:nvPicPr>
          <p:cNvPr id="3074" name="Picture 2" descr="Manufacturing Change Management">
            <a:extLst>
              <a:ext uri="{FF2B5EF4-FFF2-40B4-BE49-F238E27FC236}">
                <a16:creationId xmlns:a16="http://schemas.microsoft.com/office/drawing/2014/main" id="{B1F793B6-5DDF-4525-A39C-D1238B353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803" y="1602889"/>
            <a:ext cx="6755802" cy="506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4701F1-841A-4C9A-B10B-74AA307E9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395" y="1602890"/>
            <a:ext cx="1964541" cy="123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345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9FB338-80E7-45DF-AAB5-79D7E6F84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2742" y="1602890"/>
            <a:ext cx="4126392" cy="2533424"/>
          </a:xfrm>
        </p:spPr>
        <p:txBody>
          <a:bodyPr>
            <a:noAutofit/>
          </a:bodyPr>
          <a:lstStyle/>
          <a:p>
            <a:r>
              <a:rPr lang="en-US" sz="1800" dirty="0"/>
              <a:t>A Change Control Board (CCB) or Change Assessment Board (CAB) can also be useful for ensuring quality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411C6E8-4169-4221-8F1B-FFBF75F40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Boards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C3684D-8959-4685-8F00-3106173595CD}"/>
              </a:ext>
            </a:extLst>
          </p:cNvPr>
          <p:cNvSpPr/>
          <p:nvPr/>
        </p:nvSpPr>
        <p:spPr>
          <a:xfrm>
            <a:off x="2538804" y="6690819"/>
            <a:ext cx="744967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http://www.presentationeze.com/blog/product-process-change-management-control/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4701F1-841A-4C9A-B10B-74AA307E9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395" y="1602890"/>
            <a:ext cx="1964541" cy="1237130"/>
          </a:xfrm>
          <a:prstGeom prst="rect">
            <a:avLst/>
          </a:prstGeom>
        </p:spPr>
      </p:pic>
      <p:pic>
        <p:nvPicPr>
          <p:cNvPr id="4098" name="Picture 2" descr="Change Control Board">
            <a:extLst>
              <a:ext uri="{FF2B5EF4-FFF2-40B4-BE49-F238E27FC236}">
                <a16:creationId xmlns:a16="http://schemas.microsoft.com/office/drawing/2014/main" id="{712893B7-DCF8-4247-8A21-90A66B45DA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3" t="24315"/>
          <a:stretch/>
        </p:blipFill>
        <p:spPr bwMode="auto">
          <a:xfrm>
            <a:off x="112059" y="2840021"/>
            <a:ext cx="6607300" cy="385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6A8A1314-782E-406A-BC88-2E7766F24401}"/>
              </a:ext>
            </a:extLst>
          </p:cNvPr>
          <p:cNvSpPr txBox="1">
            <a:spLocks/>
          </p:cNvSpPr>
          <p:nvPr/>
        </p:nvSpPr>
        <p:spPr>
          <a:xfrm>
            <a:off x="6691260" y="1602890"/>
            <a:ext cx="2377440" cy="4373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Font typeface="Wingdings" pitchFamily="2" charset="2"/>
              <a:buChar char="§"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Assesses a proposed change and develops a change planning process. </a:t>
            </a:r>
          </a:p>
          <a:p>
            <a:r>
              <a:rPr lang="en-US" sz="1800" dirty="0"/>
              <a:t>At times, this subprocess can execute autonomously via the authority of the CAB; otherwise, it may need to advance to another level of authority, such as IT management, in order to receive authorization.</a:t>
            </a:r>
          </a:p>
          <a:p>
            <a:endParaRPr lang="en-US" sz="1800" dirty="0"/>
          </a:p>
          <a:p>
            <a:r>
              <a:rPr lang="en-US" sz="1800" dirty="0"/>
              <a:t>Technology, </a:t>
            </a:r>
            <a:r>
              <a:rPr lang="en-US" sz="1800" dirty="0" err="1"/>
              <a:t>ClydeBank</a:t>
            </a:r>
            <a:r>
              <a:rPr lang="en-US" sz="1800" dirty="0"/>
              <a:t>. ITIL For Beginners: The Complete Beginner's Guide To ITIL (p. 88). </a:t>
            </a:r>
            <a:r>
              <a:rPr lang="en-US" sz="1800" dirty="0" err="1"/>
              <a:t>ClydeBank</a:t>
            </a:r>
            <a:r>
              <a:rPr lang="en-US" sz="1800" dirty="0"/>
              <a:t> Media LLC. Kindle Edition. </a:t>
            </a:r>
          </a:p>
        </p:txBody>
      </p:sp>
    </p:spTree>
    <p:extLst>
      <p:ext uri="{BB962C8B-B14F-4D97-AF65-F5344CB8AC3E}">
        <p14:creationId xmlns:p14="http://schemas.microsoft.com/office/powerpoint/2010/main" val="2192267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2DFDEAF-6820-4251-AC84-7555B52BC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719071"/>
            <a:ext cx="4191001" cy="4407408"/>
          </a:xfrm>
        </p:spPr>
        <p:txBody>
          <a:bodyPr/>
          <a:lstStyle/>
          <a:p>
            <a:r>
              <a:rPr lang="en-US" dirty="0"/>
              <a:t>Read chapter 8 on Metrics and see what a Security Operations Center (SOC) can do to ensure patch management is successful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32576E-DF18-4460-8B9F-E006D1FF8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Unpatched Systems Can Exasperate Vulnerabilities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6C560C-D14B-466A-9ACE-676829AE8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3106" y="1947989"/>
            <a:ext cx="3595517" cy="440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2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F2E5063-5D09-4494-BB78-BF8D16A64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719071"/>
            <a:ext cx="4309334" cy="4407408"/>
          </a:xfrm>
        </p:spPr>
        <p:txBody>
          <a:bodyPr/>
          <a:lstStyle/>
          <a:p>
            <a:r>
              <a:rPr lang="en-US" dirty="0"/>
              <a:t>Finally, we begin to dive into the Service Transition lifecycle phase of ITIL.  </a:t>
            </a:r>
          </a:p>
          <a:p>
            <a:r>
              <a:rPr lang="en-US" dirty="0"/>
              <a:t>Make sure you understand all of the subprocesses and KPIs for the following processes:</a:t>
            </a:r>
          </a:p>
          <a:p>
            <a:pPr lvl="1"/>
            <a:r>
              <a:rPr lang="en-US" dirty="0"/>
              <a:t>Change Management</a:t>
            </a:r>
          </a:p>
          <a:p>
            <a:pPr lvl="1"/>
            <a:r>
              <a:rPr lang="en-US" dirty="0"/>
              <a:t>Change Evaluation</a:t>
            </a:r>
          </a:p>
          <a:p>
            <a:pPr lvl="1"/>
            <a:r>
              <a:rPr lang="en-US" dirty="0"/>
              <a:t>Transition Planning and Support</a:t>
            </a:r>
          </a:p>
          <a:p>
            <a:pPr lvl="1"/>
            <a:r>
              <a:rPr lang="en-US" dirty="0"/>
              <a:t>Release and Deployment Management</a:t>
            </a:r>
          </a:p>
          <a:p>
            <a:r>
              <a:rPr lang="en-US" dirty="0"/>
              <a:t>Covered in Chapter 5 of the text book.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7C9DB3-567D-4454-B4C6-38597F21B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Change Management in ITIL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943F2E-A458-4E3F-9031-B5473E1E8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4886" y="1831095"/>
            <a:ext cx="3127716" cy="472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634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0">
      <a:dk1>
        <a:sysClr val="windowText" lastClr="000000"/>
      </a:dk1>
      <a:lt1>
        <a:sysClr val="window" lastClr="FFFFFF"/>
      </a:lt1>
      <a:dk2>
        <a:srgbClr val="335B74"/>
      </a:dk2>
      <a:lt2>
        <a:srgbClr val="F2F7CD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81863</TotalTime>
  <Words>441</Words>
  <Application>Microsoft Office PowerPoint</Application>
  <PresentationFormat>On-screen Show (4:3)</PresentationFormat>
  <Paragraphs>56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Narrow</vt:lpstr>
      <vt:lpstr>Calibri</vt:lpstr>
      <vt:lpstr>Comic Sans MS</vt:lpstr>
      <vt:lpstr>Franklin Gothic Medium</vt:lpstr>
      <vt:lpstr>Times</vt:lpstr>
      <vt:lpstr>Wingdings</vt:lpstr>
      <vt:lpstr>Wingdings 2</vt:lpstr>
      <vt:lpstr>Java Green</vt:lpstr>
      <vt:lpstr>Concepts of  Computing  Technologies    Cybersecurity Planning and Management:  Managing Patch and Change Control</vt:lpstr>
      <vt:lpstr>Change Management</vt:lpstr>
      <vt:lpstr>Types of Change</vt:lpstr>
      <vt:lpstr>Release Management</vt:lpstr>
      <vt:lpstr>A look at a Change Management process</vt:lpstr>
      <vt:lpstr>A look at a Change Management process</vt:lpstr>
      <vt:lpstr>Change Boards</vt:lpstr>
      <vt:lpstr>Unpatched Systems Can Exasperate Vulnerabilities</vt:lpstr>
      <vt:lpstr>More about Change Management in ITIL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faolan myers</cp:lastModifiedBy>
  <cp:revision>718</cp:revision>
  <dcterms:created xsi:type="dcterms:W3CDTF">2013-12-20T15:33:26Z</dcterms:created>
  <dcterms:modified xsi:type="dcterms:W3CDTF">2018-10-10T02:33:39Z</dcterms:modified>
</cp:coreProperties>
</file>