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6"/>
  </p:notes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764600"/>
    <a:srgbClr val="D67F00"/>
    <a:srgbClr val="FFBB57"/>
    <a:srgbClr val="F9FEDE"/>
    <a:srgbClr val="DDDDDD"/>
    <a:srgbClr val="AFA1E9"/>
    <a:srgbClr val="AFAADA"/>
    <a:srgbClr val="663300"/>
    <a:srgbClr val="0A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85041" autoAdjust="0"/>
  </p:normalViewPr>
  <p:slideViewPr>
    <p:cSldViewPr snapToGrid="0">
      <p:cViewPr>
        <p:scale>
          <a:sx n="71" d="100"/>
          <a:sy n="71" d="100"/>
        </p:scale>
        <p:origin x="1013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10/7/2018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10/7/2018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sz="3600" dirty="0"/>
              <a:t>Cybersecurity Planning</a:t>
            </a:r>
            <a:br>
              <a:rPr lang="en-US" altLang="en-US" sz="3600" dirty="0"/>
            </a:br>
            <a:r>
              <a:rPr lang="en-US" altLang="en-US" sz="3600" dirty="0"/>
              <a:t>and Management:</a:t>
            </a:r>
            <a:br>
              <a:rPr lang="en-US" altLang="en-US" sz="3600" dirty="0"/>
            </a:br>
            <a:br>
              <a:rPr lang="en-US" altLang="en-US" sz="3600" dirty="0"/>
            </a:b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Information security management</a:t>
            </a:r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2DA8488-2081-493A-9BD8-2AE2F9DD5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9A1A64-BACB-43C3-ADBB-7CAB59E98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its name implies, information security management (ISM) protects the data entrusted to the care of the IT department, ensuring continual confidentiality, integrity, and security of said information. </a:t>
            </a:r>
          </a:p>
          <a:p>
            <a:r>
              <a:rPr lang="en-US" dirty="0"/>
              <a:t>In most organizations, the information security management ITIL process will be a component piece in a wider security management scheme.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9BC1EA-9865-4B65-AF19-D1AA8D8A4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Management</a:t>
            </a:r>
            <a:br>
              <a:rPr lang="en-US" dirty="0"/>
            </a:br>
            <a:r>
              <a:rPr lang="en-US" dirty="0"/>
              <a:t>from the ITIL perspective</a:t>
            </a:r>
          </a:p>
        </p:txBody>
      </p:sp>
    </p:spTree>
    <p:extLst>
      <p:ext uri="{BB962C8B-B14F-4D97-AF65-F5344CB8AC3E}">
        <p14:creationId xmlns:p14="http://schemas.microsoft.com/office/powerpoint/2010/main" val="393901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E798D9-2F39-4DEE-B60C-18E65FE03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Operational, Tactical, and Strategic Planning and Management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64F345-3DAE-4A0F-ACDC-6CEA5A48FB8D}"/>
              </a:ext>
            </a:extLst>
          </p:cNvPr>
          <p:cNvGrpSpPr/>
          <p:nvPr/>
        </p:nvGrpSpPr>
        <p:grpSpPr>
          <a:xfrm>
            <a:off x="264027" y="1807231"/>
            <a:ext cx="2681887" cy="1621769"/>
            <a:chOff x="6" y="0"/>
            <a:chExt cx="2681887" cy="1621769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687DDA0-1548-4140-AE27-10CCB9F85384}"/>
                </a:ext>
              </a:extLst>
            </p:cNvPr>
            <p:cNvSpPr/>
            <p:nvPr/>
          </p:nvSpPr>
          <p:spPr>
            <a:xfrm>
              <a:off x="6" y="0"/>
              <a:ext cx="2681887" cy="1621769"/>
            </a:xfrm>
            <a:prstGeom prst="roundRect">
              <a:avLst>
                <a:gd name="adj" fmla="val 1667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: Rounded Corners 4">
              <a:extLst>
                <a:ext uri="{FF2B5EF4-FFF2-40B4-BE49-F238E27FC236}">
                  <a16:creationId xmlns:a16="http://schemas.microsoft.com/office/drawing/2014/main" id="{04C2FFA1-CF95-4707-B471-B1454CEC8A06}"/>
                </a:ext>
              </a:extLst>
            </p:cNvPr>
            <p:cNvSpPr txBox="1"/>
            <p:nvPr/>
          </p:nvSpPr>
          <p:spPr>
            <a:xfrm>
              <a:off x="79188" y="79182"/>
              <a:ext cx="2523523" cy="14634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Strategic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0F5FB5D-C394-4E2F-98CF-4289B2EE4BFC}"/>
              </a:ext>
            </a:extLst>
          </p:cNvPr>
          <p:cNvSpPr txBox="1"/>
          <p:nvPr/>
        </p:nvSpPr>
        <p:spPr>
          <a:xfrm>
            <a:off x="264026" y="3647105"/>
            <a:ext cx="2681887" cy="244022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Medium to long-term </a:t>
            </a:r>
            <a:b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focus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1 to 5+ year time span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Overall 'structural' decisions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Trade-offs between company functions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Trade-off with other organizations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Corporate financial plans </a:t>
            </a:r>
            <a:b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and policies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Policy decisions developed </a:t>
            </a:r>
            <a:b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600" kern="1200" dirty="0">
                <a:solidFill>
                  <a:schemeClr val="accent1">
                    <a:lumMod val="50000"/>
                  </a:schemeClr>
                </a:solidFill>
              </a:rPr>
              <a:t>into a strategic plan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8AFF84D-43EC-4B9B-9825-A8FBE0CC1D09}"/>
              </a:ext>
            </a:extLst>
          </p:cNvPr>
          <p:cNvGrpSpPr/>
          <p:nvPr/>
        </p:nvGrpSpPr>
        <p:grpSpPr>
          <a:xfrm>
            <a:off x="3193002" y="3324630"/>
            <a:ext cx="2681887" cy="1621769"/>
            <a:chOff x="2738726" y="1392565"/>
            <a:chExt cx="2681887" cy="1621769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276AA385-6EB6-46E6-A492-698F0E2BE2B0}"/>
                </a:ext>
              </a:extLst>
            </p:cNvPr>
            <p:cNvSpPr/>
            <p:nvPr/>
          </p:nvSpPr>
          <p:spPr>
            <a:xfrm>
              <a:off x="2738726" y="1392565"/>
              <a:ext cx="2681887" cy="1621769"/>
            </a:xfrm>
            <a:prstGeom prst="roundRect">
              <a:avLst>
                <a:gd name="adj" fmla="val 16670"/>
              </a:avLst>
            </a:prstGeom>
            <a:solidFill>
              <a:srgbClr val="FFBB57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: Rounded Corners 9">
              <a:extLst>
                <a:ext uri="{FF2B5EF4-FFF2-40B4-BE49-F238E27FC236}">
                  <a16:creationId xmlns:a16="http://schemas.microsoft.com/office/drawing/2014/main" id="{1F4D531D-1BFB-4E95-8106-4CE955016857}"/>
                </a:ext>
              </a:extLst>
            </p:cNvPr>
            <p:cNvSpPr txBox="1"/>
            <p:nvPr/>
          </p:nvSpPr>
          <p:spPr>
            <a:xfrm>
              <a:off x="2817908" y="1471747"/>
              <a:ext cx="2523523" cy="14634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Tactical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4012E63-A760-4F54-A329-E5B244057BFF}"/>
              </a:ext>
            </a:extLst>
          </p:cNvPr>
          <p:cNvGrpSpPr/>
          <p:nvPr/>
        </p:nvGrpSpPr>
        <p:grpSpPr>
          <a:xfrm>
            <a:off x="6121976" y="4842029"/>
            <a:ext cx="2681887" cy="1621769"/>
            <a:chOff x="5464323" y="2768345"/>
            <a:chExt cx="2681887" cy="162176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5EF2F95-2A7C-4D4D-8DE3-2EBE3A31742C}"/>
                </a:ext>
              </a:extLst>
            </p:cNvPr>
            <p:cNvSpPr/>
            <p:nvPr/>
          </p:nvSpPr>
          <p:spPr>
            <a:xfrm>
              <a:off x="5464323" y="2768345"/>
              <a:ext cx="2681887" cy="1621769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angle: Rounded Corners 11">
              <a:extLst>
                <a:ext uri="{FF2B5EF4-FFF2-40B4-BE49-F238E27FC236}">
                  <a16:creationId xmlns:a16="http://schemas.microsoft.com/office/drawing/2014/main" id="{02890931-D876-4FC5-9807-4362E5294F4F}"/>
                </a:ext>
              </a:extLst>
            </p:cNvPr>
            <p:cNvSpPr txBox="1"/>
            <p:nvPr/>
          </p:nvSpPr>
          <p:spPr>
            <a:xfrm>
              <a:off x="5543505" y="2847527"/>
              <a:ext cx="2523523" cy="14634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Operational</a:t>
              </a:r>
            </a:p>
          </p:txBody>
        </p:sp>
      </p:grpSp>
      <p:sp>
        <p:nvSpPr>
          <p:cNvPr id="12" name="Arrow: Bent-Up 11">
            <a:extLst>
              <a:ext uri="{FF2B5EF4-FFF2-40B4-BE49-F238E27FC236}">
                <a16:creationId xmlns:a16="http://schemas.microsoft.com/office/drawing/2014/main" id="{B2F8BA37-7228-405E-A873-FA9390BFE2F1}"/>
              </a:ext>
            </a:extLst>
          </p:cNvPr>
          <p:cNvSpPr/>
          <p:nvPr/>
        </p:nvSpPr>
        <p:spPr>
          <a:xfrm rot="5400000">
            <a:off x="5490339" y="4867966"/>
            <a:ext cx="769098" cy="875591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ln>
            <a:solidFill>
              <a:schemeClr val="accent2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Arrow: Bent-Up 22">
            <a:extLst>
              <a:ext uri="{FF2B5EF4-FFF2-40B4-BE49-F238E27FC236}">
                <a16:creationId xmlns:a16="http://schemas.microsoft.com/office/drawing/2014/main" id="{FDA50FE4-2B47-437A-B655-6B9DB323C4B3}"/>
              </a:ext>
            </a:extLst>
          </p:cNvPr>
          <p:cNvSpPr/>
          <p:nvPr/>
        </p:nvSpPr>
        <p:spPr>
          <a:xfrm rot="5400000">
            <a:off x="2586904" y="3400432"/>
            <a:ext cx="769098" cy="875591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ln>
            <a:solidFill>
              <a:schemeClr val="accent2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0DFFF8-39E0-4616-9042-8EB8B9462CE0}"/>
              </a:ext>
            </a:extLst>
          </p:cNvPr>
          <p:cNvSpPr txBox="1"/>
          <p:nvPr/>
        </p:nvSpPr>
        <p:spPr>
          <a:xfrm>
            <a:off x="3253214" y="1813224"/>
            <a:ext cx="2681887" cy="244022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764600"/>
                </a:solidFill>
              </a:rPr>
              <a:t>Short to medium-term</a:t>
            </a:r>
            <a:br>
              <a:rPr lang="en-US" sz="1600" kern="1200" dirty="0">
                <a:solidFill>
                  <a:srgbClr val="764600"/>
                </a:solidFill>
              </a:rPr>
            </a:br>
            <a:r>
              <a:rPr lang="en-US" sz="1600" kern="1200" dirty="0">
                <a:solidFill>
                  <a:srgbClr val="764600"/>
                </a:solidFill>
              </a:rPr>
              <a:t>focus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764600"/>
                </a:solidFill>
              </a:rPr>
              <a:t>6 month to 1</a:t>
            </a:r>
            <a:r>
              <a:rPr lang="en-US" sz="1600" dirty="0">
                <a:solidFill>
                  <a:srgbClr val="764600"/>
                </a:solidFill>
              </a:rPr>
              <a:t>+year time span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764600"/>
                </a:solidFill>
              </a:rPr>
              <a:t>Sub-system decisions are made</a:t>
            </a: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br>
              <a:rPr lang="en-US" sz="1600" dirty="0">
                <a:solidFill>
                  <a:srgbClr val="764600"/>
                </a:solidFill>
              </a:rPr>
            </a:br>
            <a:endParaRPr lang="en-US" sz="1600" dirty="0">
              <a:solidFill>
                <a:srgbClr val="764600"/>
              </a:solidFill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764600"/>
                </a:solidFill>
              </a:rPr>
              <a:t>Annual budgets</a:t>
            </a:r>
            <a:br>
              <a:rPr lang="en-US" sz="1600" kern="1200" dirty="0">
                <a:solidFill>
                  <a:srgbClr val="764600"/>
                </a:solidFill>
              </a:rPr>
            </a:br>
            <a:r>
              <a:rPr lang="en-US" sz="1600" kern="1200" dirty="0">
                <a:solidFill>
                  <a:srgbClr val="764600"/>
                </a:solidFill>
              </a:rPr>
              <a:t>provide finance/cost</a:t>
            </a:r>
            <a:br>
              <a:rPr lang="en-US" sz="1600" kern="1200" dirty="0">
                <a:solidFill>
                  <a:srgbClr val="764600"/>
                </a:solidFill>
              </a:rPr>
            </a:br>
            <a:r>
              <a:rPr lang="en-US" sz="1600" kern="1200" dirty="0">
                <a:solidFill>
                  <a:srgbClr val="764600"/>
                </a:solidFill>
              </a:rPr>
              <a:t>basis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>
                <a:solidFill>
                  <a:srgbClr val="764600"/>
                </a:solidFill>
              </a:rPr>
              <a:t>Strategic plan detail transformed into an operational plan</a:t>
            </a:r>
            <a:endParaRPr lang="en-US" sz="1600" kern="1200" dirty="0">
              <a:solidFill>
                <a:srgbClr val="7646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1FF18F-35CB-47C4-A588-17EF2457A1AF}"/>
              </a:ext>
            </a:extLst>
          </p:cNvPr>
          <p:cNvSpPr txBox="1"/>
          <p:nvPr/>
        </p:nvSpPr>
        <p:spPr>
          <a:xfrm>
            <a:off x="6192060" y="3002665"/>
            <a:ext cx="2681887" cy="244022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0066CC"/>
                </a:solidFill>
              </a:rPr>
              <a:t>Day-to-day decision making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>
                <a:solidFill>
                  <a:srgbClr val="0066CC"/>
                </a:solidFill>
              </a:rPr>
              <a:t>Operations controlled against standards and rules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kern="1200" dirty="0">
                <a:solidFill>
                  <a:srgbClr val="0066CC"/>
                </a:solidFill>
              </a:rPr>
              <a:t>Control via weekly/monthly reports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>
                <a:solidFill>
                  <a:srgbClr val="0066CC"/>
                </a:solidFill>
              </a:rPr>
              <a:t>The implementation of the operational plan</a:t>
            </a:r>
            <a:endParaRPr lang="en-US" sz="1600" kern="1200" dirty="0">
              <a:solidFill>
                <a:srgbClr val="0066CC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57C566-7345-4AA3-9145-31E521D6B062}"/>
              </a:ext>
            </a:extLst>
          </p:cNvPr>
          <p:cNvSpPr txBox="1"/>
          <p:nvPr/>
        </p:nvSpPr>
        <p:spPr>
          <a:xfrm flipH="1">
            <a:off x="31885" y="6568947"/>
            <a:ext cx="8771978" cy="289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800" b="0" dirty="0">
                <a:latin typeface="+mn-lt"/>
              </a:rPr>
              <a:t>Source: lifecycle-performance-pros.com </a:t>
            </a:r>
            <a:r>
              <a:rPr lang="en-US" sz="800" dirty="0"/>
              <a:t>(http://https://www.youtube.com/watch?v=wbdoSZcBkzY)</a:t>
            </a:r>
            <a:endParaRPr lang="en-US" sz="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363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B95C88-765B-4CD2-A6D5-C16DABB32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229" y="1719071"/>
            <a:ext cx="6357664" cy="4407408"/>
          </a:xfrm>
        </p:spPr>
        <p:txBody>
          <a:bodyPr/>
          <a:lstStyle/>
          <a:p>
            <a:r>
              <a:rPr lang="en-US" dirty="0"/>
              <a:t>You will watch a video which also describes Operational, Tactical and Strategic elements of business strategy</a:t>
            </a:r>
          </a:p>
          <a:p>
            <a:endParaRPr lang="en-US" dirty="0"/>
          </a:p>
          <a:p>
            <a:r>
              <a:rPr lang="en-US" dirty="0"/>
              <a:t>You will explore how</a:t>
            </a:r>
            <a:br>
              <a:rPr lang="en-US" dirty="0"/>
            </a:br>
            <a:r>
              <a:rPr lang="en-US" dirty="0"/>
              <a:t>ITIL handles this </a:t>
            </a:r>
            <a:br>
              <a:rPr lang="en-US" dirty="0"/>
            </a:br>
            <a:r>
              <a:rPr lang="en-US" dirty="0"/>
              <a:t>topic area</a:t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ADD8C6-B455-4668-AFCB-CDD74D2C6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Material</a:t>
            </a:r>
          </a:p>
        </p:txBody>
      </p:sp>
      <p:pic>
        <p:nvPicPr>
          <p:cNvPr id="1026" name="Picture 2" descr="https://www.tandfonline.com/na101/home/literatum/publisher/tandf/journals/content/ucis20/2018/ucis20.v058.i04/ucis20.v058.i04/20180710-01/ucis20.v058.i04.cover.jpg">
            <a:extLst>
              <a:ext uri="{FF2B5EF4-FFF2-40B4-BE49-F238E27FC236}">
                <a16:creationId xmlns:a16="http://schemas.microsoft.com/office/drawing/2014/main" id="{2748C5F1-3FE8-4E85-A01C-2AA5E26DE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35" y="2603425"/>
            <a:ext cx="2429421" cy="3243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62DAAE-F63D-4044-83D6-A145BC6C07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15" y="1581027"/>
            <a:ext cx="2164224" cy="3163096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F9EA5DE8-E5A0-46EA-B940-D3AB831183EB}"/>
              </a:ext>
            </a:extLst>
          </p:cNvPr>
          <p:cNvSpPr txBox="1">
            <a:spLocks/>
          </p:cNvSpPr>
          <p:nvPr/>
        </p:nvSpPr>
        <p:spPr>
          <a:xfrm>
            <a:off x="3942562" y="5968614"/>
            <a:ext cx="5727127" cy="2084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You will read a journal article that applies </a:t>
            </a:r>
            <a:br>
              <a:rPr lang="en-US" dirty="0"/>
            </a:br>
            <a:r>
              <a:rPr lang="en-US" dirty="0"/>
              <a:t>these concepts to Information Security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4A8544-7AA7-418C-AE90-4C2338828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9934" y="4338278"/>
            <a:ext cx="2032628" cy="301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850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0">
      <a:dk1>
        <a:sysClr val="windowText" lastClr="000000"/>
      </a:dk1>
      <a:lt1>
        <a:sysClr val="window" lastClr="FFFFFF"/>
      </a:lt1>
      <a:dk2>
        <a:srgbClr val="335B74"/>
      </a:dk2>
      <a:lt2>
        <a:srgbClr val="F2F7CD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81271</TotalTime>
  <Words>181</Words>
  <Application>Microsoft Office PowerPoint</Application>
  <PresentationFormat>On-screen Show (4:3)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Cybersecurity Planning and Management:  Information security management</vt:lpstr>
      <vt:lpstr>Information Security Management from the ITIL perspective</vt:lpstr>
      <vt:lpstr>Operational, Tactical, and Strategic Planning and Management</vt:lpstr>
      <vt:lpstr>Supplemental Material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704</cp:revision>
  <dcterms:created xsi:type="dcterms:W3CDTF">2013-12-20T15:33:26Z</dcterms:created>
  <dcterms:modified xsi:type="dcterms:W3CDTF">2018-10-07T20:39:18Z</dcterms:modified>
</cp:coreProperties>
</file>