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5" r:id="rId1"/>
  </p:sldMasterIdLst>
  <p:notesMasterIdLst>
    <p:notesMasterId r:id="rId18"/>
  </p:notesMasterIdLst>
  <p:sldIdLst>
    <p:sldId id="257" r:id="rId2"/>
    <p:sldId id="277" r:id="rId3"/>
    <p:sldId id="266" r:id="rId4"/>
    <p:sldId id="267" r:id="rId5"/>
    <p:sldId id="279" r:id="rId6"/>
    <p:sldId id="268" r:id="rId7"/>
    <p:sldId id="269" r:id="rId8"/>
    <p:sldId id="270" r:id="rId9"/>
    <p:sldId id="275" r:id="rId10"/>
    <p:sldId id="271" r:id="rId11"/>
    <p:sldId id="272" r:id="rId12"/>
    <p:sldId id="273" r:id="rId13"/>
    <p:sldId id="274" r:id="rId14"/>
    <p:sldId id="278" r:id="rId15"/>
    <p:sldId id="265" r:id="rId16"/>
    <p:sldId id="276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3300"/>
    <a:srgbClr val="F9FEDE"/>
    <a:srgbClr val="DDDDDD"/>
    <a:srgbClr val="AFA1E9"/>
    <a:srgbClr val="AFAADA"/>
    <a:srgbClr val="D67F00"/>
    <a:srgbClr val="0066CC"/>
    <a:srgbClr val="0A0A0A"/>
    <a:srgbClr val="EAEAE6"/>
    <a:srgbClr val="54AC7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8603FDC-E32A-4AB5-989C-0864C3EAD2B8}" styleName="Themed Style 2 - Accent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9" autoAdjust="0"/>
    <p:restoredTop sz="94660"/>
  </p:normalViewPr>
  <p:slideViewPr>
    <p:cSldViewPr snapToGrid="0">
      <p:cViewPr>
        <p:scale>
          <a:sx n="76" d="100"/>
          <a:sy n="76" d="100"/>
        </p:scale>
        <p:origin x="611" y="3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C99BAC5-AAC3-41B1-80A3-A98604D7601C}" type="datetimeFigureOut">
              <a:rPr lang="en-US" smtClean="0"/>
              <a:pPr/>
              <a:t>9/4/2018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9C63B7B-8D39-4D0A-9EEA-56F291D347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86267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Times" pitchFamily="-32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" pitchFamily="-32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" pitchFamily="-32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" pitchFamily="-32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" pitchFamily="-3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pitchFamily="-3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pitchFamily="-3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pitchFamily="-3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pitchFamily="-32" charset="0"/>
              </a:defRPr>
            </a:lvl9pPr>
          </a:lstStyle>
          <a:p>
            <a:r>
              <a:rPr lang="en-GB" altLang="en-US" sz="1200" dirty="0"/>
              <a:t>Objects First with Java</a:t>
            </a:r>
          </a:p>
        </p:txBody>
      </p:sp>
      <p:sp>
        <p:nvSpPr>
          <p:cNvPr id="15363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Times" pitchFamily="-32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" pitchFamily="-32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" pitchFamily="-32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" pitchFamily="-32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" pitchFamily="-3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pitchFamily="-3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pitchFamily="-3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pitchFamily="-3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pitchFamily="-32" charset="0"/>
              </a:defRPr>
            </a:lvl9pPr>
          </a:lstStyle>
          <a:p>
            <a:r>
              <a:rPr lang="en-GB" altLang="en-US" sz="1200" dirty="0"/>
              <a:t>© David J. Barnes and Michael </a:t>
            </a:r>
            <a:r>
              <a:rPr lang="en-GB" altLang="en-US" sz="1200" dirty="0" err="1"/>
              <a:t>Kölling</a:t>
            </a:r>
            <a:endParaRPr lang="en-GB" altLang="en-US" sz="1200"/>
          </a:p>
        </p:txBody>
      </p:sp>
      <p:sp>
        <p:nvSpPr>
          <p:cNvPr id="1536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Times" pitchFamily="-32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" pitchFamily="-32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" pitchFamily="-32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" pitchFamily="-32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" pitchFamily="-3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pitchFamily="-3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pitchFamily="-3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pitchFamily="-3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pitchFamily="-32" charset="0"/>
              </a:defRPr>
            </a:lvl9pPr>
          </a:lstStyle>
          <a:p>
            <a:fld id="{03152B4E-4FD2-45FC-9CDE-05DF5F3AE35C}" type="slidenum">
              <a:rPr lang="en-GB" altLang="en-US" sz="1200"/>
              <a:pPr/>
              <a:t>1</a:t>
            </a:fld>
            <a:endParaRPr lang="en-GB" altLang="en-US" sz="1200"/>
          </a:p>
        </p:txBody>
      </p:sp>
      <p:sp>
        <p:nvSpPr>
          <p:cNvPr id="1536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GB" altLang="en-US"/>
              <a:t>Replace this with your course title and your name/contact details.</a:t>
            </a:r>
          </a:p>
          <a:p>
            <a:pPr eaLnBrk="1" hangingPunct="1"/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9199254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rgbClr val="DDDD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black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010400" y="2052960"/>
            <a:ext cx="1981200" cy="1828800"/>
          </a:xfrm>
        </p:spPr>
        <p:txBody>
          <a:bodyPr anchor="ctr">
            <a:normAutofit/>
          </a:bodyPr>
          <a:lstStyle>
            <a:lvl1pPr marL="0" indent="0" algn="l">
              <a:buNone/>
              <a:defRPr sz="19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>
          <a:xfrm>
            <a:off x="370888" y="6645106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B01D2C00-4051-494E-A977-137197B29FE8}" type="datetime1">
              <a:rPr lang="en-US" smtClean="0"/>
              <a:pPr/>
              <a:t>9/4/2018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>
          <a:xfrm>
            <a:off x="3048000" y="6645106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13" name="Title 12"/>
          <p:cNvSpPr>
            <a:spLocks noGrp="1"/>
          </p:cNvSpPr>
          <p:nvPr>
            <p:ph type="title" hasCustomPrompt="1"/>
          </p:nvPr>
        </p:nvSpPr>
        <p:spPr>
          <a:xfrm>
            <a:off x="457200" y="2052960"/>
            <a:ext cx="6324600" cy="1828800"/>
          </a:xfrm>
        </p:spPr>
        <p:txBody>
          <a:bodyPr/>
          <a:lstStyle>
            <a:lvl1pPr algn="r">
              <a:defRPr sz="4000" spc="150" baseline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9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074760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22438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0" spc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399"/>
            <a:ext cx="4040188" cy="3687763"/>
          </a:xfrm>
        </p:spPr>
        <p:txBody>
          <a:bodyPr/>
          <a:lstStyle>
            <a:lvl1pPr>
              <a:defRPr sz="2400" spc="0"/>
            </a:lvl1pPr>
            <a:lvl2pPr>
              <a:defRPr sz="2000" spc="0"/>
            </a:lvl2pPr>
            <a:lvl3pPr>
              <a:defRPr sz="1800" spc="0"/>
            </a:lvl3pPr>
            <a:lvl4pPr>
              <a:defRPr sz="1600" spc="0"/>
            </a:lvl4pPr>
            <a:lvl5pPr>
              <a:defRPr sz="1600" spc="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0" spc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399"/>
            <a:ext cx="4041775" cy="3687763"/>
          </a:xfrm>
        </p:spPr>
        <p:txBody>
          <a:bodyPr/>
          <a:lstStyle>
            <a:lvl1pPr>
              <a:defRPr sz="2400" spc="0"/>
            </a:lvl1pPr>
            <a:lvl2pPr>
              <a:defRPr sz="2000" spc="0"/>
            </a:lvl2pPr>
            <a:lvl3pPr>
              <a:defRPr sz="1800" spc="0"/>
            </a:lvl3pPr>
            <a:lvl4pPr>
              <a:defRPr sz="1600" spc="0"/>
            </a:lvl4pPr>
            <a:lvl5pPr>
              <a:defRPr sz="1600" spc="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370888" y="664135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3DD63199-ED02-43C5-98B2-403BD5B5424D}" type="datetime1">
              <a:rPr lang="en-US" smtClean="0"/>
              <a:pPr/>
              <a:t>9/4/2018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0" y="664135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1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938297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370888" y="661760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58F7003A-EE07-45D0-8EDE-BE72C64253B7}" type="datetime1">
              <a:rPr lang="en-US" smtClean="0"/>
              <a:pPr/>
              <a:t>9/4/2018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48000" y="661760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7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6521994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52400" y="150919"/>
            <a:ext cx="8831802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370888" y="6629475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E6F30DDD-5613-420D-BFAE-9FDA909A81F5}" type="datetime1">
              <a:rPr lang="en-US" smtClean="0"/>
              <a:pPr/>
              <a:t>9/4/2018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48000" y="6629475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993362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(small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Aft>
                <a:spcPts val="600"/>
              </a:spcAft>
              <a:defRPr spc="0">
                <a:solidFill>
                  <a:schemeClr val="tx1"/>
                </a:solidFill>
              </a:defRPr>
            </a:lvl1pPr>
            <a:lvl2pPr>
              <a:spcAft>
                <a:spcPts val="600"/>
              </a:spcAft>
              <a:defRPr spc="0">
                <a:solidFill>
                  <a:schemeClr val="tx1"/>
                </a:solidFill>
              </a:defRPr>
            </a:lvl2pPr>
            <a:lvl3pPr>
              <a:spcAft>
                <a:spcPts val="600"/>
              </a:spcAft>
              <a:defRPr spc="0">
                <a:solidFill>
                  <a:schemeClr val="tx1"/>
                </a:solidFill>
              </a:defRPr>
            </a:lvl3pPr>
            <a:lvl4pPr>
              <a:spcAft>
                <a:spcPts val="600"/>
              </a:spcAft>
              <a:defRPr>
                <a:solidFill>
                  <a:schemeClr val="tx1"/>
                </a:solidFill>
              </a:defRPr>
            </a:lvl4pPr>
            <a:lvl5pPr>
              <a:spcAft>
                <a:spcPts val="600"/>
              </a:spcAft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70888" y="661760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7AB79BEF-7C7E-4EC3-A0A2-7AB0F4F51B73}" type="datetime1">
              <a:rPr lang="en-US" smtClean="0"/>
              <a:pPr/>
              <a:t>9/4/2018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48000" y="661760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748167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(medium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spcAft>
                <a:spcPts val="600"/>
              </a:spcAft>
              <a:defRPr sz="2400" spc="0">
                <a:solidFill>
                  <a:schemeClr val="tx1"/>
                </a:solidFill>
              </a:defRPr>
            </a:lvl1pPr>
            <a:lvl2pPr>
              <a:spcAft>
                <a:spcPts val="600"/>
              </a:spcAft>
              <a:defRPr sz="2000" spc="0">
                <a:solidFill>
                  <a:schemeClr val="tx1"/>
                </a:solidFill>
              </a:defRPr>
            </a:lvl2pPr>
            <a:lvl3pPr>
              <a:spcAft>
                <a:spcPts val="600"/>
              </a:spcAft>
              <a:defRPr sz="1800" spc="0">
                <a:solidFill>
                  <a:schemeClr val="tx1"/>
                </a:solidFill>
              </a:defRPr>
            </a:lvl3pPr>
            <a:lvl4pPr>
              <a:spcAft>
                <a:spcPts val="600"/>
              </a:spcAft>
              <a:defRPr sz="1600">
                <a:solidFill>
                  <a:schemeClr val="tx1"/>
                </a:solidFill>
              </a:defRPr>
            </a:lvl4pPr>
            <a:lvl5pPr>
              <a:spcAft>
                <a:spcPts val="600"/>
              </a:spcAft>
              <a:defRPr sz="14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70888" y="661760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7AB79BEF-7C7E-4EC3-A0A2-7AB0F4F51B73}" type="datetime1">
              <a:rPr lang="en-US" smtClean="0"/>
              <a:pPr/>
              <a:t>9/4/2018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48000" y="661760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08466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(larg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 marL="344488" indent="-300038">
              <a:spcAft>
                <a:spcPts val="600"/>
              </a:spcAft>
              <a:defRPr sz="2800" spc="0">
                <a:solidFill>
                  <a:schemeClr val="tx1"/>
                </a:solidFill>
              </a:defRPr>
            </a:lvl1pPr>
            <a:lvl2pPr marL="623888" indent="-258763">
              <a:spcAft>
                <a:spcPts val="600"/>
              </a:spcAft>
              <a:defRPr sz="2400" spc="0">
                <a:solidFill>
                  <a:schemeClr val="tx1"/>
                </a:solidFill>
              </a:defRPr>
            </a:lvl2pPr>
            <a:lvl3pPr>
              <a:spcAft>
                <a:spcPts val="600"/>
              </a:spcAft>
              <a:defRPr sz="2000" spc="0">
                <a:solidFill>
                  <a:schemeClr val="tx1"/>
                </a:solidFill>
              </a:defRPr>
            </a:lvl3pPr>
            <a:lvl4pPr>
              <a:spcAft>
                <a:spcPts val="600"/>
              </a:spcAft>
              <a:defRPr sz="1800">
                <a:solidFill>
                  <a:schemeClr val="tx1"/>
                </a:solidFill>
              </a:defRPr>
            </a:lvl4pPr>
            <a:lvl5pPr>
              <a:spcAft>
                <a:spcPts val="600"/>
              </a:spcAft>
              <a:defRPr sz="16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70888" y="661760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7AB79BEF-7C7E-4EC3-A0A2-7AB0F4F51B73}" type="datetime1">
              <a:rPr lang="en-US" smtClean="0"/>
              <a:pPr/>
              <a:t>9/4/2018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48000" y="661760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608566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 (small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73132" y="1719071"/>
            <a:ext cx="4222668" cy="4912233"/>
          </a:xfrm>
        </p:spPr>
        <p:txBody>
          <a:bodyPr>
            <a:normAutofit/>
          </a:bodyPr>
          <a:lstStyle>
            <a:lvl1pPr>
              <a:defRPr sz="2000" spc="0">
                <a:solidFill>
                  <a:schemeClr val="tx1"/>
                </a:solidFill>
              </a:defRPr>
            </a:lvl1pPr>
            <a:lvl2pPr>
              <a:defRPr sz="1800" spc="0">
                <a:solidFill>
                  <a:schemeClr val="tx1"/>
                </a:solidFill>
              </a:defRPr>
            </a:lvl2pPr>
            <a:lvl3pPr>
              <a:defRPr sz="1600" spc="0">
                <a:solidFill>
                  <a:schemeClr val="tx1"/>
                </a:solidFill>
              </a:defRPr>
            </a:lvl3pPr>
            <a:lvl4pPr>
              <a:defRPr sz="1400" spc="0">
                <a:solidFill>
                  <a:schemeClr val="tx1"/>
                </a:solidFill>
              </a:defRPr>
            </a:lvl4pPr>
            <a:lvl5pPr>
              <a:defRPr sz="1400" spc="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1"/>
            <a:ext cx="4258294" cy="4912233"/>
          </a:xfrm>
        </p:spPr>
        <p:txBody>
          <a:bodyPr>
            <a:normAutofit/>
          </a:bodyPr>
          <a:lstStyle>
            <a:lvl1pPr>
              <a:defRPr sz="2000" spc="0">
                <a:solidFill>
                  <a:schemeClr val="tx1"/>
                </a:solidFill>
              </a:defRPr>
            </a:lvl1pPr>
            <a:lvl2pPr>
              <a:defRPr sz="1800" spc="0">
                <a:solidFill>
                  <a:schemeClr val="tx1"/>
                </a:solidFill>
              </a:defRPr>
            </a:lvl2pPr>
            <a:lvl3pPr>
              <a:defRPr sz="1600" spc="0">
                <a:solidFill>
                  <a:schemeClr val="tx1"/>
                </a:solidFill>
              </a:defRPr>
            </a:lvl3pPr>
            <a:lvl4pPr>
              <a:defRPr sz="1400" spc="0">
                <a:solidFill>
                  <a:schemeClr val="tx1"/>
                </a:solidFill>
              </a:defRPr>
            </a:lvl4pPr>
            <a:lvl5pPr>
              <a:defRPr sz="1400" spc="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1521" y="663011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C715CDA6-468B-4914-9119-2CA166CC068C}" type="datetime1">
              <a:rPr lang="en-US" smtClean="0"/>
              <a:pPr/>
              <a:t>9/4/2018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48000" y="6629475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23797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 (medium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73132" y="1719071"/>
            <a:ext cx="4222668" cy="4912233"/>
          </a:xfrm>
        </p:spPr>
        <p:txBody>
          <a:bodyPr>
            <a:normAutofit/>
          </a:bodyPr>
          <a:lstStyle>
            <a:lvl1pPr>
              <a:defRPr sz="2400" spc="0">
                <a:solidFill>
                  <a:schemeClr val="tx1"/>
                </a:solidFill>
              </a:defRPr>
            </a:lvl1pPr>
            <a:lvl2pPr>
              <a:defRPr sz="2000" spc="0">
                <a:solidFill>
                  <a:schemeClr val="tx1"/>
                </a:solidFill>
              </a:defRPr>
            </a:lvl2pPr>
            <a:lvl3pPr>
              <a:defRPr sz="1800" spc="0">
                <a:solidFill>
                  <a:schemeClr val="tx1"/>
                </a:solidFill>
              </a:defRPr>
            </a:lvl3pPr>
            <a:lvl4pPr>
              <a:defRPr sz="1600" spc="0">
                <a:solidFill>
                  <a:schemeClr val="tx1"/>
                </a:solidFill>
              </a:defRPr>
            </a:lvl4pPr>
            <a:lvl5pPr>
              <a:defRPr sz="1600" spc="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1"/>
            <a:ext cx="4258294" cy="4912233"/>
          </a:xfrm>
        </p:spPr>
        <p:txBody>
          <a:bodyPr>
            <a:normAutofit/>
          </a:bodyPr>
          <a:lstStyle>
            <a:lvl1pPr>
              <a:defRPr sz="2400" spc="0">
                <a:solidFill>
                  <a:schemeClr val="tx1"/>
                </a:solidFill>
              </a:defRPr>
            </a:lvl1pPr>
            <a:lvl2pPr>
              <a:defRPr sz="2000" spc="0">
                <a:solidFill>
                  <a:schemeClr val="tx1"/>
                </a:solidFill>
              </a:defRPr>
            </a:lvl2pPr>
            <a:lvl3pPr>
              <a:defRPr sz="1800" spc="0">
                <a:solidFill>
                  <a:schemeClr val="tx1"/>
                </a:solidFill>
              </a:defRPr>
            </a:lvl3pPr>
            <a:lvl4pPr>
              <a:defRPr sz="1600" spc="0">
                <a:solidFill>
                  <a:schemeClr val="tx1"/>
                </a:solidFill>
              </a:defRPr>
            </a:lvl4pPr>
            <a:lvl5pPr>
              <a:defRPr sz="1600" spc="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1521" y="663011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C715CDA6-468B-4914-9119-2CA166CC068C}" type="datetime1">
              <a:rPr lang="en-US" smtClean="0"/>
              <a:pPr/>
              <a:t>9/4/2018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48000" y="6629475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016771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Co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0999" y="685800"/>
            <a:ext cx="8407893" cy="5440679"/>
          </a:xfrm>
        </p:spPr>
        <p:txBody>
          <a:bodyPr/>
          <a:lstStyle>
            <a:lvl1pPr marL="45720" indent="0">
              <a:spcBef>
                <a:spcPts val="0"/>
              </a:spcBef>
              <a:spcAft>
                <a:spcPts val="0"/>
              </a:spcAft>
              <a:buNone/>
              <a:defRPr b="0" spc="0">
                <a:solidFill>
                  <a:schemeClr val="tx1"/>
                </a:solidFill>
              </a:defRPr>
            </a:lvl1pPr>
            <a:lvl2pPr marL="365760" indent="0">
              <a:spcBef>
                <a:spcPts val="0"/>
              </a:spcBef>
              <a:spcAft>
                <a:spcPts val="0"/>
              </a:spcAft>
              <a:buNone/>
              <a:defRPr b="0" spc="0">
                <a:solidFill>
                  <a:schemeClr val="tx1"/>
                </a:solidFill>
              </a:defRPr>
            </a:lvl2pPr>
            <a:lvl3pPr marL="640080" indent="0">
              <a:spcBef>
                <a:spcPts val="0"/>
              </a:spcBef>
              <a:spcAft>
                <a:spcPts val="0"/>
              </a:spcAft>
              <a:buNone/>
              <a:defRPr b="0" spc="0">
                <a:solidFill>
                  <a:schemeClr val="tx1"/>
                </a:solidFill>
              </a:defRPr>
            </a:lvl3pPr>
            <a:lvl4pPr marL="914400" indent="0">
              <a:spcBef>
                <a:spcPts val="0"/>
              </a:spcBef>
              <a:spcAft>
                <a:spcPts val="0"/>
              </a:spcAft>
              <a:buNone/>
              <a:defRPr b="0">
                <a:solidFill>
                  <a:schemeClr val="tx1"/>
                </a:solidFill>
              </a:defRPr>
            </a:lvl4pPr>
            <a:lvl5pPr marL="1097280" indent="0">
              <a:spcBef>
                <a:spcPts val="0"/>
              </a:spcBef>
              <a:spcAft>
                <a:spcPts val="0"/>
              </a:spcAft>
              <a:buNone/>
              <a:defRPr b="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70888" y="6581975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7AB79BEF-7C7E-4EC3-A0A2-7AB0F4F51B73}" type="datetime1">
              <a:rPr lang="en-US" smtClean="0"/>
              <a:pPr/>
              <a:t>9/4/2018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48000" y="6581975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>
          <a:xfrm>
            <a:off x="381000" y="152400"/>
            <a:ext cx="8381260" cy="406153"/>
          </a:xfrm>
        </p:spPr>
        <p:txBody>
          <a:bodyPr/>
          <a:lstStyle>
            <a:lvl1pPr>
              <a:defRPr sz="2000" u="sng" cap="none" spc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052341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rgbClr val="DDDD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62799" y="2892277"/>
            <a:ext cx="1600201" cy="1645920"/>
          </a:xfrm>
        </p:spPr>
        <p:txBody>
          <a:bodyPr anchor="ctr"/>
          <a:lstStyle>
            <a:lvl1pPr marL="0" indent="0">
              <a:buNone/>
              <a:defRPr sz="2000">
                <a:solidFill>
                  <a:schemeClr val="bg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>
          <a:xfrm>
            <a:off x="370888" y="664135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C434DD70-68F0-4DEF-81F9-71079D2F1371}" type="datetime1">
              <a:rPr lang="en-US" smtClean="0"/>
              <a:pPr/>
              <a:t>9/4/2018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>
          <a:xfrm>
            <a:off x="3048000" y="664135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381000" y="2892277"/>
            <a:ext cx="6324600" cy="1645920"/>
          </a:xfrm>
        </p:spPr>
        <p:txBody>
          <a:bodyPr/>
          <a:lstStyle>
            <a:lvl1pPr algn="r">
              <a:defRPr sz="4200" spc="150" baseline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3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947609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ubs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62799" y="2892277"/>
            <a:ext cx="1600201" cy="1645920"/>
          </a:xfrm>
        </p:spPr>
        <p:txBody>
          <a:bodyPr anchor="ctr"/>
          <a:lstStyle>
            <a:lvl1pPr marL="0" indent="0">
              <a:buNone/>
              <a:defRPr sz="2000">
                <a:solidFill>
                  <a:schemeClr val="bg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>
          <a:xfrm>
            <a:off x="370888" y="664135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C434DD70-68F0-4DEF-81F9-71079D2F1371}" type="datetime1">
              <a:rPr lang="en-US" smtClean="0"/>
              <a:pPr/>
              <a:t>9/4/2018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>
          <a:xfrm>
            <a:off x="3048000" y="664135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381000" y="2892277"/>
            <a:ext cx="6324600" cy="1645920"/>
          </a:xfrm>
        </p:spPr>
        <p:txBody>
          <a:bodyPr/>
          <a:lstStyle>
            <a:lvl1pPr algn="r">
              <a:defRPr sz="4200" spc="150" baseline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3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11802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52400" y="1634971"/>
            <a:ext cx="8831802" cy="5045476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399" y="152400"/>
            <a:ext cx="8814047" cy="1346447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1000" y="355847"/>
            <a:ext cx="8381260" cy="105439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0999" y="1719071"/>
            <a:ext cx="8407893" cy="4407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70888" y="6356350"/>
            <a:ext cx="21336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fld id="{29D87F41-6843-4E69-8327-FFD93063886E}" type="datetime1">
              <a:rPr lang="en-US" b="0" smtClean="0">
                <a:solidFill>
                  <a:srgbClr val="0D6911"/>
                </a:solidFill>
                <a:latin typeface="Franklin Gothic Medium"/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t>9/4/2018</a:t>
            </a:fld>
            <a:endParaRPr lang="en-US" b="0">
              <a:solidFill>
                <a:srgbClr val="0D6911"/>
              </a:solidFill>
              <a:latin typeface="Franklin Gothic Medium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48000" y="6356350"/>
            <a:ext cx="33528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b="0">
              <a:solidFill>
                <a:srgbClr val="0D6911"/>
              </a:solidFill>
              <a:latin typeface="Franklin Gothic Medium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34680" y="6355080"/>
            <a:ext cx="582966" cy="274320"/>
          </a:xfrm>
          <a:prstGeom prst="rect">
            <a:avLst/>
          </a:prstGeom>
          <a:ln w="19050">
            <a:noFill/>
          </a:ln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b="0">
              <a:solidFill>
                <a:srgbClr val="0D6911"/>
              </a:solidFill>
              <a:latin typeface="Franklin Gothic Medium"/>
            </a:endParaRPr>
          </a:p>
        </p:txBody>
      </p:sp>
    </p:spTree>
    <p:extLst>
      <p:ext uri="{BB962C8B-B14F-4D97-AF65-F5344CB8AC3E}">
        <p14:creationId xmlns:p14="http://schemas.microsoft.com/office/powerpoint/2010/main" val="38934285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87" r:id="rId4"/>
    <p:sldLayoutId id="2147483679" r:id="rId5"/>
    <p:sldLayoutId id="2147483688" r:id="rId6"/>
    <p:sldLayoutId id="2147483680" r:id="rId7"/>
    <p:sldLayoutId id="2147483681" r:id="rId8"/>
    <p:sldLayoutId id="2147483689" r:id="rId9"/>
    <p:sldLayoutId id="2147483682" r:id="rId10"/>
    <p:sldLayoutId id="2147483683" r:id="rId11"/>
    <p:sldLayoutId id="2147483684" r:id="rId1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3200" kern="1200" cap="none" spc="200" baseline="0">
          <a:ln>
            <a:noFill/>
          </a:ln>
          <a:solidFill>
            <a:schemeClr val="bg1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28600" algn="l" defTabSz="914400" rtl="0" eaLnBrk="1" latinLnBrk="0" hangingPunct="1">
        <a:spcBef>
          <a:spcPct val="20000"/>
        </a:spcBef>
        <a:buClr>
          <a:schemeClr val="accent1"/>
        </a:buClr>
        <a:buFont typeface="Wingdings 2" pitchFamily="18" charset="2"/>
        <a:buChar char=""/>
        <a:defRPr sz="2000" kern="1200" spc="150" baseline="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800" kern="1200" spc="100" baseline="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600" kern="1200" spc="100" baseline="0">
          <a:solidFill>
            <a:schemeClr val="tx2"/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buClr>
          <a:schemeClr val="accent4"/>
        </a:buClr>
        <a:buFont typeface="Wingdings" pitchFamily="2" charset="2"/>
        <a:buChar char="§"/>
        <a:defRPr sz="1400" kern="1200">
          <a:solidFill>
            <a:schemeClr val="tx2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spcBef>
          <a:spcPct val="20000"/>
        </a:spcBef>
        <a:buClr>
          <a:schemeClr val="accent6"/>
        </a:buClr>
        <a:buFont typeface="Wingdings" pitchFamily="2" charset="2"/>
        <a:buChar char="§"/>
        <a:defRPr sz="1300" kern="1200" spc="100" baseline="0">
          <a:solidFill>
            <a:schemeClr val="tx2"/>
          </a:solidFill>
          <a:latin typeface="+mn-lt"/>
          <a:ea typeface="+mn-ea"/>
          <a:cs typeface="+mn-cs"/>
        </a:defRPr>
      </a:lvl5pPr>
      <a:lvl6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182880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5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7.wmf"/><Relationship Id="rId5" Type="http://schemas.openxmlformats.org/officeDocument/2006/relationships/oleObject" Target="../embeddings/oleObject2.bin"/><Relationship Id="rId4" Type="http://schemas.openxmlformats.org/officeDocument/2006/relationships/oleObject" Target="../embeddings/oleObject1.bin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9.wmf"/><Relationship Id="rId4" Type="http://schemas.openxmlformats.org/officeDocument/2006/relationships/oleObject" Target="../embeddings/oleObject3.bin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9.wmf"/><Relationship Id="rId4" Type="http://schemas.openxmlformats.org/officeDocument/2006/relationships/oleObject" Target="../embeddings/oleObject4.bin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2.wmf"/><Relationship Id="rId5" Type="http://schemas.openxmlformats.org/officeDocument/2006/relationships/oleObject" Target="../embeddings/oleObject6.bin"/><Relationship Id="rId4" Type="http://schemas.openxmlformats.org/officeDocument/2006/relationships/oleObject" Target="../embeddings/oleObject5.bin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1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069590" y="4753300"/>
            <a:ext cx="1981200" cy="1828800"/>
          </a:xfrm>
        </p:spPr>
        <p:txBody>
          <a:bodyPr anchor="b" anchorCtr="0"/>
          <a:lstStyle/>
          <a:p>
            <a:r>
              <a:rPr lang="en-US" dirty="0"/>
              <a:t>CH 3</a:t>
            </a:r>
          </a:p>
        </p:txBody>
      </p:sp>
      <p:sp>
        <p:nvSpPr>
          <p:cNvPr id="3076" name="Rectangle 2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sz="3200" dirty="0">
                <a:solidFill>
                  <a:srgbClr val="F9FEDE"/>
                </a:solidFill>
              </a:rPr>
              <a:t>Concepts of </a:t>
            </a:r>
            <a:br>
              <a:rPr lang="en-GB" altLang="en-US" sz="3200" dirty="0">
                <a:solidFill>
                  <a:srgbClr val="F9FEDE"/>
                </a:solidFill>
              </a:rPr>
            </a:br>
            <a:r>
              <a:rPr lang="en-GB" altLang="en-US" sz="3200" dirty="0">
                <a:solidFill>
                  <a:srgbClr val="F9FEDE"/>
                </a:solidFill>
              </a:rPr>
              <a:t>Computing </a:t>
            </a:r>
            <a:br>
              <a:rPr lang="en-GB" altLang="en-US" sz="3200" dirty="0">
                <a:solidFill>
                  <a:srgbClr val="F9FEDE"/>
                </a:solidFill>
              </a:rPr>
            </a:br>
            <a:r>
              <a:rPr lang="en-GB" altLang="en-US" sz="3200" dirty="0">
                <a:solidFill>
                  <a:srgbClr val="F9FEDE"/>
                </a:solidFill>
              </a:rPr>
              <a:t>Technologies</a:t>
            </a:r>
            <a:br>
              <a:rPr lang="en-GB" altLang="en-US" dirty="0"/>
            </a:br>
            <a:br>
              <a:rPr lang="en-GB" altLang="en-US" dirty="0"/>
            </a:br>
            <a:br>
              <a:rPr lang="en-GB" altLang="en-US" dirty="0"/>
            </a:br>
            <a:r>
              <a:rPr lang="en-US" altLang="en-US" dirty="0"/>
              <a:t>Storage Management:</a:t>
            </a:r>
            <a:br>
              <a:rPr lang="en-US" altLang="en-US" dirty="0"/>
            </a:br>
            <a:r>
              <a:rPr lang="en-US" altLang="en-US" dirty="0"/>
              <a:t>Data Protection: RAID</a:t>
            </a:r>
            <a:br>
              <a:rPr lang="en-US" altLang="en-US" dirty="0"/>
            </a:br>
            <a:br>
              <a:rPr lang="en-US" altLang="en-US" dirty="0"/>
            </a:br>
            <a:endParaRPr lang="en-US" altLang="en-US" dirty="0"/>
          </a:p>
        </p:txBody>
      </p:sp>
      <p:sp>
        <p:nvSpPr>
          <p:cNvPr id="4" name="Text Placeholder 4"/>
          <p:cNvSpPr txBox="1">
            <a:spLocks/>
          </p:cNvSpPr>
          <p:nvPr/>
        </p:nvSpPr>
        <p:spPr>
          <a:xfrm>
            <a:off x="7162799" y="2892277"/>
            <a:ext cx="1600201" cy="164592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 2" pitchFamily="18" charset="2"/>
              <a:buNone/>
              <a:defRPr sz="1900" kern="1200" spc="15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None/>
              <a:defRPr sz="1800" kern="1200" spc="10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 pitchFamily="2" charset="2"/>
              <a:buNone/>
              <a:defRPr sz="1600" kern="1200" spc="10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 pitchFamily="2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Clr>
                <a:schemeClr val="accent6"/>
              </a:buClr>
              <a:buFont typeface="Wingdings" pitchFamily="2" charset="2"/>
              <a:buNone/>
              <a:defRPr sz="1300" kern="1200" spc="10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 pitchFamily="2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Clr>
                <a:schemeClr val="accent5"/>
              </a:buClr>
              <a:buFont typeface="Wingdings" pitchFamily="2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spc="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5871974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Stripes data for high performance and uses parity</a:t>
            </a:r>
          </a:p>
          <a:p>
            <a:r>
              <a:rPr lang="en-US" dirty="0"/>
              <a:t>Parity info stored on dedicated drive, allowing data to be rewritten in case of drive failure</a:t>
            </a:r>
          </a:p>
          <a:p>
            <a:r>
              <a:rPr lang="en-US" dirty="0"/>
              <a:t>Reads and writes across all disks, work in parallel</a:t>
            </a:r>
          </a:p>
          <a:p>
            <a:r>
              <a:rPr lang="en-US" dirty="0"/>
              <a:t>Requires at least 3 drives</a:t>
            </a:r>
          </a:p>
          <a:p>
            <a:r>
              <a:rPr lang="en-US" dirty="0"/>
              <a:t>Storage efficiency depends on number of drives in setup:</a:t>
            </a:r>
          </a:p>
          <a:p>
            <a:pPr lvl="1"/>
            <a:r>
              <a:rPr lang="en-US" dirty="0"/>
              <a:t>n = number of drives in setup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Raid 3</a:t>
            </a:r>
          </a:p>
        </p:txBody>
      </p:sp>
      <p:pic>
        <p:nvPicPr>
          <p:cNvPr id="26626" name="Picture 2" descr="https://upload.wikimedia.org/wikipedia/commons/thumb/f/f9/RAID_3.svg/675px-RAID_3.svg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52211" y="2041741"/>
            <a:ext cx="4425523" cy="3278165"/>
          </a:xfrm>
          <a:prstGeom prst="rect">
            <a:avLst/>
          </a:prstGeom>
          <a:noFill/>
        </p:spPr>
      </p:pic>
      <p:graphicFrame>
        <p:nvGraphicFramePr>
          <p:cNvPr id="6" name="Content Placeholder 5"/>
          <p:cNvGraphicFramePr>
            <a:graphicFrameLocks noGrp="1"/>
          </p:cNvGraphicFramePr>
          <p:nvPr>
            <p:ph sz="half" idx="2"/>
          </p:nvPr>
        </p:nvGraphicFramePr>
        <p:xfrm>
          <a:off x="4648200" y="2755900"/>
          <a:ext cx="4257675" cy="2838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1" name="Equation" r:id="rId4" imgW="0" imgH="0" progId="Equation.3">
                  <p:embed/>
                </p:oleObj>
              </mc:Choice>
              <mc:Fallback>
                <p:oleObj name="Equation" r:id="rId4" imgW="0" imgH="0" progId="Equation.3">
                  <p:embed/>
                  <p:pic>
                    <p:nvPicPr>
                      <p:cNvPr id="0" name="Content Placeholder 5"/>
                      <p:cNvPicPr preferRelativeResize="0">
                        <a:picLocks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48200" y="2755900"/>
                        <a:ext cx="4257675" cy="28384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8" name="Object 4"/>
          <p:cNvGraphicFramePr>
            <a:graphicFrameLocks noChangeAspect="1"/>
          </p:cNvGraphicFramePr>
          <p:nvPr/>
        </p:nvGraphicFramePr>
        <p:xfrm>
          <a:off x="4557927" y="5305509"/>
          <a:ext cx="2163545" cy="126828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2" name="Equation" r:id="rId5" imgW="736560" imgH="431640" progId="Equation.3">
                  <p:embed/>
                </p:oleObj>
              </mc:Choice>
              <mc:Fallback>
                <p:oleObj name="Equation" r:id="rId5" imgW="736560" imgH="43164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57927" y="5305509"/>
                        <a:ext cx="2163545" cy="126828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/>
              <a:t>Parity data is stored on separate disk:</a:t>
            </a:r>
          </a:p>
          <a:p>
            <a:pPr lvl="1"/>
            <a:r>
              <a:rPr lang="en-US" dirty="0"/>
              <a:t>Creates write bottleneck fixed in next level of RAID</a:t>
            </a:r>
          </a:p>
          <a:p>
            <a:r>
              <a:rPr lang="en-US" dirty="0"/>
              <a:t>Storage efficiency depends on number of drives in setup:</a:t>
            </a:r>
          </a:p>
          <a:p>
            <a:pPr lvl="1"/>
            <a:r>
              <a:rPr lang="en-US" dirty="0"/>
              <a:t>n = number of drives in setup</a:t>
            </a:r>
          </a:p>
          <a:p>
            <a:pPr lvl="1"/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RAID 4</a:t>
            </a:r>
          </a:p>
        </p:txBody>
      </p:sp>
      <p:pic>
        <p:nvPicPr>
          <p:cNvPr id="25602" name="Picture 2" descr="https://upload.wikimedia.org/wikipedia/commons/thumb/a/ad/RAID_4.svg/675px-RAID_4.svg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15555" y="2079320"/>
            <a:ext cx="4628445" cy="3428478"/>
          </a:xfrm>
          <a:prstGeom prst="rect">
            <a:avLst/>
          </a:prstGeom>
          <a:noFill/>
        </p:spPr>
      </p:pic>
      <p:graphicFrame>
        <p:nvGraphicFramePr>
          <p:cNvPr id="2050" name="Object 2"/>
          <p:cNvGraphicFramePr>
            <a:graphicFrameLocks noChangeAspect="1"/>
          </p:cNvGraphicFramePr>
          <p:nvPr/>
        </p:nvGraphicFramePr>
        <p:xfrm>
          <a:off x="4565950" y="5577016"/>
          <a:ext cx="1826934" cy="10709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7" name="Equation" r:id="rId4" imgW="736560" imgH="431640" progId="Equation.3">
                  <p:embed/>
                </p:oleObj>
              </mc:Choice>
              <mc:Fallback>
                <p:oleObj name="Equation" r:id="rId4" imgW="736560" imgH="43164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65950" y="5577016"/>
                        <a:ext cx="1826934" cy="10709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Uses striping to read and write data</a:t>
            </a:r>
          </a:p>
          <a:p>
            <a:r>
              <a:rPr lang="en-US" dirty="0"/>
              <a:t>Disks can be independently accessed</a:t>
            </a:r>
          </a:p>
          <a:p>
            <a:r>
              <a:rPr lang="en-US" dirty="0"/>
              <a:t>Parity data is written across all disks instead of a dedicated disk</a:t>
            </a:r>
          </a:p>
          <a:p>
            <a:r>
              <a:rPr lang="en-US" dirty="0"/>
              <a:t>Used for tasks such as messaging and data mining</a:t>
            </a:r>
          </a:p>
          <a:p>
            <a:r>
              <a:rPr lang="en-US" dirty="0"/>
              <a:t>Storage efficiency depends on number of drives in setup:</a:t>
            </a:r>
          </a:p>
          <a:p>
            <a:pPr lvl="1"/>
            <a:r>
              <a:rPr lang="en-US" dirty="0"/>
              <a:t>n = number of drives in setup</a:t>
            </a:r>
          </a:p>
          <a:p>
            <a:pPr>
              <a:buNone/>
            </a:pPr>
            <a:endParaRPr lang="en-US" dirty="0"/>
          </a:p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RAID 5</a:t>
            </a:r>
          </a:p>
        </p:txBody>
      </p:sp>
      <p:pic>
        <p:nvPicPr>
          <p:cNvPr id="24578" name="Picture 2" descr="https://upload.wikimedia.org/wikipedia/commons/thumb/6/64/RAID_5.svg/675px-RAID_5.svg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38105" y="2117123"/>
            <a:ext cx="4543588" cy="3365621"/>
          </a:xfrm>
          <a:prstGeom prst="rect">
            <a:avLst/>
          </a:prstGeom>
          <a:noFill/>
        </p:spPr>
      </p:pic>
      <p:graphicFrame>
        <p:nvGraphicFramePr>
          <p:cNvPr id="3074" name="Object 2"/>
          <p:cNvGraphicFramePr>
            <a:graphicFrameLocks noChangeAspect="1"/>
          </p:cNvGraphicFramePr>
          <p:nvPr/>
        </p:nvGraphicFramePr>
        <p:xfrm>
          <a:off x="4565650" y="5576888"/>
          <a:ext cx="1827213" cy="1071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1" name="Equation" r:id="rId4" imgW="736560" imgH="431640" progId="Equation.3">
                  <p:embed/>
                </p:oleObj>
              </mc:Choice>
              <mc:Fallback>
                <p:oleObj name="Equation" r:id="rId4" imgW="736560" imgH="43164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65650" y="5576888"/>
                        <a:ext cx="1827213" cy="10715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/>
              <a:t>Similar to RAID 5 accept uses second parity element</a:t>
            </a:r>
          </a:p>
          <a:p>
            <a:r>
              <a:rPr lang="en-US" dirty="0"/>
              <a:t>Requires 4 disks</a:t>
            </a:r>
          </a:p>
          <a:p>
            <a:r>
              <a:rPr lang="en-US" dirty="0"/>
              <a:t>2 drives can fail and data can be safe</a:t>
            </a:r>
          </a:p>
          <a:p>
            <a:r>
              <a:rPr lang="en-US" dirty="0"/>
              <a:t>Higher write penalty as compared to RAID 5</a:t>
            </a:r>
          </a:p>
          <a:p>
            <a:r>
              <a:rPr lang="en-US" dirty="0"/>
              <a:t>Storage efficiency depends on number of drives in setup:</a:t>
            </a:r>
          </a:p>
          <a:p>
            <a:pPr lvl="1"/>
            <a:r>
              <a:rPr lang="en-US" dirty="0"/>
              <a:t>n = number of disks in setup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RAID 6</a:t>
            </a:r>
          </a:p>
        </p:txBody>
      </p:sp>
      <p:pic>
        <p:nvPicPr>
          <p:cNvPr id="23554" name="Picture 2" descr="https://upload.wikimedia.org/wikipedia/commons/thumb/7/70/RAID_6.svg/850px-RAID_6.svg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635831" y="2204582"/>
            <a:ext cx="4508169" cy="2651864"/>
          </a:xfrm>
          <a:prstGeom prst="rect">
            <a:avLst/>
          </a:prstGeom>
          <a:noFill/>
        </p:spPr>
      </p:pic>
      <p:graphicFrame>
        <p:nvGraphicFramePr>
          <p:cNvPr id="6" name="Content Placeholder 5"/>
          <p:cNvGraphicFramePr>
            <a:graphicFrameLocks noGrp="1"/>
          </p:cNvGraphicFramePr>
          <p:nvPr>
            <p:ph sz="half" idx="2"/>
          </p:nvPr>
        </p:nvGraphicFramePr>
        <p:xfrm>
          <a:off x="4648200" y="2755900"/>
          <a:ext cx="4257675" cy="2838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2" name="Equation" r:id="rId4" imgW="0" imgH="0" progId="Equation.3">
                  <p:embed/>
                </p:oleObj>
              </mc:Choice>
              <mc:Fallback>
                <p:oleObj name="Equation" r:id="rId4" imgW="0" imgH="0" progId="Equation.3">
                  <p:embed/>
                  <p:pic>
                    <p:nvPicPr>
                      <p:cNvPr id="0" name="Content Placeholder 5"/>
                      <p:cNvPicPr preferRelativeResize="0">
                        <a:picLocks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48200" y="2755900"/>
                        <a:ext cx="4257675" cy="28384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99" name="Object 3"/>
          <p:cNvGraphicFramePr>
            <a:graphicFrameLocks noChangeAspect="1"/>
          </p:cNvGraphicFramePr>
          <p:nvPr/>
        </p:nvGraphicFramePr>
        <p:xfrm>
          <a:off x="4652318" y="5157229"/>
          <a:ext cx="2209801" cy="125222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3" name="Equation" r:id="rId5" imgW="761760" imgH="431640" progId="Equation.3">
                  <p:embed/>
                </p:oleObj>
              </mc:Choice>
              <mc:Fallback>
                <p:oleObj name="Equation" r:id="rId5" imgW="761760" imgH="43164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52318" y="5157229"/>
                        <a:ext cx="2209801" cy="125222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RAID Table</a:t>
            </a:r>
          </a:p>
        </p:txBody>
      </p:sp>
      <p:pic>
        <p:nvPicPr>
          <p:cNvPr id="276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56730" y="785311"/>
            <a:ext cx="3978877" cy="55168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scene3d>
            <a:camera prst="orthographicFront">
              <a:rot lat="0" lon="0" rev="16200000"/>
            </a:camera>
            <a:lightRig rig="threePt" dir="t"/>
          </a:scene3d>
        </p:spPr>
      </p:pic>
      <p:pic>
        <p:nvPicPr>
          <p:cNvPr id="27651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636742" y="3222666"/>
            <a:ext cx="1958545" cy="47803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scene3d>
            <a:camera prst="orthographicFront">
              <a:rot lat="0" lon="0" rev="16200000"/>
            </a:camera>
            <a:lightRig rig="threePt" dir="t"/>
          </a:scene3d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EMC Education Services. 2009. </a:t>
            </a:r>
            <a:r>
              <a:rPr lang="en-US" i="1" dirty="0"/>
              <a:t>Information storage and management: storing, managing, and protecting digital information</a:t>
            </a:r>
            <a:r>
              <a:rPr lang="en-US" dirty="0"/>
              <a:t> 2nd ed., Indianapolis, IN: Wiley.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References</a:t>
            </a:r>
          </a:p>
        </p:txBody>
      </p:sp>
    </p:spTree>
    <p:extLst>
      <p:ext uri="{BB962C8B-B14F-4D97-AF65-F5344CB8AC3E}">
        <p14:creationId xmlns:p14="http://schemas.microsoft.com/office/powerpoint/2010/main" val="7125779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“Standard RAID Levels.” </a:t>
            </a:r>
            <a:r>
              <a:rPr lang="en-US" i="1" dirty="0"/>
              <a:t>Wikipedia</a:t>
            </a:r>
            <a:r>
              <a:rPr lang="en-US" dirty="0"/>
              <a:t>, Wikimedia Foundation, 10 Dec. 2017, en.wikipedia.org/wiki/</a:t>
            </a:r>
            <a:r>
              <a:rPr lang="en-US" dirty="0" err="1"/>
              <a:t>Standard_RAID_levels</a:t>
            </a:r>
            <a:r>
              <a:rPr lang="en-US" dirty="0"/>
              <a:t>.</a:t>
            </a:r>
          </a:p>
          <a:p>
            <a:r>
              <a:rPr lang="en-US" dirty="0"/>
              <a:t>“Nested RAID Levels.” </a:t>
            </a:r>
            <a:r>
              <a:rPr lang="en-US" i="1" dirty="0"/>
              <a:t>Wikipedia</a:t>
            </a:r>
            <a:r>
              <a:rPr lang="en-US" dirty="0"/>
              <a:t>, Wikimedia Foundation, 10 Dec. 2017, en.wikipedia.org/wiki/</a:t>
            </a:r>
            <a:r>
              <a:rPr lang="en-US" dirty="0" err="1"/>
              <a:t>Nested_RAID_levels</a:t>
            </a:r>
            <a:r>
              <a:rPr lang="en-US" dirty="0"/>
              <a:t>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Pictures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Stands for Single Large Expensive Disk</a:t>
            </a:r>
          </a:p>
          <a:p>
            <a:r>
              <a:rPr lang="en-US" dirty="0"/>
              <a:t>Was standard in many hosts (late 1980s) but had two main problems:</a:t>
            </a:r>
          </a:p>
          <a:p>
            <a:pPr lvl="1"/>
            <a:r>
              <a:rPr lang="en-US" dirty="0"/>
              <a:t>Could not meet increasing performance needs of other physical host components</a:t>
            </a:r>
          </a:p>
          <a:p>
            <a:pPr lvl="1"/>
            <a:r>
              <a:rPr lang="en-US" dirty="0"/>
              <a:t>If drive failed, all data is lost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SLED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81000" y="1719071"/>
            <a:ext cx="3719052" cy="4407408"/>
          </a:xfrm>
        </p:spPr>
        <p:txBody>
          <a:bodyPr>
            <a:noAutofit/>
          </a:bodyPr>
          <a:lstStyle/>
          <a:p>
            <a:r>
              <a:rPr lang="en-US" sz="1800" dirty="0"/>
              <a:t>Stands for Redundant Arrays of Inexpensive Disks</a:t>
            </a:r>
          </a:p>
          <a:p>
            <a:r>
              <a:rPr lang="en-US" sz="1800" dirty="0"/>
              <a:t>A data storage virtualization technology that combines multiple physical disk drive components into one or more logical units for the purposes of data redundancy, performance improvement, or both.</a:t>
            </a:r>
          </a:p>
          <a:p>
            <a:r>
              <a:rPr lang="en-US" sz="1800" dirty="0"/>
              <a:t>Comes from paper written by Dr.’s David A. Patterson, Garth Gibson, and Randy H. Katz titled “A Case for Redundant Arrays of Inexpensive Disks”</a:t>
            </a:r>
          </a:p>
          <a:p>
            <a:r>
              <a:rPr lang="en-US" sz="1800" dirty="0"/>
              <a:t>Introduces solution to increase efficiency and protect data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RAID</a:t>
            </a:r>
          </a:p>
        </p:txBody>
      </p:sp>
      <p:pic>
        <p:nvPicPr>
          <p:cNvPr id="5122" name="Picture 2" descr="https://images.anandtech.com/reviews/storage/2007/raid-primer/RAID-5.png">
            <a:extLst>
              <a:ext uri="{FF2B5EF4-FFF2-40B4-BE49-F238E27FC236}">
                <a16:creationId xmlns:a16="http://schemas.microsoft.com/office/drawing/2014/main" id="{DF249CC2-E94A-4656-9614-A90DDF08B89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53928" y="1593195"/>
            <a:ext cx="4754880" cy="35661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sz="2000" dirty="0"/>
              <a:t>Software RAID</a:t>
            </a:r>
          </a:p>
          <a:p>
            <a:pPr lvl="1"/>
            <a:r>
              <a:rPr lang="en-US" sz="1800" dirty="0"/>
              <a:t>Uses host-based software to provide RAID functions</a:t>
            </a:r>
          </a:p>
          <a:p>
            <a:pPr lvl="1"/>
            <a:r>
              <a:rPr lang="en-US" sz="1800" dirty="0"/>
              <a:t>Implemented at OS level</a:t>
            </a:r>
          </a:p>
          <a:p>
            <a:pPr lvl="1"/>
            <a:r>
              <a:rPr lang="en-US" sz="1800" dirty="0"/>
              <a:t>Cannot Support All RAID levels</a:t>
            </a:r>
          </a:p>
          <a:p>
            <a:pPr lvl="1"/>
            <a:r>
              <a:rPr lang="en-US" sz="1800" dirty="0"/>
              <a:t>Affects system performance</a:t>
            </a:r>
          </a:p>
          <a:p>
            <a:pPr lvl="1"/>
            <a:r>
              <a:rPr lang="en-US" sz="1800" dirty="0"/>
              <a:t>Does not use a dedicated hardware controller to manage the RAID array.</a:t>
            </a:r>
          </a:p>
          <a:p>
            <a:pPr lvl="1"/>
            <a:endParaRPr lang="en-US" sz="1800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en-US" sz="2000" dirty="0"/>
              <a:t>Hardware RAID</a:t>
            </a:r>
          </a:p>
          <a:p>
            <a:pPr lvl="1"/>
            <a:r>
              <a:rPr lang="en-US" sz="1800" dirty="0"/>
              <a:t>Uses specialized hardware controller</a:t>
            </a:r>
          </a:p>
          <a:p>
            <a:pPr lvl="1"/>
            <a:r>
              <a:rPr lang="en-US" sz="1800" dirty="0"/>
              <a:t>The external RAID controller is an array-based hardware RAID –an interface between the host and disks. </a:t>
            </a:r>
          </a:p>
          <a:p>
            <a:pPr lvl="1"/>
            <a:endParaRPr lang="en-US" sz="1800" dirty="0"/>
          </a:p>
          <a:p>
            <a:pPr lvl="1"/>
            <a:endParaRPr lang="en-US" sz="1800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RAID Implementation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67F64A9F-088F-40D6-A95B-6FB16BF645F5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1512" b="-1"/>
          <a:stretch/>
        </p:blipFill>
        <p:spPr>
          <a:xfrm>
            <a:off x="4077419" y="4232814"/>
            <a:ext cx="4890009" cy="2625186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59B0D2A4-9369-4A48-846A-B80EBE68E8C2}"/>
              </a:ext>
            </a:extLst>
          </p:cNvPr>
          <p:cNvSpPr/>
          <p:nvPr/>
        </p:nvSpPr>
        <p:spPr>
          <a:xfrm>
            <a:off x="841075" y="5424935"/>
            <a:ext cx="3298165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/>
            <a:r>
              <a:rPr lang="en-US" sz="1600" dirty="0">
                <a:solidFill>
                  <a:srgbClr val="7030A0"/>
                </a:solidFill>
                <a:latin typeface="Comic Sans MS" panose="030F0702030302020204" pitchFamily="66" charset="0"/>
              </a:rPr>
              <a:t>Presents storage volumes to the host, and the host manages these volumes as physical drives.</a:t>
            </a:r>
          </a:p>
        </p:txBody>
      </p:sp>
      <p:cxnSp>
        <p:nvCxnSpPr>
          <p:cNvPr id="8" name="Connector: Curved 7">
            <a:extLst>
              <a:ext uri="{FF2B5EF4-FFF2-40B4-BE49-F238E27FC236}">
                <a16:creationId xmlns:a16="http://schemas.microsoft.com/office/drawing/2014/main" id="{34E45160-2A04-419A-9E0A-44685268B13B}"/>
              </a:ext>
            </a:extLst>
          </p:cNvPr>
          <p:cNvCxnSpPr>
            <a:cxnSpLocks/>
            <a:stCxn id="3" idx="2"/>
          </p:cNvCxnSpPr>
          <p:nvPr/>
        </p:nvCxnSpPr>
        <p:spPr>
          <a:xfrm rot="5400000" flipH="1" flipV="1">
            <a:off x="3546538" y="4619800"/>
            <a:ext cx="825972" cy="2938733"/>
          </a:xfrm>
          <a:prstGeom prst="curvedConnector4">
            <a:avLst>
              <a:gd name="adj1" fmla="val -27676"/>
              <a:gd name="adj2" fmla="val 78058"/>
            </a:avLst>
          </a:prstGeom>
          <a:ln w="28575">
            <a:solidFill>
              <a:srgbClr val="7030A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Enclosure that containers drives, hardware and software that is used to implement RAID</a:t>
            </a:r>
          </a:p>
          <a:p>
            <a:r>
              <a:rPr lang="en-US" dirty="0"/>
              <a:t>Drives in array are in sub-enclosures, which holds a fixed number of drives</a:t>
            </a:r>
          </a:p>
          <a:p>
            <a:r>
              <a:rPr lang="en-US" dirty="0"/>
              <a:t>Logical arrays – subset of disks in RAID array</a:t>
            </a: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RAID Array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7"/>
          <p:cNvSpPr>
            <a:spLocks noGrp="1"/>
          </p:cNvSpPr>
          <p:nvPr>
            <p:ph sz="half" idx="1"/>
          </p:nvPr>
        </p:nvSpPr>
        <p:spPr>
          <a:xfrm>
            <a:off x="27870" y="1574105"/>
            <a:ext cx="4973451" cy="4912233"/>
          </a:xfrm>
        </p:spPr>
        <p:txBody>
          <a:bodyPr vert="horz" lIns="91440" tIns="45720" rIns="91440" bIns="45720" rtlCol="0">
            <a:noAutofit/>
          </a:bodyPr>
          <a:lstStyle/>
          <a:p>
            <a:r>
              <a:rPr lang="en-US" sz="1800" dirty="0"/>
              <a:t>Striping</a:t>
            </a:r>
          </a:p>
          <a:p>
            <a:pPr lvl="1"/>
            <a:r>
              <a:rPr lang="en-US" sz="1600" b="1" dirty="0">
                <a:solidFill>
                  <a:schemeClr val="accent6"/>
                </a:solidFill>
              </a:rPr>
              <a:t>Strip</a:t>
            </a:r>
            <a:r>
              <a:rPr lang="en-US" sz="1600" dirty="0"/>
              <a:t>: one of a predefined number of addressable disk blocks</a:t>
            </a:r>
          </a:p>
          <a:p>
            <a:pPr lvl="1"/>
            <a:r>
              <a:rPr lang="en-US" sz="1600" b="1" dirty="0">
                <a:solidFill>
                  <a:schemeClr val="accent6"/>
                </a:solidFill>
              </a:rPr>
              <a:t>Stripe</a:t>
            </a:r>
            <a:r>
              <a:rPr lang="en-US" sz="1600" dirty="0"/>
              <a:t>: aligned strips that span across all disks</a:t>
            </a:r>
          </a:p>
          <a:p>
            <a:pPr lvl="1"/>
            <a:r>
              <a:rPr lang="en-US" sz="1600" b="1" dirty="0">
                <a:solidFill>
                  <a:schemeClr val="accent6"/>
                </a:solidFill>
              </a:rPr>
              <a:t>Strip</a:t>
            </a:r>
            <a:r>
              <a:rPr lang="en-US" sz="1600" dirty="0"/>
              <a:t> </a:t>
            </a:r>
            <a:r>
              <a:rPr lang="en-US" sz="1600" b="1" dirty="0">
                <a:solidFill>
                  <a:schemeClr val="accent6"/>
                </a:solidFill>
              </a:rPr>
              <a:t>Size</a:t>
            </a:r>
            <a:r>
              <a:rPr lang="en-US" sz="1600" dirty="0"/>
              <a:t>: number of blocks in a strip</a:t>
            </a:r>
          </a:p>
          <a:p>
            <a:pPr lvl="1"/>
            <a:r>
              <a:rPr lang="en-US" sz="1600" b="1" dirty="0">
                <a:solidFill>
                  <a:schemeClr val="accent6"/>
                </a:solidFill>
              </a:rPr>
              <a:t>Stripe</a:t>
            </a:r>
            <a:r>
              <a:rPr lang="en-US" sz="1600" dirty="0"/>
              <a:t> </a:t>
            </a:r>
            <a:r>
              <a:rPr lang="en-US" sz="1600" b="1" dirty="0">
                <a:solidFill>
                  <a:schemeClr val="accent6"/>
                </a:solidFill>
              </a:rPr>
              <a:t>width</a:t>
            </a:r>
            <a:r>
              <a:rPr lang="en-US" sz="1600" dirty="0"/>
              <a:t>: number of data strips in a stripe</a:t>
            </a:r>
          </a:p>
          <a:p>
            <a:r>
              <a:rPr lang="en-US" sz="1800" dirty="0"/>
              <a:t>Mirroring</a:t>
            </a:r>
          </a:p>
          <a:p>
            <a:pPr lvl="1"/>
            <a:r>
              <a:rPr lang="en-US" sz="1600" dirty="0"/>
              <a:t>Data is stored on two different drives</a:t>
            </a:r>
          </a:p>
          <a:p>
            <a:pPr lvl="1"/>
            <a:r>
              <a:rPr lang="en-US" sz="1600" dirty="0"/>
              <a:t>Requires 100% extra disk space</a:t>
            </a:r>
          </a:p>
          <a:p>
            <a:r>
              <a:rPr lang="en-US" sz="1800" dirty="0"/>
              <a:t>Parity</a:t>
            </a:r>
          </a:p>
          <a:p>
            <a:pPr lvl="1"/>
            <a:r>
              <a:rPr lang="en-US" sz="1600" dirty="0"/>
              <a:t>Protect striped data without mirroring</a:t>
            </a:r>
          </a:p>
          <a:p>
            <a:pPr lvl="1"/>
            <a:r>
              <a:rPr lang="en-US" sz="1600" dirty="0"/>
              <a:t>Requires 25% extra disk space</a:t>
            </a:r>
          </a:p>
          <a:p>
            <a:pPr lvl="1"/>
            <a:r>
              <a:rPr lang="en-US" sz="1600" dirty="0"/>
              <a:t>Parity recalculated every time data is changed, affecting performance of RAID controller in use</a:t>
            </a: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RAID Levels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267B8ECF-86E3-4F0D-877A-85C556BD223E}"/>
              </a:ext>
            </a:extLst>
          </p:cNvPr>
          <p:cNvGrpSpPr/>
          <p:nvPr/>
        </p:nvGrpSpPr>
        <p:grpSpPr>
          <a:xfrm>
            <a:off x="4951143" y="1653451"/>
            <a:ext cx="4010798" cy="2550561"/>
            <a:chOff x="2288792" y="4210444"/>
            <a:chExt cx="6759671" cy="1689703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9CCAD46D-FFBF-48FE-A558-B25A55354239}"/>
                </a:ext>
              </a:extLst>
            </p:cNvPr>
            <p:cNvSpPr/>
            <p:nvPr/>
          </p:nvSpPr>
          <p:spPr>
            <a:xfrm>
              <a:off x="2288792" y="4300314"/>
              <a:ext cx="6759671" cy="1599833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/>
              <a:r>
                <a:rPr lang="en-US" sz="2000" dirty="0"/>
                <a:t>Striping</a:t>
              </a:r>
              <a:br>
                <a:rPr lang="en-US" sz="2000" dirty="0"/>
              </a:br>
              <a:endParaRPr lang="en-US" sz="1600" dirty="0"/>
            </a:p>
            <a:p>
              <a:pPr lvl="0"/>
              <a:r>
                <a:rPr lang="en-US" sz="1600" dirty="0"/>
                <a:t>a technique to spread data across multiple drives (more than one) to use the drives in parallel. All the read-write heads work simultaneously, allowing more data to be processed in a shorter time and increasing performance, compared to reading and writing from a single disk.</a:t>
              </a:r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9AB9305D-1890-410B-A90A-6E113EE8DFA3}"/>
                </a:ext>
              </a:extLst>
            </p:cNvPr>
            <p:cNvSpPr/>
            <p:nvPr/>
          </p:nvSpPr>
          <p:spPr>
            <a:xfrm rot="21346576">
              <a:off x="5870459" y="4210444"/>
              <a:ext cx="2830492" cy="760326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en-US" sz="3600" i="1" dirty="0">
                  <a:ln w="0"/>
                  <a:solidFill>
                    <a:srgbClr val="DDD3A1"/>
                  </a:solidFill>
                  <a:latin typeface="Book Antiqua" panose="02040602050305030304" pitchFamily="18" charset="0"/>
                </a:rPr>
                <a:t>Key Term</a:t>
              </a:r>
            </a:p>
          </p:txBody>
        </p:sp>
      </p:grpSp>
      <p:grpSp>
        <p:nvGrpSpPr>
          <p:cNvPr id="11" name="Group 10">
            <a:extLst>
              <a:ext uri="{FF2B5EF4-FFF2-40B4-BE49-F238E27FC236}">
                <a16:creationId xmlns:a16="http://schemas.microsoft.com/office/drawing/2014/main" id="{9D5EFAF4-AAAE-459A-91D8-28D5EED5647C}"/>
              </a:ext>
            </a:extLst>
          </p:cNvPr>
          <p:cNvGrpSpPr/>
          <p:nvPr/>
        </p:nvGrpSpPr>
        <p:grpSpPr>
          <a:xfrm>
            <a:off x="4951143" y="4320453"/>
            <a:ext cx="4010798" cy="1316490"/>
            <a:chOff x="2288792" y="3946334"/>
            <a:chExt cx="6759671" cy="1641051"/>
          </a:xfrm>
        </p:grpSpPr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32DE5FBF-4B21-4FF9-87A4-73C8DA524190}"/>
                </a:ext>
              </a:extLst>
            </p:cNvPr>
            <p:cNvSpPr/>
            <p:nvPr/>
          </p:nvSpPr>
          <p:spPr>
            <a:xfrm>
              <a:off x="2288792" y="3987552"/>
              <a:ext cx="6759671" cy="1599833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/>
              <a:r>
                <a:rPr lang="en-US" sz="2000" dirty="0"/>
                <a:t>Strip</a:t>
              </a:r>
              <a:br>
                <a:rPr lang="en-US" sz="2000" dirty="0"/>
              </a:br>
              <a:endParaRPr lang="en-US" sz="1600" dirty="0"/>
            </a:p>
            <a:p>
              <a:pPr lvl="0"/>
              <a:r>
                <a:rPr lang="en-US" sz="1600" dirty="0"/>
                <a:t>In RAID, a predefined number of contiguously addressable disk blocks</a:t>
              </a:r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0500103E-C73D-4B2A-9CE2-DFB71FC1BCD8}"/>
                </a:ext>
              </a:extLst>
            </p:cNvPr>
            <p:cNvSpPr/>
            <p:nvPr/>
          </p:nvSpPr>
          <p:spPr>
            <a:xfrm rot="21346576">
              <a:off x="5870459" y="3946334"/>
              <a:ext cx="2830491" cy="760326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en-US" sz="3600" i="1" dirty="0">
                  <a:ln w="0"/>
                  <a:solidFill>
                    <a:srgbClr val="DDD3A1"/>
                  </a:solidFill>
                  <a:latin typeface="Book Antiqua" panose="02040602050305030304" pitchFamily="18" charset="0"/>
                </a:rPr>
                <a:t>Key Term</a:t>
              </a:r>
            </a:p>
          </p:txBody>
        </p:sp>
      </p:grpSp>
      <p:sp>
        <p:nvSpPr>
          <p:cNvPr id="3" name="Rectangle 2">
            <a:extLst>
              <a:ext uri="{FF2B5EF4-FFF2-40B4-BE49-F238E27FC236}">
                <a16:creationId xmlns:a16="http://schemas.microsoft.com/office/drawing/2014/main" id="{D1F63217-2E2A-4279-B655-94D81CF1F1C4}"/>
              </a:ext>
            </a:extLst>
          </p:cNvPr>
          <p:cNvSpPr/>
          <p:nvPr/>
        </p:nvSpPr>
        <p:spPr>
          <a:xfrm>
            <a:off x="234176" y="5734981"/>
            <a:ext cx="8733335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b="1" dirty="0">
                <a:solidFill>
                  <a:srgbClr val="222222"/>
                </a:solidFill>
              </a:rPr>
              <a:t>RAID</a:t>
            </a:r>
            <a:r>
              <a:rPr lang="en-US" sz="1200" dirty="0">
                <a:solidFill>
                  <a:srgbClr val="222222"/>
                </a:solidFill>
              </a:rPr>
              <a:t>-</a:t>
            </a:r>
            <a:r>
              <a:rPr lang="en-US" sz="1200" b="1" dirty="0">
                <a:solidFill>
                  <a:srgbClr val="222222"/>
                </a:solidFill>
              </a:rPr>
              <a:t>5</a:t>
            </a:r>
            <a:r>
              <a:rPr lang="en-US" sz="1200" dirty="0">
                <a:solidFill>
                  <a:srgbClr val="222222"/>
                </a:solidFill>
              </a:rPr>
              <a:t> provides data redundancy by using </a:t>
            </a:r>
            <a:r>
              <a:rPr lang="en-US" sz="1200" b="1" dirty="0">
                <a:solidFill>
                  <a:srgbClr val="222222"/>
                </a:solidFill>
              </a:rPr>
              <a:t>parity</a:t>
            </a:r>
            <a:r>
              <a:rPr lang="en-US" sz="1200" dirty="0">
                <a:solidFill>
                  <a:srgbClr val="222222"/>
                </a:solidFill>
              </a:rPr>
              <a:t>. </a:t>
            </a:r>
            <a:r>
              <a:rPr lang="en-US" sz="1200" b="1" dirty="0">
                <a:solidFill>
                  <a:srgbClr val="222222"/>
                </a:solidFill>
              </a:rPr>
              <a:t>Parity</a:t>
            </a:r>
            <a:r>
              <a:rPr lang="en-US" sz="1200" dirty="0">
                <a:solidFill>
                  <a:srgbClr val="222222"/>
                </a:solidFill>
              </a:rPr>
              <a:t> is a calculated value used to reconstruct data after a failure. While data is being written to a </a:t>
            </a:r>
            <a:r>
              <a:rPr lang="en-US" sz="1200" b="1" dirty="0">
                <a:solidFill>
                  <a:srgbClr val="222222"/>
                </a:solidFill>
              </a:rPr>
              <a:t>RAID</a:t>
            </a:r>
            <a:r>
              <a:rPr lang="en-US" sz="1200" dirty="0">
                <a:solidFill>
                  <a:srgbClr val="222222"/>
                </a:solidFill>
              </a:rPr>
              <a:t>-</a:t>
            </a:r>
            <a:r>
              <a:rPr lang="en-US" sz="1200" b="1" dirty="0">
                <a:solidFill>
                  <a:srgbClr val="222222"/>
                </a:solidFill>
              </a:rPr>
              <a:t>5</a:t>
            </a:r>
            <a:r>
              <a:rPr lang="en-US" sz="1200" dirty="0">
                <a:solidFill>
                  <a:srgbClr val="222222"/>
                </a:solidFill>
              </a:rPr>
              <a:t> volume, </a:t>
            </a:r>
            <a:r>
              <a:rPr lang="en-US" sz="1200" b="1" dirty="0">
                <a:solidFill>
                  <a:srgbClr val="222222"/>
                </a:solidFill>
              </a:rPr>
              <a:t>parity</a:t>
            </a:r>
            <a:r>
              <a:rPr lang="en-US" sz="1200" dirty="0">
                <a:solidFill>
                  <a:srgbClr val="222222"/>
                </a:solidFill>
              </a:rPr>
              <a:t> is calculated by doing an exclusive OR (XOR) procedure on the data. The resulting parity is then written to the volume. The data and calculated parity are contained in a plex that is "striped" across multiple disks. If a portion of a RAID-5 volume fails, the data that was on that portion of the failed volume can be recreated from the remaining data and parity information.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/>
              <a:t>Data is striped across all drives in RAID setup</a:t>
            </a:r>
          </a:p>
          <a:p>
            <a:r>
              <a:rPr lang="en-US" dirty="0"/>
              <a:t>Requires at least two drives</a:t>
            </a:r>
          </a:p>
          <a:p>
            <a:r>
              <a:rPr lang="en-US" dirty="0"/>
              <a:t>Storage amount is equal to amount of storage across all drives in setup</a:t>
            </a:r>
          </a:p>
          <a:p>
            <a:r>
              <a:rPr lang="en-US" dirty="0"/>
              <a:t>Good read and write performance</a:t>
            </a:r>
          </a:p>
          <a:p>
            <a:r>
              <a:rPr lang="en-US" dirty="0"/>
              <a:t>If one drive fails, all data is lost </a:t>
            </a:r>
          </a:p>
          <a:p>
            <a:r>
              <a:rPr lang="en-US" dirty="0"/>
              <a:t>Used in applications that need high I/O throughput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RAID 0</a:t>
            </a:r>
          </a:p>
        </p:txBody>
      </p:sp>
      <p:pic>
        <p:nvPicPr>
          <p:cNvPr id="8194" name="Picture 2" descr="https://upload.wikimedia.org/wikipedia/commons/thumb/9/9b/RAID_0.svg/325px-RAID_0.svg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155943" y="1668162"/>
            <a:ext cx="3095625" cy="4762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/>
              <a:t>Mirror data to all drives in RAID setup</a:t>
            </a:r>
          </a:p>
          <a:p>
            <a:r>
              <a:rPr lang="en-US" dirty="0"/>
              <a:t>Requires at least two drives</a:t>
            </a:r>
          </a:p>
          <a:p>
            <a:r>
              <a:rPr lang="en-US" dirty="0"/>
              <a:t>If one drive fails, data is safe on second drive</a:t>
            </a:r>
          </a:p>
          <a:p>
            <a:r>
              <a:rPr lang="en-US" dirty="0"/>
              <a:t>Total storage of drives is equal to the data being mirrored from first drive</a:t>
            </a:r>
          </a:p>
          <a:p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RAID 1</a:t>
            </a:r>
          </a:p>
        </p:txBody>
      </p:sp>
      <p:pic>
        <p:nvPicPr>
          <p:cNvPr id="27650" name="Picture 2" descr="https://upload.wikimedia.org/wikipedia/commons/thumb/b/b7/RAID_1.svg/325px-RAID_1.svg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90829" y="1684751"/>
            <a:ext cx="3095625" cy="4762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/>
              <a:t>Striped Mirror</a:t>
            </a:r>
          </a:p>
          <a:p>
            <a:r>
              <a:rPr lang="en-US" dirty="0"/>
              <a:t>Nested RAID</a:t>
            </a:r>
          </a:p>
          <a:p>
            <a:r>
              <a:rPr lang="en-US" dirty="0"/>
              <a:t>A RAID 0 Setup of disks in RAID 1</a:t>
            </a:r>
          </a:p>
          <a:p>
            <a:r>
              <a:rPr lang="en-US" dirty="0"/>
              <a:t>Combines efficiency of RAID 0 and reliability of RAID 1</a:t>
            </a:r>
          </a:p>
          <a:p>
            <a:r>
              <a:rPr lang="en-US" dirty="0"/>
              <a:t>Used for data base applications that require high rates I/O interaction, random access, and high </a:t>
            </a:r>
            <a:r>
              <a:rPr lang="en-US" dirty="0" err="1"/>
              <a:t>availabilty</a:t>
            </a:r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RAID 10(1 + 0)</a:t>
            </a:r>
          </a:p>
        </p:txBody>
      </p:sp>
      <p:pic>
        <p:nvPicPr>
          <p:cNvPr id="5122" name="Picture 2" descr="https://upload.wikimedia.org/wikipedia/commons/thumb/e/e6/RAID_10_01.svg/1000px-RAID_10_01.svg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679056" y="1861752"/>
            <a:ext cx="4077766" cy="407776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Java Green">
  <a:themeElements>
    <a:clrScheme name="Custom 3">
      <a:dk1>
        <a:sysClr val="windowText" lastClr="000000"/>
      </a:dk1>
      <a:lt1>
        <a:sysClr val="window" lastClr="FFFFFF"/>
      </a:lt1>
      <a:dk2>
        <a:srgbClr val="0B3D1A"/>
      </a:dk2>
      <a:lt2>
        <a:srgbClr val="E2ECD8"/>
      </a:lt2>
      <a:accent1>
        <a:srgbClr val="C00000"/>
      </a:accent1>
      <a:accent2>
        <a:srgbClr val="0070C0"/>
      </a:accent2>
      <a:accent3>
        <a:srgbClr val="92278F"/>
      </a:accent3>
      <a:accent4>
        <a:srgbClr val="993300"/>
      </a:accent4>
      <a:accent5>
        <a:srgbClr val="45A5ED"/>
      </a:accent5>
      <a:accent6>
        <a:srgbClr val="5982DB"/>
      </a:accent6>
      <a:hlink>
        <a:srgbClr val="0066FF"/>
      </a:hlink>
      <a:folHlink>
        <a:srgbClr val="666699"/>
      </a:folHlink>
    </a:clrScheme>
    <a:fontScheme name="Grid">
      <a:maj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ajorFont>
      <a:min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inorFont>
    </a:fontScheme>
    <a:fmtScheme name="Grid">
      <a:fillStyleLst>
        <a:solidFill>
          <a:schemeClr val="phClr"/>
        </a:solidFill>
        <a:solidFill>
          <a:schemeClr val="phClr">
            <a:tint val="5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175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3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3000"/>
                <a:satMod val="110000"/>
              </a:schemeClr>
            </a:duotone>
          </a:blip>
          <a:tile tx="0" ty="0" sx="100000" sy="100000" flip="none" algn="tl"/>
        </a:blipFill>
      </a:bgFillStyleLst>
    </a:fmtScheme>
  </a:themeElements>
  <a:objectDefaults>
    <a:txDef>
      <a:spPr>
        <a:noFill/>
      </a:spPr>
      <a:bodyPr wrap="square" rtlCol="0">
        <a:spAutoFit/>
      </a:bodyPr>
      <a:lstStyle>
        <a:defPPr algn="ctr">
          <a:lnSpc>
            <a:spcPts val="1800"/>
          </a:lnSpc>
          <a:defRPr sz="1800" b="0" dirty="0" err="1" smtClean="0">
            <a:latin typeface="+mn-lt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80067</TotalTime>
  <Words>708</Words>
  <Application>Microsoft Office PowerPoint</Application>
  <PresentationFormat>On-screen Show (4:3)</PresentationFormat>
  <Paragraphs>102</Paragraphs>
  <Slides>16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6" baseType="lpstr">
      <vt:lpstr>Arial Narrow</vt:lpstr>
      <vt:lpstr>Book Antiqua</vt:lpstr>
      <vt:lpstr>Calibri</vt:lpstr>
      <vt:lpstr>Comic Sans MS</vt:lpstr>
      <vt:lpstr>Franklin Gothic Medium</vt:lpstr>
      <vt:lpstr>Times</vt:lpstr>
      <vt:lpstr>Wingdings</vt:lpstr>
      <vt:lpstr>Wingdings 2</vt:lpstr>
      <vt:lpstr>Java Green</vt:lpstr>
      <vt:lpstr>Equation</vt:lpstr>
      <vt:lpstr>Concepts of  Computing  Technologies   Storage Management: Data Protection: RAID  </vt:lpstr>
      <vt:lpstr>SLED</vt:lpstr>
      <vt:lpstr>RAID</vt:lpstr>
      <vt:lpstr>RAID Implementation</vt:lpstr>
      <vt:lpstr>RAID Array</vt:lpstr>
      <vt:lpstr>RAID Levels</vt:lpstr>
      <vt:lpstr>RAID 0</vt:lpstr>
      <vt:lpstr>RAID 1</vt:lpstr>
      <vt:lpstr>RAID 10(1 + 0)</vt:lpstr>
      <vt:lpstr>Raid 3</vt:lpstr>
      <vt:lpstr>RAID 4</vt:lpstr>
      <vt:lpstr>RAID 5</vt:lpstr>
      <vt:lpstr>RAID 6</vt:lpstr>
      <vt:lpstr>RAID Table</vt:lpstr>
      <vt:lpstr>References</vt:lpstr>
      <vt:lpstr>Pictures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Object-Oriented Programming and Data Abstraction  Lesson 1: Review</dc:title>
  <dc:creator>Jack Myers</dc:creator>
  <cp:lastModifiedBy>jack faolan myers</cp:lastModifiedBy>
  <cp:revision>760</cp:revision>
  <dcterms:created xsi:type="dcterms:W3CDTF">2013-12-20T15:33:26Z</dcterms:created>
  <dcterms:modified xsi:type="dcterms:W3CDTF">2018-09-04T14:02:51Z</dcterms:modified>
</cp:coreProperties>
</file>