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6" autoAdjust="0"/>
    <p:restoredTop sz="85041" autoAdjust="0"/>
  </p:normalViewPr>
  <p:slideViewPr>
    <p:cSldViewPr snapToGrid="0">
      <p:cViewPr varScale="1">
        <p:scale>
          <a:sx n="72" d="100"/>
          <a:sy n="72" d="100"/>
        </p:scale>
        <p:origin x="843" y="43"/>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9/15/2018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a:t>Replace this with your course title and your name/contact details.</a:t>
            </a:r>
          </a:p>
          <a:p>
            <a:pPr eaLnBrk="1" hangingPunct="1"/>
            <a:endParaRPr lang="en-GB" altLang="en-US"/>
          </a:p>
        </p:txBody>
      </p:sp>
    </p:spTree>
    <p:extLst>
      <p:ext uri="{BB962C8B-B14F-4D97-AF65-F5344CB8AC3E}">
        <p14:creationId xmlns:p14="http://schemas.microsoft.com/office/powerpoint/2010/main" val="191992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3</a:t>
            </a:fld>
            <a:endParaRPr lang="en-US"/>
          </a:p>
        </p:txBody>
      </p:sp>
    </p:spTree>
    <p:extLst>
      <p:ext uri="{BB962C8B-B14F-4D97-AF65-F5344CB8AC3E}">
        <p14:creationId xmlns:p14="http://schemas.microsoft.com/office/powerpoint/2010/main" val="4032128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5</a:t>
            </a:fld>
            <a:endParaRPr lang="en-US"/>
          </a:p>
        </p:txBody>
      </p:sp>
    </p:spTree>
    <p:extLst>
      <p:ext uri="{BB962C8B-B14F-4D97-AF65-F5344CB8AC3E}">
        <p14:creationId xmlns:p14="http://schemas.microsoft.com/office/powerpoint/2010/main" val="510129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9/15/2018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9/15/2018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9/15/2018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9/15/2018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9/15/2018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9/15/2018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9/15/2018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9/15/2018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9/15/2018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9/15/2018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9/15/2018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9/15/2018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9/15/2018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1"/>
          <p:cNvSpPr>
            <a:spLocks noGrp="1" noChangeArrowheads="1"/>
          </p:cNvSpPr>
          <p:nvPr>
            <p:ph type="title"/>
          </p:nvPr>
        </p:nvSpPr>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dirty="0"/>
            </a:br>
            <a:br>
              <a:rPr lang="en-GB" altLang="en-US" dirty="0"/>
            </a:br>
            <a:br>
              <a:rPr lang="en-GB" altLang="en-US" dirty="0"/>
            </a:br>
            <a:r>
              <a:rPr lang="en-US" altLang="en-US" dirty="0"/>
              <a:t>Storage Management:</a:t>
            </a:r>
            <a:br>
              <a:rPr lang="en-US" altLang="en-US" dirty="0"/>
            </a:br>
            <a:r>
              <a:rPr lang="en-US" altLang="en-US" dirty="0"/>
              <a:t>Object-Based </a:t>
            </a:r>
            <a:r>
              <a:rPr lang="en-US" altLang="en-US" dirty="0" err="1"/>
              <a:t>Storge</a:t>
            </a: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
        <p:nvSpPr>
          <p:cNvPr id="7" name="Subtitle 6">
            <a:extLst>
              <a:ext uri="{FF2B5EF4-FFF2-40B4-BE49-F238E27FC236}">
                <a16:creationId xmlns:a16="http://schemas.microsoft.com/office/drawing/2014/main" id="{42DA8488-2081-493A-9BD8-2AE2F9DD5A7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8719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28D693-C9B4-4C7A-A02F-A3BB6BFE1CE3}"/>
              </a:ext>
            </a:extLst>
          </p:cNvPr>
          <p:cNvSpPr>
            <a:spLocks noGrp="1"/>
          </p:cNvSpPr>
          <p:nvPr>
            <p:ph idx="1"/>
          </p:nvPr>
        </p:nvSpPr>
        <p:spPr/>
        <p:txBody>
          <a:bodyPr/>
          <a:lstStyle/>
          <a:p>
            <a:r>
              <a:rPr lang="en-US" dirty="0"/>
              <a:t>Recent studies have shown that more than 90 percent of data generated is unstructured. </a:t>
            </a:r>
          </a:p>
          <a:p>
            <a:r>
              <a:rPr lang="en-US" dirty="0"/>
              <a:t>This growth of unstructured data has posed new challenges to IT administrators and storage managers. </a:t>
            </a:r>
          </a:p>
          <a:p>
            <a:r>
              <a:rPr lang="en-US" dirty="0"/>
              <a:t>With this growth, traditional NAS, which is a dominant solution for storing unstructured data, has become inefficient. </a:t>
            </a:r>
          </a:p>
          <a:p>
            <a:pPr lvl="1"/>
            <a:r>
              <a:rPr lang="en-US" dirty="0"/>
              <a:t>Data growth adds high overhead to the network-attached storage (NAS) in terms of managing a large number of permissions and nested directories. </a:t>
            </a:r>
          </a:p>
          <a:p>
            <a:pPr lvl="1"/>
            <a:r>
              <a:rPr lang="en-US" dirty="0"/>
              <a:t>In an enterprise environment, NAS also manages large amounts of metadata generated by hosts, storage systems, and individual applications. Typically this metadata is stored as part of the file and distributed throughout the environment. This adds to the complexity and latency in searching and retrieving files.</a:t>
            </a:r>
          </a:p>
          <a:p>
            <a:pPr lvl="1"/>
            <a:endParaRPr lang="en-US" dirty="0"/>
          </a:p>
        </p:txBody>
      </p:sp>
      <p:sp>
        <p:nvSpPr>
          <p:cNvPr id="3" name="Title 2">
            <a:extLst>
              <a:ext uri="{FF2B5EF4-FFF2-40B4-BE49-F238E27FC236}">
                <a16:creationId xmlns:a16="http://schemas.microsoft.com/office/drawing/2014/main" id="{6E9646D4-FCB0-412B-8CE7-C6179B3F53D1}"/>
              </a:ext>
            </a:extLst>
          </p:cNvPr>
          <p:cNvSpPr>
            <a:spLocks noGrp="1"/>
          </p:cNvSpPr>
          <p:nvPr>
            <p:ph type="title"/>
          </p:nvPr>
        </p:nvSpPr>
        <p:spPr/>
        <p:txBody>
          <a:bodyPr/>
          <a:lstStyle/>
          <a:p>
            <a:r>
              <a:rPr lang="en-US" dirty="0"/>
              <a:t>Why Object Based?</a:t>
            </a:r>
          </a:p>
        </p:txBody>
      </p:sp>
    </p:spTree>
    <p:extLst>
      <p:ext uri="{BB962C8B-B14F-4D97-AF65-F5344CB8AC3E}">
        <p14:creationId xmlns:p14="http://schemas.microsoft.com/office/powerpoint/2010/main" val="2297421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6ADEDC4-7A66-4B40-A0EE-8747A0A04C43}"/>
              </a:ext>
            </a:extLst>
          </p:cNvPr>
          <p:cNvSpPr/>
          <p:nvPr/>
        </p:nvSpPr>
        <p:spPr>
          <a:xfrm>
            <a:off x="97724" y="1554948"/>
            <a:ext cx="8815933" cy="923330"/>
          </a:xfrm>
          <a:prstGeom prst="rect">
            <a:avLst/>
          </a:prstGeom>
        </p:spPr>
        <p:txBody>
          <a:bodyPr wrap="square">
            <a:spAutoFit/>
          </a:bodyPr>
          <a:lstStyle/>
          <a:p>
            <a:pPr algn="ctr"/>
            <a:r>
              <a:rPr lang="en-US" dirty="0"/>
              <a:t>Object-based storage </a:t>
            </a:r>
            <a:r>
              <a:rPr lang="en-US" dirty="0">
                <a:solidFill>
                  <a:schemeClr val="accent2"/>
                </a:solidFill>
              </a:rPr>
              <a:t>is a data storage architecture that manages data as objects, as opposed to other storage architectures like </a:t>
            </a:r>
            <a:r>
              <a:rPr lang="en-US" dirty="0"/>
              <a:t>file systems </a:t>
            </a:r>
            <a:r>
              <a:rPr lang="en-US" dirty="0">
                <a:solidFill>
                  <a:schemeClr val="accent2"/>
                </a:solidFill>
              </a:rPr>
              <a:t>which manage data as a file hierarchy, and </a:t>
            </a:r>
            <a:r>
              <a:rPr lang="en-US" dirty="0"/>
              <a:t>block storage </a:t>
            </a:r>
            <a:r>
              <a:rPr lang="en-US" dirty="0">
                <a:solidFill>
                  <a:schemeClr val="accent2"/>
                </a:solidFill>
              </a:rPr>
              <a:t>which manages data as blocks within sectors and tracks.</a:t>
            </a:r>
          </a:p>
        </p:txBody>
      </p:sp>
      <p:sp>
        <p:nvSpPr>
          <p:cNvPr id="2" name="Content Placeholder 1">
            <a:extLst>
              <a:ext uri="{FF2B5EF4-FFF2-40B4-BE49-F238E27FC236}">
                <a16:creationId xmlns:a16="http://schemas.microsoft.com/office/drawing/2014/main" id="{E726E431-5A10-4FB2-84CF-4AC9F6ADF1E0}"/>
              </a:ext>
            </a:extLst>
          </p:cNvPr>
          <p:cNvSpPr>
            <a:spLocks noGrp="1"/>
          </p:cNvSpPr>
          <p:nvPr>
            <p:ph idx="1"/>
          </p:nvPr>
        </p:nvSpPr>
        <p:spPr>
          <a:xfrm>
            <a:off x="354367" y="4174130"/>
            <a:ext cx="8407893" cy="2545661"/>
          </a:xfrm>
        </p:spPr>
        <p:txBody>
          <a:bodyPr/>
          <a:lstStyle/>
          <a:p>
            <a:r>
              <a:rPr lang="en-US" dirty="0"/>
              <a:t>An OSD is a device that organizes and stores unstructured data, such as movies, office documents, and graphics, as objects. </a:t>
            </a:r>
          </a:p>
          <a:p>
            <a:r>
              <a:rPr lang="en-US" dirty="0"/>
              <a:t>Object-based storage provides a scalable, self-managed, protected, and shared storage option. </a:t>
            </a:r>
          </a:p>
          <a:p>
            <a:r>
              <a:rPr lang="en-US" dirty="0"/>
              <a:t>OSD stores data in the form of objects. OSD uses flat address space to store data. Therefore, there is no hierarchy of directories and files; as a result, a large number of objects can be stored in an OSD system</a:t>
            </a:r>
          </a:p>
          <a:p>
            <a:endParaRPr lang="en-US" dirty="0"/>
          </a:p>
        </p:txBody>
      </p:sp>
      <p:sp>
        <p:nvSpPr>
          <p:cNvPr id="3" name="Title 2">
            <a:extLst>
              <a:ext uri="{FF2B5EF4-FFF2-40B4-BE49-F238E27FC236}">
                <a16:creationId xmlns:a16="http://schemas.microsoft.com/office/drawing/2014/main" id="{7FD2405E-A0DA-46A7-A871-4DA9D17C1C14}"/>
              </a:ext>
            </a:extLst>
          </p:cNvPr>
          <p:cNvSpPr>
            <a:spLocks noGrp="1"/>
          </p:cNvSpPr>
          <p:nvPr>
            <p:ph type="title"/>
          </p:nvPr>
        </p:nvSpPr>
        <p:spPr/>
        <p:txBody>
          <a:bodyPr/>
          <a:lstStyle/>
          <a:p>
            <a:r>
              <a:rPr lang="en-US" dirty="0"/>
              <a:t>Object-Based Storage Devices (OSDs)</a:t>
            </a:r>
          </a:p>
        </p:txBody>
      </p:sp>
      <p:grpSp>
        <p:nvGrpSpPr>
          <p:cNvPr id="5" name="Group 4">
            <a:extLst>
              <a:ext uri="{FF2B5EF4-FFF2-40B4-BE49-F238E27FC236}">
                <a16:creationId xmlns:a16="http://schemas.microsoft.com/office/drawing/2014/main" id="{18D6488F-7DC8-4B4A-B2D8-FF2A865C5F8E}"/>
              </a:ext>
            </a:extLst>
          </p:cNvPr>
          <p:cNvGrpSpPr/>
          <p:nvPr/>
        </p:nvGrpSpPr>
        <p:grpSpPr>
          <a:xfrm>
            <a:off x="1167899" y="2573064"/>
            <a:ext cx="6210122" cy="1398643"/>
            <a:chOff x="2440750" y="4757591"/>
            <a:chExt cx="6759671" cy="1599833"/>
          </a:xfrm>
        </p:grpSpPr>
        <p:sp>
          <p:nvSpPr>
            <p:cNvPr id="6" name="Rectangle 5">
              <a:extLst>
                <a:ext uri="{FF2B5EF4-FFF2-40B4-BE49-F238E27FC236}">
                  <a16:creationId xmlns:a16="http://schemas.microsoft.com/office/drawing/2014/main" id="{0D90E583-DE5A-471A-8FBB-0F6F0082BB87}"/>
                </a:ext>
              </a:extLst>
            </p:cNvPr>
            <p:cNvSpPr/>
            <p:nvPr/>
          </p:nvSpPr>
          <p:spPr>
            <a:xfrm>
              <a:off x="2440750" y="4757591"/>
              <a:ext cx="6759671" cy="15998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dirty="0"/>
                <a:t>Object-Based Storage</a:t>
              </a:r>
              <a:br>
                <a:rPr lang="en-US" sz="2000" dirty="0"/>
              </a:br>
              <a:endParaRPr lang="en-US" sz="1600" dirty="0"/>
            </a:p>
            <a:p>
              <a:pPr lvl="0"/>
              <a:r>
                <a:rPr lang="en-US" sz="1600" dirty="0"/>
                <a:t>a way to store file data in the form of objects based on its content and other attributes rather than the name and location.</a:t>
              </a:r>
            </a:p>
          </p:txBody>
        </p:sp>
        <p:sp>
          <p:nvSpPr>
            <p:cNvPr id="7" name="Rectangle 6">
              <a:extLst>
                <a:ext uri="{FF2B5EF4-FFF2-40B4-BE49-F238E27FC236}">
                  <a16:creationId xmlns:a16="http://schemas.microsoft.com/office/drawing/2014/main" id="{E0E62899-E18A-4F6B-B0F0-74AA145FDFE6}"/>
                </a:ext>
              </a:extLst>
            </p:cNvPr>
            <p:cNvSpPr/>
            <p:nvPr/>
          </p:nvSpPr>
          <p:spPr>
            <a:xfrm rot="21346576">
              <a:off x="5851317" y="4854778"/>
              <a:ext cx="2830491" cy="760326"/>
            </a:xfrm>
            <a:prstGeom prst="rect">
              <a:avLst/>
            </a:prstGeom>
            <a:noFill/>
            <a:ln>
              <a:noFill/>
            </a:ln>
          </p:spPr>
          <p:txBody>
            <a:bodyPr wrap="none" lIns="91440" tIns="45720" rIns="91440" bIns="45720">
              <a:spAutoFit/>
            </a:bodyPr>
            <a:lstStyle/>
            <a:p>
              <a:pPr algn="ctr"/>
              <a:r>
                <a:rPr lang="en-US" sz="3600" i="1" dirty="0">
                  <a:ln w="0"/>
                  <a:solidFill>
                    <a:srgbClr val="DDD3A1"/>
                  </a:solidFill>
                  <a:latin typeface="Book Antiqua" panose="02040602050305030304" pitchFamily="18" charset="0"/>
                </a:rPr>
                <a:t>Key Term</a:t>
              </a:r>
            </a:p>
          </p:txBody>
        </p:sp>
      </p:grpSp>
    </p:spTree>
    <p:extLst>
      <p:ext uri="{BB962C8B-B14F-4D97-AF65-F5344CB8AC3E}">
        <p14:creationId xmlns:p14="http://schemas.microsoft.com/office/powerpoint/2010/main" val="1961176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1393DC2-7165-498E-8B3A-DCE2F407214B}"/>
              </a:ext>
            </a:extLst>
          </p:cNvPr>
          <p:cNvSpPr>
            <a:spLocks noGrp="1"/>
          </p:cNvSpPr>
          <p:nvPr>
            <p:ph idx="1"/>
          </p:nvPr>
        </p:nvSpPr>
        <p:spPr>
          <a:xfrm>
            <a:off x="321087" y="1719071"/>
            <a:ext cx="8467805" cy="4374602"/>
          </a:xfrm>
        </p:spPr>
        <p:txBody>
          <a:bodyPr>
            <a:normAutofit/>
          </a:bodyPr>
          <a:lstStyle/>
          <a:p>
            <a:r>
              <a:rPr lang="en-US" sz="1800" dirty="0"/>
              <a:t>Each object stored in the system is identified by a unique ID called the object </a:t>
            </a:r>
            <a:r>
              <a:rPr lang="en-US" sz="1600" dirty="0"/>
              <a:t>ID</a:t>
            </a:r>
            <a:r>
              <a:rPr lang="en-US" sz="1800" dirty="0"/>
              <a:t>. The object ID is generated using specialized algorithms such as hash function on the data and guarantees that every object is uniquely identified.</a:t>
            </a:r>
          </a:p>
          <a:p>
            <a:endParaRPr lang="en-US" sz="1800" dirty="0"/>
          </a:p>
        </p:txBody>
      </p:sp>
      <p:sp>
        <p:nvSpPr>
          <p:cNvPr id="3" name="Title 2">
            <a:extLst>
              <a:ext uri="{FF2B5EF4-FFF2-40B4-BE49-F238E27FC236}">
                <a16:creationId xmlns:a16="http://schemas.microsoft.com/office/drawing/2014/main" id="{5E040626-6809-43FB-9FCD-7F78E665A74D}"/>
              </a:ext>
            </a:extLst>
          </p:cNvPr>
          <p:cNvSpPr>
            <a:spLocks noGrp="1"/>
          </p:cNvSpPr>
          <p:nvPr>
            <p:ph type="title"/>
          </p:nvPr>
        </p:nvSpPr>
        <p:spPr/>
        <p:txBody>
          <a:bodyPr/>
          <a:lstStyle/>
          <a:p>
            <a:r>
              <a:rPr lang="en-US" dirty="0"/>
              <a:t>OSD compared to Hierarchical Systems</a:t>
            </a:r>
          </a:p>
        </p:txBody>
      </p:sp>
      <p:pic>
        <p:nvPicPr>
          <p:cNvPr id="4" name="Picture 3">
            <a:extLst>
              <a:ext uri="{FF2B5EF4-FFF2-40B4-BE49-F238E27FC236}">
                <a16:creationId xmlns:a16="http://schemas.microsoft.com/office/drawing/2014/main" id="{954A7EFF-1809-4893-AFF9-EE6B574A0714}"/>
              </a:ext>
            </a:extLst>
          </p:cNvPr>
          <p:cNvPicPr>
            <a:picLocks noChangeAspect="1"/>
          </p:cNvPicPr>
          <p:nvPr/>
        </p:nvPicPr>
        <p:blipFill rotWithShape="1">
          <a:blip r:embed="rId2"/>
          <a:srcRect t="1878"/>
          <a:stretch/>
        </p:blipFill>
        <p:spPr>
          <a:xfrm>
            <a:off x="132622" y="2883155"/>
            <a:ext cx="6441554" cy="3907297"/>
          </a:xfrm>
          <a:prstGeom prst="rect">
            <a:avLst/>
          </a:prstGeom>
        </p:spPr>
      </p:pic>
      <p:pic>
        <p:nvPicPr>
          <p:cNvPr id="6" name="Picture 5">
            <a:extLst>
              <a:ext uri="{FF2B5EF4-FFF2-40B4-BE49-F238E27FC236}">
                <a16:creationId xmlns:a16="http://schemas.microsoft.com/office/drawing/2014/main" id="{78624B53-362B-4BA2-82CE-D8E3B5EB4C44}"/>
              </a:ext>
            </a:extLst>
          </p:cNvPr>
          <p:cNvPicPr>
            <a:picLocks noChangeAspect="1"/>
          </p:cNvPicPr>
          <p:nvPr/>
        </p:nvPicPr>
        <p:blipFill>
          <a:blip r:embed="rId3"/>
          <a:stretch>
            <a:fillRect/>
          </a:stretch>
        </p:blipFill>
        <p:spPr>
          <a:xfrm>
            <a:off x="6727987" y="4338700"/>
            <a:ext cx="2283391" cy="1601194"/>
          </a:xfrm>
          <a:prstGeom prst="rect">
            <a:avLst/>
          </a:prstGeom>
        </p:spPr>
      </p:pic>
      <p:cxnSp>
        <p:nvCxnSpPr>
          <p:cNvPr id="8" name="Straight Connector 7">
            <a:extLst>
              <a:ext uri="{FF2B5EF4-FFF2-40B4-BE49-F238E27FC236}">
                <a16:creationId xmlns:a16="http://schemas.microsoft.com/office/drawing/2014/main" id="{53C34360-5131-4F72-BA5B-DBCC2965EA00}"/>
              </a:ext>
            </a:extLst>
          </p:cNvPr>
          <p:cNvCxnSpPr/>
          <p:nvPr/>
        </p:nvCxnSpPr>
        <p:spPr>
          <a:xfrm flipH="1">
            <a:off x="6205356" y="4460318"/>
            <a:ext cx="1144745" cy="537471"/>
          </a:xfrm>
          <a:prstGeom prst="line">
            <a:avLst/>
          </a:prstGeom>
          <a:ln w="76200">
            <a:solidFill>
              <a:srgbClr val="FFC000"/>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5D110E1-0F56-400E-BCF4-1BE3C21935CD}"/>
              </a:ext>
            </a:extLst>
          </p:cNvPr>
          <p:cNvCxnSpPr>
            <a:cxnSpLocks/>
          </p:cNvCxnSpPr>
          <p:nvPr/>
        </p:nvCxnSpPr>
        <p:spPr>
          <a:xfrm flipH="1" flipV="1">
            <a:off x="6268178" y="5306619"/>
            <a:ext cx="1354149" cy="577650"/>
          </a:xfrm>
          <a:prstGeom prst="line">
            <a:avLst/>
          </a:prstGeom>
          <a:ln w="76200">
            <a:solidFill>
              <a:srgbClr val="FFC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5173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E63C62-8EFB-4FD5-8674-503DDA6FD10F}"/>
              </a:ext>
            </a:extLst>
          </p:cNvPr>
          <p:cNvSpPr>
            <a:spLocks noGrp="1"/>
          </p:cNvSpPr>
          <p:nvPr>
            <p:ph idx="1"/>
          </p:nvPr>
        </p:nvSpPr>
        <p:spPr>
          <a:xfrm>
            <a:off x="151092" y="1761339"/>
            <a:ext cx="8407893" cy="4407408"/>
          </a:xfrm>
        </p:spPr>
        <p:txBody>
          <a:bodyPr/>
          <a:lstStyle/>
          <a:p>
            <a:r>
              <a:rPr lang="en-US" dirty="0"/>
              <a:t>After an object is stored successfully, it is available for retrieval. </a:t>
            </a:r>
          </a:p>
          <a:p>
            <a:r>
              <a:rPr lang="en-US" dirty="0"/>
              <a:t>A user accesses </a:t>
            </a:r>
            <a:br>
              <a:rPr lang="en-US" dirty="0"/>
            </a:br>
            <a:r>
              <a:rPr lang="en-US" dirty="0"/>
              <a:t>the data stored </a:t>
            </a:r>
            <a:br>
              <a:rPr lang="en-US" dirty="0"/>
            </a:br>
            <a:r>
              <a:rPr lang="en-US" dirty="0"/>
              <a:t>on OSD by the </a:t>
            </a:r>
            <a:br>
              <a:rPr lang="en-US" dirty="0"/>
            </a:br>
            <a:r>
              <a:rPr lang="en-US" dirty="0"/>
              <a:t>same filename. </a:t>
            </a:r>
          </a:p>
          <a:p>
            <a:r>
              <a:rPr lang="en-US" dirty="0"/>
              <a:t>The application </a:t>
            </a:r>
            <a:br>
              <a:rPr lang="en-US" dirty="0"/>
            </a:br>
            <a:r>
              <a:rPr lang="en-US" dirty="0"/>
              <a:t>server retrieves </a:t>
            </a:r>
            <a:br>
              <a:rPr lang="en-US" dirty="0"/>
            </a:br>
            <a:r>
              <a:rPr lang="en-US" dirty="0"/>
              <a:t>the stored </a:t>
            </a:r>
            <a:br>
              <a:rPr lang="en-US" dirty="0"/>
            </a:br>
            <a:r>
              <a:rPr lang="en-US" dirty="0"/>
              <a:t>content using </a:t>
            </a:r>
            <a:br>
              <a:rPr lang="en-US" dirty="0"/>
            </a:br>
            <a:r>
              <a:rPr lang="en-US" dirty="0"/>
              <a:t>the object ID. </a:t>
            </a:r>
          </a:p>
          <a:p>
            <a:r>
              <a:rPr lang="en-US" dirty="0"/>
              <a:t>This process is </a:t>
            </a:r>
            <a:br>
              <a:rPr lang="en-US" dirty="0"/>
            </a:br>
            <a:r>
              <a:rPr lang="en-US" dirty="0"/>
              <a:t>transparent to </a:t>
            </a:r>
            <a:br>
              <a:rPr lang="en-US" dirty="0"/>
            </a:br>
            <a:r>
              <a:rPr lang="en-US" dirty="0"/>
              <a:t>the user.</a:t>
            </a:r>
          </a:p>
          <a:p>
            <a:endParaRPr lang="en-US" dirty="0"/>
          </a:p>
        </p:txBody>
      </p:sp>
      <p:sp>
        <p:nvSpPr>
          <p:cNvPr id="3" name="Title 2">
            <a:extLst>
              <a:ext uri="{FF2B5EF4-FFF2-40B4-BE49-F238E27FC236}">
                <a16:creationId xmlns:a16="http://schemas.microsoft.com/office/drawing/2014/main" id="{8B4A37C9-6F17-481D-B940-24B4458A4620}"/>
              </a:ext>
            </a:extLst>
          </p:cNvPr>
          <p:cNvSpPr>
            <a:spLocks noGrp="1"/>
          </p:cNvSpPr>
          <p:nvPr>
            <p:ph type="title"/>
          </p:nvPr>
        </p:nvSpPr>
        <p:spPr>
          <a:xfrm>
            <a:off x="381000" y="341887"/>
            <a:ext cx="8381260" cy="1054394"/>
          </a:xfrm>
        </p:spPr>
        <p:txBody>
          <a:bodyPr/>
          <a:lstStyle/>
          <a:p>
            <a:r>
              <a:rPr lang="en-US" dirty="0"/>
              <a:t>How OSD works</a:t>
            </a:r>
          </a:p>
        </p:txBody>
      </p:sp>
      <p:pic>
        <p:nvPicPr>
          <p:cNvPr id="4" name="Picture 3">
            <a:extLst>
              <a:ext uri="{FF2B5EF4-FFF2-40B4-BE49-F238E27FC236}">
                <a16:creationId xmlns:a16="http://schemas.microsoft.com/office/drawing/2014/main" id="{74254A6C-1751-4C51-B7A1-E66C2C90CF92}"/>
              </a:ext>
            </a:extLst>
          </p:cNvPr>
          <p:cNvPicPr>
            <a:picLocks noChangeAspect="1"/>
          </p:cNvPicPr>
          <p:nvPr/>
        </p:nvPicPr>
        <p:blipFill rotWithShape="1">
          <a:blip r:embed="rId3"/>
          <a:srcRect b="2144"/>
          <a:stretch/>
        </p:blipFill>
        <p:spPr>
          <a:xfrm>
            <a:off x="2380231" y="2353646"/>
            <a:ext cx="6710399" cy="4354281"/>
          </a:xfrm>
          <a:prstGeom prst="rect">
            <a:avLst/>
          </a:prstGeom>
        </p:spPr>
      </p:pic>
    </p:spTree>
    <p:extLst>
      <p:ext uri="{BB962C8B-B14F-4D97-AF65-F5344CB8AC3E}">
        <p14:creationId xmlns:p14="http://schemas.microsoft.com/office/powerpoint/2010/main" val="22271323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3">
      <a:dk1>
        <a:sysClr val="windowText" lastClr="000000"/>
      </a:dk1>
      <a:lt1>
        <a:sysClr val="window" lastClr="FFFFFF"/>
      </a:lt1>
      <a:dk2>
        <a:srgbClr val="0B3D1A"/>
      </a:dk2>
      <a:lt2>
        <a:srgbClr val="E2ECD8"/>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80912</TotalTime>
  <Words>367</Words>
  <Application>Microsoft Office PowerPoint</Application>
  <PresentationFormat>On-screen Show (4:3)</PresentationFormat>
  <Paragraphs>29</Paragraphs>
  <Slides>5</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 Narrow</vt:lpstr>
      <vt:lpstr>Book Antiqua</vt:lpstr>
      <vt:lpstr>Calibri</vt:lpstr>
      <vt:lpstr>Franklin Gothic Medium</vt:lpstr>
      <vt:lpstr>Times</vt:lpstr>
      <vt:lpstr>Wingdings</vt:lpstr>
      <vt:lpstr>Wingdings 2</vt:lpstr>
      <vt:lpstr>Java Green</vt:lpstr>
      <vt:lpstr>Concepts of  Computing  Technologies   Storage Management: Object-Based Storge</vt:lpstr>
      <vt:lpstr>Why Object Based?</vt:lpstr>
      <vt:lpstr>Object-Based Storage Devices (OSDs)</vt:lpstr>
      <vt:lpstr>OSD compared to Hierarchical Systems</vt:lpstr>
      <vt:lpstr>How OSD works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jack faolan myers</cp:lastModifiedBy>
  <cp:revision>695</cp:revision>
  <dcterms:created xsi:type="dcterms:W3CDTF">2013-12-20T15:33:26Z</dcterms:created>
  <dcterms:modified xsi:type="dcterms:W3CDTF">2018-09-16T16:52:52Z</dcterms:modified>
</cp:coreProperties>
</file>