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8"/>
  </p:notesMasterIdLst>
  <p:sldIdLst>
    <p:sldId id="257" r:id="rId2"/>
    <p:sldId id="258" r:id="rId3"/>
    <p:sldId id="259" r:id="rId4"/>
    <p:sldId id="260"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EDE"/>
    <a:srgbClr val="DDDDDD"/>
    <a:srgbClr val="AFA1E9"/>
    <a:srgbClr val="AFAADA"/>
    <a:srgbClr val="663300"/>
    <a:srgbClr val="D67F00"/>
    <a:srgbClr val="0066CC"/>
    <a:srgbClr val="0A0A0A"/>
    <a:srgbClr val="EAEAE6"/>
    <a:srgbClr val="54AC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9" autoAdjust="0"/>
    <p:restoredTop sz="85041" autoAdjust="0"/>
  </p:normalViewPr>
  <p:slideViewPr>
    <p:cSldViewPr snapToGrid="0">
      <p:cViewPr varScale="1">
        <p:scale>
          <a:sx n="58" d="100"/>
          <a:sy n="58" d="100"/>
        </p:scale>
        <p:origin x="1278" y="72"/>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11/6/2018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a:t>Replace this with your course title and your name/contact details.</a:t>
            </a:r>
          </a:p>
          <a:p>
            <a:pPr eaLnBrk="1" hangingPunct="1"/>
            <a:endParaRPr lang="en-GB" altLang="en-US"/>
          </a:p>
        </p:txBody>
      </p:sp>
    </p:spTree>
    <p:extLst>
      <p:ext uri="{BB962C8B-B14F-4D97-AF65-F5344CB8AC3E}">
        <p14:creationId xmlns:p14="http://schemas.microsoft.com/office/powerpoint/2010/main" val="1919925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11/6/2018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11/6/2018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11/6/2018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11/6/2018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11/6/2018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11/6/2018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11/6/2018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11/6/2018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11/6/2018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11/6/2018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11/6/2018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11/6/2018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11/6/2018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1"/>
          <p:cNvSpPr>
            <a:spLocks noGrp="1" noChangeArrowheads="1"/>
          </p:cNvSpPr>
          <p:nvPr>
            <p:ph type="title"/>
          </p:nvPr>
        </p:nvSpPr>
        <p:spPr/>
        <p:txBody>
          <a:bodyPr/>
          <a:lstStyle/>
          <a:p>
            <a:r>
              <a:rPr lang="en-GB" altLang="en-US" sz="3200" dirty="0">
                <a:solidFill>
                  <a:srgbClr val="F9FEDE"/>
                </a:solidFill>
              </a:rPr>
              <a:t>Concepts of </a:t>
            </a:r>
            <a:br>
              <a:rPr lang="en-GB" altLang="en-US" sz="3200" dirty="0">
                <a:solidFill>
                  <a:srgbClr val="F9FEDE"/>
                </a:solidFill>
              </a:rPr>
            </a:br>
            <a:r>
              <a:rPr lang="en-GB" altLang="en-US" sz="3200" dirty="0">
                <a:solidFill>
                  <a:srgbClr val="F9FEDE"/>
                </a:solidFill>
              </a:rPr>
              <a:t>Computing </a:t>
            </a:r>
            <a:br>
              <a:rPr lang="en-GB" altLang="en-US" sz="3200" dirty="0">
                <a:solidFill>
                  <a:srgbClr val="F9FEDE"/>
                </a:solidFill>
              </a:rPr>
            </a:br>
            <a:r>
              <a:rPr lang="en-GB" altLang="en-US" sz="3200" dirty="0">
                <a:solidFill>
                  <a:srgbClr val="F9FEDE"/>
                </a:solidFill>
              </a:rPr>
              <a:t>Technologies</a:t>
            </a:r>
            <a:br>
              <a:rPr lang="en-GB" altLang="en-US" dirty="0"/>
            </a:br>
            <a:br>
              <a:rPr lang="en-GB" altLang="en-US" dirty="0"/>
            </a:br>
            <a:br>
              <a:rPr lang="en-GB" altLang="en-US" dirty="0"/>
            </a:br>
            <a:r>
              <a:rPr lang="en-US" altLang="en-US" dirty="0"/>
              <a:t>Storage Management:</a:t>
            </a:r>
            <a:br>
              <a:rPr lang="en-US" altLang="en-US" dirty="0"/>
            </a:br>
            <a:r>
              <a:rPr lang="en-US" altLang="en-US" dirty="0"/>
              <a:t>Network Attached Storage</a:t>
            </a:r>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
        <p:nvSpPr>
          <p:cNvPr id="7" name="Subtitle 6">
            <a:extLst>
              <a:ext uri="{FF2B5EF4-FFF2-40B4-BE49-F238E27FC236}">
                <a16:creationId xmlns:a16="http://schemas.microsoft.com/office/drawing/2014/main" id="{42DA8488-2081-493A-9BD8-2AE2F9DD5A7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8719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B098B8F-53EF-4EAB-B7DC-545A16F9EE04}"/>
              </a:ext>
            </a:extLst>
          </p:cNvPr>
          <p:cNvSpPr>
            <a:spLocks noGrp="1"/>
          </p:cNvSpPr>
          <p:nvPr>
            <p:ph idx="1"/>
          </p:nvPr>
        </p:nvSpPr>
        <p:spPr/>
        <p:txBody>
          <a:bodyPr/>
          <a:lstStyle/>
          <a:p>
            <a:r>
              <a:rPr lang="en-US" dirty="0"/>
              <a:t>File sharing, as the name implies, enables users to share files with other users. </a:t>
            </a:r>
          </a:p>
          <a:p>
            <a:r>
              <a:rPr lang="en-US" dirty="0"/>
              <a:t>Traditional methods of file sharing involve copying files to portable media such as floppy diskette, CD, DVD, or USB drives and delivering them to other users with whom it is being shared. </a:t>
            </a:r>
          </a:p>
          <a:p>
            <a:r>
              <a:rPr lang="en-US" dirty="0"/>
              <a:t>However, this approach is not suitable in an enterprise environment in which a large number of users at different locations need access to common files.</a:t>
            </a:r>
          </a:p>
          <a:p>
            <a:r>
              <a:rPr lang="en-US" dirty="0"/>
              <a:t>Network-based file sharing provides the flexibility to share files over long distances among a large number of users. File servers use client-server technology to enable file sharing over a network. </a:t>
            </a:r>
          </a:p>
        </p:txBody>
      </p:sp>
      <p:sp>
        <p:nvSpPr>
          <p:cNvPr id="3" name="Title 2">
            <a:extLst>
              <a:ext uri="{FF2B5EF4-FFF2-40B4-BE49-F238E27FC236}">
                <a16:creationId xmlns:a16="http://schemas.microsoft.com/office/drawing/2014/main" id="{903F5E33-F0D7-4BE3-AE27-831B677B8FE6}"/>
              </a:ext>
            </a:extLst>
          </p:cNvPr>
          <p:cNvSpPr>
            <a:spLocks noGrp="1"/>
          </p:cNvSpPr>
          <p:nvPr>
            <p:ph type="title"/>
          </p:nvPr>
        </p:nvSpPr>
        <p:spPr/>
        <p:txBody>
          <a:bodyPr/>
          <a:lstStyle/>
          <a:p>
            <a:r>
              <a:rPr lang="en-US" dirty="0"/>
              <a:t>Need for NAS</a:t>
            </a:r>
          </a:p>
        </p:txBody>
      </p:sp>
    </p:spTree>
    <p:extLst>
      <p:ext uri="{BB962C8B-B14F-4D97-AF65-F5344CB8AC3E}">
        <p14:creationId xmlns:p14="http://schemas.microsoft.com/office/powerpoint/2010/main" val="3059241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B098B8F-53EF-4EAB-B7DC-545A16F9EE04}"/>
              </a:ext>
            </a:extLst>
          </p:cNvPr>
          <p:cNvSpPr>
            <a:spLocks noGrp="1"/>
          </p:cNvSpPr>
          <p:nvPr>
            <p:ph sz="half" idx="1"/>
          </p:nvPr>
        </p:nvSpPr>
        <p:spPr>
          <a:xfrm>
            <a:off x="273132" y="1719071"/>
            <a:ext cx="4005702" cy="4912233"/>
          </a:xfrm>
        </p:spPr>
        <p:txBody>
          <a:bodyPr/>
          <a:lstStyle/>
          <a:p>
            <a:r>
              <a:rPr lang="en-US" sz="1800" dirty="0"/>
              <a:t>To address the tremendous growth of file data in enterprise environments, organizations have been deploying large numbers of file servers. </a:t>
            </a:r>
          </a:p>
          <a:p>
            <a:pPr lvl="1"/>
            <a:r>
              <a:rPr lang="en-US" sz="1600" dirty="0"/>
              <a:t>These servers are either connected to direct-attached storage (DAS) or </a:t>
            </a:r>
          </a:p>
          <a:p>
            <a:pPr lvl="1"/>
            <a:r>
              <a:rPr lang="en-US" sz="1600" dirty="0"/>
              <a:t>Storage area network (SAN)-attached storage. </a:t>
            </a:r>
          </a:p>
          <a:p>
            <a:r>
              <a:rPr lang="en-US" sz="1800" dirty="0"/>
              <a:t>This has resulted in the proliferation of islands of over-utilized and under-utilized file servers and storage. </a:t>
            </a:r>
          </a:p>
          <a:p>
            <a:r>
              <a:rPr lang="en-US" sz="1800" dirty="0"/>
              <a:t>In addition, such environments have</a:t>
            </a:r>
          </a:p>
          <a:p>
            <a:pPr lvl="1"/>
            <a:r>
              <a:rPr lang="en-US" sz="1600" dirty="0"/>
              <a:t>poor scalability</a:t>
            </a:r>
          </a:p>
          <a:p>
            <a:pPr lvl="1"/>
            <a:r>
              <a:rPr lang="en-US" sz="1600" dirty="0"/>
              <a:t>higher management cost </a:t>
            </a:r>
          </a:p>
          <a:p>
            <a:pPr lvl="1"/>
            <a:r>
              <a:rPr lang="en-US" sz="1600" dirty="0"/>
              <a:t>greater complexity.</a:t>
            </a:r>
          </a:p>
        </p:txBody>
      </p:sp>
      <p:sp>
        <p:nvSpPr>
          <p:cNvPr id="4" name="Content Placeholder 3">
            <a:extLst>
              <a:ext uri="{FF2B5EF4-FFF2-40B4-BE49-F238E27FC236}">
                <a16:creationId xmlns:a16="http://schemas.microsoft.com/office/drawing/2014/main" id="{27A6A00E-6DE6-465F-ABCA-8E1476973BED}"/>
              </a:ext>
            </a:extLst>
          </p:cNvPr>
          <p:cNvSpPr>
            <a:spLocks noGrp="1"/>
          </p:cNvSpPr>
          <p:nvPr>
            <p:ph sz="half" idx="2"/>
          </p:nvPr>
        </p:nvSpPr>
        <p:spPr>
          <a:xfrm>
            <a:off x="4383536" y="1719071"/>
            <a:ext cx="4522957" cy="4912233"/>
          </a:xfrm>
        </p:spPr>
        <p:txBody>
          <a:bodyPr>
            <a:noAutofit/>
          </a:bodyPr>
          <a:lstStyle/>
          <a:p>
            <a:r>
              <a:rPr lang="en-US" sz="1800" dirty="0"/>
              <a:t>Network-attached storage (NAS) emerged as a solution to these challenges. </a:t>
            </a:r>
          </a:p>
          <a:p>
            <a:r>
              <a:rPr lang="en-US" sz="1800" dirty="0"/>
              <a:t>NAS is a dedicated, high-performance file sharing and storage device. </a:t>
            </a:r>
          </a:p>
          <a:p>
            <a:r>
              <a:rPr lang="en-US" sz="1800" dirty="0"/>
              <a:t>NAS enables its clients to share files over an IP network. </a:t>
            </a:r>
          </a:p>
          <a:p>
            <a:r>
              <a:rPr lang="en-US" sz="1800" dirty="0"/>
              <a:t>NAS provides the advantages of server consolidation by eliminating the need for multiple file servers. </a:t>
            </a:r>
          </a:p>
          <a:p>
            <a:r>
              <a:rPr lang="en-US" sz="1800" dirty="0"/>
              <a:t>It also consolidates the storage used by the clients onto a single system, making it easier to manage the storage. </a:t>
            </a:r>
          </a:p>
          <a:p>
            <a:endParaRPr lang="en-US" sz="1800" dirty="0"/>
          </a:p>
        </p:txBody>
      </p:sp>
      <p:sp>
        <p:nvSpPr>
          <p:cNvPr id="3" name="Title 2">
            <a:extLst>
              <a:ext uri="{FF2B5EF4-FFF2-40B4-BE49-F238E27FC236}">
                <a16:creationId xmlns:a16="http://schemas.microsoft.com/office/drawing/2014/main" id="{903F5E33-F0D7-4BE3-AE27-831B677B8FE6}"/>
              </a:ext>
            </a:extLst>
          </p:cNvPr>
          <p:cNvSpPr>
            <a:spLocks noGrp="1"/>
          </p:cNvSpPr>
          <p:nvPr>
            <p:ph type="title"/>
          </p:nvPr>
        </p:nvSpPr>
        <p:spPr/>
        <p:txBody>
          <a:bodyPr/>
          <a:lstStyle/>
          <a:p>
            <a:r>
              <a:rPr lang="en-US" dirty="0"/>
              <a:t>Need for NAS</a:t>
            </a:r>
          </a:p>
        </p:txBody>
      </p:sp>
    </p:spTree>
    <p:extLst>
      <p:ext uri="{BB962C8B-B14F-4D97-AF65-F5344CB8AC3E}">
        <p14:creationId xmlns:p14="http://schemas.microsoft.com/office/powerpoint/2010/main" val="238347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13458D0-6F5C-4BAC-A3C1-4EA393A13EDE}"/>
              </a:ext>
            </a:extLst>
          </p:cNvPr>
          <p:cNvSpPr>
            <a:spLocks noGrp="1"/>
          </p:cNvSpPr>
          <p:nvPr>
            <p:ph idx="1"/>
          </p:nvPr>
        </p:nvSpPr>
        <p:spPr/>
        <p:txBody>
          <a:bodyPr/>
          <a:lstStyle/>
          <a:p>
            <a:r>
              <a:rPr lang="en-US" dirty="0"/>
              <a:t>NAS uses network and file-sharing protocols to provide access to the file data. </a:t>
            </a:r>
          </a:p>
          <a:p>
            <a:pPr lvl="1"/>
            <a:r>
              <a:rPr lang="en-US" dirty="0"/>
              <a:t>TCP/ IP for data transfer</a:t>
            </a:r>
          </a:p>
          <a:p>
            <a:pPr lvl="1"/>
            <a:r>
              <a:rPr lang="en-US" dirty="0"/>
              <a:t>Common Internet File System (CIFS) and Network File System (NFS) for network file service. </a:t>
            </a:r>
          </a:p>
          <a:p>
            <a:r>
              <a:rPr lang="en-US" dirty="0"/>
              <a:t>NAS enables both UNIX and Microsoft Windows users to share the same data seamlessly.</a:t>
            </a:r>
          </a:p>
          <a:p>
            <a:endParaRPr lang="en-US" dirty="0"/>
          </a:p>
        </p:txBody>
      </p:sp>
      <p:sp>
        <p:nvSpPr>
          <p:cNvPr id="4" name="Title 3">
            <a:extLst>
              <a:ext uri="{FF2B5EF4-FFF2-40B4-BE49-F238E27FC236}">
                <a16:creationId xmlns:a16="http://schemas.microsoft.com/office/drawing/2014/main" id="{9112CF7E-8DFA-4E54-B775-D336D2E7BE02}"/>
              </a:ext>
            </a:extLst>
          </p:cNvPr>
          <p:cNvSpPr>
            <a:spLocks noGrp="1"/>
          </p:cNvSpPr>
          <p:nvPr>
            <p:ph type="title"/>
          </p:nvPr>
        </p:nvSpPr>
        <p:spPr/>
        <p:txBody>
          <a:bodyPr/>
          <a:lstStyle/>
          <a:p>
            <a:r>
              <a:rPr lang="en-US" dirty="0"/>
              <a:t>NAS Protocols</a:t>
            </a:r>
          </a:p>
        </p:txBody>
      </p:sp>
    </p:spTree>
    <p:extLst>
      <p:ext uri="{BB962C8B-B14F-4D97-AF65-F5344CB8AC3E}">
        <p14:creationId xmlns:p14="http://schemas.microsoft.com/office/powerpoint/2010/main" val="3322230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7A3397-B884-469B-8E70-B70BD7838D07}"/>
              </a:ext>
            </a:extLst>
          </p:cNvPr>
          <p:cNvSpPr>
            <a:spLocks noGrp="1"/>
          </p:cNvSpPr>
          <p:nvPr>
            <p:ph sz="half" idx="1"/>
          </p:nvPr>
        </p:nvSpPr>
        <p:spPr>
          <a:xfrm>
            <a:off x="196352" y="1586451"/>
            <a:ext cx="4222668" cy="4912233"/>
          </a:xfrm>
        </p:spPr>
        <p:txBody>
          <a:bodyPr>
            <a:noAutofit/>
          </a:bodyPr>
          <a:lstStyle/>
          <a:p>
            <a:r>
              <a:rPr lang="en-US" sz="1800" dirty="0">
                <a:solidFill>
                  <a:schemeClr val="accent2"/>
                </a:solidFill>
              </a:rPr>
              <a:t>Comprehensive access to information: </a:t>
            </a:r>
            <a:r>
              <a:rPr lang="en-US" sz="1800" dirty="0"/>
              <a:t>Enables efficient file sharing and supports configurations that enable a NAS device to serve many clients simultaneously and configurations that enable one client to connect with many NAS devices simultaneously. </a:t>
            </a:r>
            <a:br>
              <a:rPr lang="en-US" sz="1800" dirty="0"/>
            </a:br>
            <a:endParaRPr lang="en-US" sz="1800" dirty="0"/>
          </a:p>
          <a:p>
            <a:r>
              <a:rPr lang="en-US" sz="1800" dirty="0">
                <a:solidFill>
                  <a:schemeClr val="accent2"/>
                </a:solidFill>
              </a:rPr>
              <a:t>Improved efficiency: </a:t>
            </a:r>
            <a:r>
              <a:rPr lang="en-US" sz="1800" dirty="0"/>
              <a:t>NAS delivers better performance compared to a general-purpose file server because NAS uses an operating system specialized for file serving. </a:t>
            </a:r>
          </a:p>
        </p:txBody>
      </p:sp>
      <p:sp>
        <p:nvSpPr>
          <p:cNvPr id="4" name="Content Placeholder 3">
            <a:extLst>
              <a:ext uri="{FF2B5EF4-FFF2-40B4-BE49-F238E27FC236}">
                <a16:creationId xmlns:a16="http://schemas.microsoft.com/office/drawing/2014/main" id="{3A429B9B-D055-42D2-ACC1-04CDCC4CD8B6}"/>
              </a:ext>
            </a:extLst>
          </p:cNvPr>
          <p:cNvSpPr>
            <a:spLocks noGrp="1"/>
          </p:cNvSpPr>
          <p:nvPr>
            <p:ph sz="half" idx="2"/>
          </p:nvPr>
        </p:nvSpPr>
        <p:spPr>
          <a:xfrm>
            <a:off x="4419020" y="1586451"/>
            <a:ext cx="4487474" cy="4912233"/>
          </a:xfrm>
        </p:spPr>
        <p:txBody>
          <a:bodyPr>
            <a:noAutofit/>
          </a:bodyPr>
          <a:lstStyle/>
          <a:p>
            <a:r>
              <a:rPr lang="en-US" sz="1800" dirty="0">
                <a:solidFill>
                  <a:schemeClr val="accent2"/>
                </a:solidFill>
              </a:rPr>
              <a:t>Centralized storage</a:t>
            </a:r>
            <a:r>
              <a:rPr lang="en-US" sz="1800" dirty="0"/>
              <a:t>: Centralizes data storage to minimize data duplication on client workstations, and ensure greater data protection </a:t>
            </a:r>
            <a:br>
              <a:rPr lang="en-US" sz="1800" dirty="0"/>
            </a:br>
            <a:endParaRPr lang="en-US" sz="1800" dirty="0"/>
          </a:p>
          <a:p>
            <a:r>
              <a:rPr lang="en-US" sz="1800" dirty="0">
                <a:solidFill>
                  <a:schemeClr val="accent2"/>
                </a:solidFill>
              </a:rPr>
              <a:t>Simplified management: </a:t>
            </a:r>
            <a:r>
              <a:rPr lang="en-US" sz="1800" dirty="0"/>
              <a:t>Provides a centralized console that makes it possible to manage file systems efficiently </a:t>
            </a:r>
            <a:br>
              <a:rPr lang="en-US" sz="1800" dirty="0"/>
            </a:br>
            <a:endParaRPr lang="en-US" sz="1800" dirty="0"/>
          </a:p>
          <a:p>
            <a:r>
              <a:rPr lang="en-US" sz="1800" dirty="0">
                <a:solidFill>
                  <a:schemeClr val="accent2"/>
                </a:solidFill>
              </a:rPr>
              <a:t>Scalability</a:t>
            </a:r>
            <a:r>
              <a:rPr lang="en-US" sz="1800" dirty="0"/>
              <a:t>: Scales well with different utilization profiles and types of business applications because of the high-performance and low-latency design </a:t>
            </a:r>
          </a:p>
        </p:txBody>
      </p:sp>
      <p:sp>
        <p:nvSpPr>
          <p:cNvPr id="3" name="Title 2">
            <a:extLst>
              <a:ext uri="{FF2B5EF4-FFF2-40B4-BE49-F238E27FC236}">
                <a16:creationId xmlns:a16="http://schemas.microsoft.com/office/drawing/2014/main" id="{CCDF53AA-2EC4-42C6-8A9D-FD0C136D6E2D}"/>
              </a:ext>
            </a:extLst>
          </p:cNvPr>
          <p:cNvSpPr>
            <a:spLocks noGrp="1"/>
          </p:cNvSpPr>
          <p:nvPr>
            <p:ph type="title"/>
          </p:nvPr>
        </p:nvSpPr>
        <p:spPr/>
        <p:txBody>
          <a:bodyPr/>
          <a:lstStyle/>
          <a:p>
            <a:r>
              <a:rPr lang="en-US" dirty="0"/>
              <a:t>Benefits of NAS</a:t>
            </a:r>
          </a:p>
        </p:txBody>
      </p:sp>
    </p:spTree>
    <p:extLst>
      <p:ext uri="{BB962C8B-B14F-4D97-AF65-F5344CB8AC3E}">
        <p14:creationId xmlns:p14="http://schemas.microsoft.com/office/powerpoint/2010/main" val="3650168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7A3397-B884-469B-8E70-B70BD7838D07}"/>
              </a:ext>
            </a:extLst>
          </p:cNvPr>
          <p:cNvSpPr>
            <a:spLocks noGrp="1"/>
          </p:cNvSpPr>
          <p:nvPr>
            <p:ph sz="half" idx="1"/>
          </p:nvPr>
        </p:nvSpPr>
        <p:spPr>
          <a:xfrm>
            <a:off x="196352" y="1586451"/>
            <a:ext cx="4222668" cy="4912233"/>
          </a:xfrm>
        </p:spPr>
        <p:txBody>
          <a:bodyPr>
            <a:noAutofit/>
          </a:bodyPr>
          <a:lstStyle/>
          <a:p>
            <a:r>
              <a:rPr lang="en-US" sz="1800" dirty="0">
                <a:solidFill>
                  <a:schemeClr val="accent2"/>
                </a:solidFill>
              </a:rPr>
              <a:t>Security</a:t>
            </a:r>
            <a:r>
              <a:rPr lang="en-US" sz="1800" dirty="0"/>
              <a:t>: Ensures security, user authentication, and file locking with industry-standard security schemas</a:t>
            </a:r>
            <a:br>
              <a:rPr lang="en-US" sz="1800" dirty="0"/>
            </a:br>
            <a:endParaRPr lang="en-US" sz="1800" dirty="0"/>
          </a:p>
          <a:p>
            <a:r>
              <a:rPr lang="en-US" sz="1800" dirty="0">
                <a:solidFill>
                  <a:schemeClr val="accent2"/>
                </a:solidFill>
              </a:rPr>
              <a:t>Low cost: </a:t>
            </a:r>
            <a:r>
              <a:rPr lang="en-US" sz="1800" dirty="0"/>
              <a:t>NAS uses commonly available and inexpensive Ethernet components. </a:t>
            </a:r>
            <a:br>
              <a:rPr lang="en-US" sz="1800" dirty="0"/>
            </a:br>
            <a:endParaRPr lang="en-US" sz="1800" dirty="0"/>
          </a:p>
          <a:p>
            <a:r>
              <a:rPr lang="en-US" sz="1800" dirty="0">
                <a:solidFill>
                  <a:schemeClr val="accent2"/>
                </a:solidFill>
              </a:rPr>
              <a:t>Ease of deployment: </a:t>
            </a:r>
            <a:r>
              <a:rPr lang="en-US" sz="1800" dirty="0"/>
              <a:t>Configuration at the client is minimal, because the clients have required NAS connection software built in.</a:t>
            </a:r>
          </a:p>
          <a:p>
            <a:endParaRPr lang="en-US" sz="1800" dirty="0"/>
          </a:p>
        </p:txBody>
      </p:sp>
      <p:sp>
        <p:nvSpPr>
          <p:cNvPr id="4" name="Content Placeholder 3">
            <a:extLst>
              <a:ext uri="{FF2B5EF4-FFF2-40B4-BE49-F238E27FC236}">
                <a16:creationId xmlns:a16="http://schemas.microsoft.com/office/drawing/2014/main" id="{3A429B9B-D055-42D2-ACC1-04CDCC4CD8B6}"/>
              </a:ext>
            </a:extLst>
          </p:cNvPr>
          <p:cNvSpPr>
            <a:spLocks noGrp="1"/>
          </p:cNvSpPr>
          <p:nvPr>
            <p:ph sz="half" idx="2"/>
          </p:nvPr>
        </p:nvSpPr>
        <p:spPr>
          <a:xfrm>
            <a:off x="4419020" y="1586451"/>
            <a:ext cx="4487474" cy="4912233"/>
          </a:xfrm>
        </p:spPr>
        <p:txBody>
          <a:bodyPr>
            <a:noAutofit/>
          </a:bodyPr>
          <a:lstStyle/>
          <a:p>
            <a:r>
              <a:rPr lang="en-US" sz="1800" dirty="0">
                <a:solidFill>
                  <a:schemeClr val="accent2"/>
                </a:solidFill>
              </a:rPr>
              <a:t>High availability</a:t>
            </a:r>
            <a:r>
              <a:rPr lang="en-US" sz="1800" dirty="0"/>
              <a:t>: Offers efficient replication and recovery options, enabling high data availability. NAS uses redundant components that provide maximum connectivity options. A NAS device supports clustering technology for failover. </a:t>
            </a:r>
          </a:p>
          <a:p>
            <a:endParaRPr lang="en-US" sz="1800" dirty="0"/>
          </a:p>
          <a:p>
            <a:r>
              <a:rPr lang="en-US" sz="1800" dirty="0">
                <a:solidFill>
                  <a:schemeClr val="accent2"/>
                </a:solidFill>
              </a:rPr>
              <a:t>Improved flexibility</a:t>
            </a:r>
            <a:r>
              <a:rPr lang="en-US" sz="1800" dirty="0"/>
              <a:t>: Compatible with clients on both UNIX and Windows platforms using industry-standard protocols. NAS is flexible and can serve requests from different types of clients from the same source. </a:t>
            </a:r>
          </a:p>
          <a:p>
            <a:endParaRPr lang="en-US" sz="1800" dirty="0"/>
          </a:p>
        </p:txBody>
      </p:sp>
      <p:sp>
        <p:nvSpPr>
          <p:cNvPr id="3" name="Title 2">
            <a:extLst>
              <a:ext uri="{FF2B5EF4-FFF2-40B4-BE49-F238E27FC236}">
                <a16:creationId xmlns:a16="http://schemas.microsoft.com/office/drawing/2014/main" id="{CCDF53AA-2EC4-42C6-8A9D-FD0C136D6E2D}"/>
              </a:ext>
            </a:extLst>
          </p:cNvPr>
          <p:cNvSpPr>
            <a:spLocks noGrp="1"/>
          </p:cNvSpPr>
          <p:nvPr>
            <p:ph type="title"/>
          </p:nvPr>
        </p:nvSpPr>
        <p:spPr/>
        <p:txBody>
          <a:bodyPr/>
          <a:lstStyle/>
          <a:p>
            <a:r>
              <a:rPr lang="en-US" dirty="0"/>
              <a:t>Benefits of NAS</a:t>
            </a:r>
          </a:p>
        </p:txBody>
      </p:sp>
    </p:spTree>
    <p:extLst>
      <p:ext uri="{BB962C8B-B14F-4D97-AF65-F5344CB8AC3E}">
        <p14:creationId xmlns:p14="http://schemas.microsoft.com/office/powerpoint/2010/main" val="37031990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3">
      <a:dk1>
        <a:sysClr val="windowText" lastClr="000000"/>
      </a:dk1>
      <a:lt1>
        <a:sysClr val="window" lastClr="FFFFFF"/>
      </a:lt1>
      <a:dk2>
        <a:srgbClr val="0B3D1A"/>
      </a:dk2>
      <a:lt2>
        <a:srgbClr val="E2ECD8"/>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79667</TotalTime>
  <Words>495</Words>
  <Application>Microsoft Office PowerPoint</Application>
  <PresentationFormat>On-screen Show (4:3)</PresentationFormat>
  <Paragraphs>43</Paragraphs>
  <Slides>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 Narrow</vt:lpstr>
      <vt:lpstr>Calibri</vt:lpstr>
      <vt:lpstr>Franklin Gothic Medium</vt:lpstr>
      <vt:lpstr>Times</vt:lpstr>
      <vt:lpstr>Wingdings</vt:lpstr>
      <vt:lpstr>Wingdings 2</vt:lpstr>
      <vt:lpstr>Java Green</vt:lpstr>
      <vt:lpstr>Concepts of  Computing  Technologies   Storage Management: Network Attached Storage</vt:lpstr>
      <vt:lpstr>Need for NAS</vt:lpstr>
      <vt:lpstr>Need for NAS</vt:lpstr>
      <vt:lpstr>NAS Protocols</vt:lpstr>
      <vt:lpstr>Benefits of NAS</vt:lpstr>
      <vt:lpstr>Benefits of NAS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jack faolan myers</cp:lastModifiedBy>
  <cp:revision>688</cp:revision>
  <dcterms:created xsi:type="dcterms:W3CDTF">2013-12-20T15:33:26Z</dcterms:created>
  <dcterms:modified xsi:type="dcterms:W3CDTF">2018-11-06T18:32:37Z</dcterms:modified>
</cp:coreProperties>
</file>