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Wingdings 2" panose="05020102010507070707" pitchFamily="18" charset="2"/>
      <p:regular r:id="rId25"/>
    </p:embeddedFont>
    <p:embeddedFont>
      <p:font typeface="Source Sans Pro" panose="020B0604020202020204" charset="0"/>
      <p:regular r:id="rId26"/>
      <p:bold r:id="rId27"/>
      <p:italic r:id="rId28"/>
      <p:boldItalic r:id="rId29"/>
    </p:embeddedFont>
    <p:embeddedFont>
      <p:font typeface="Franklin Gothic Medium" panose="020B0603020102020204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79" autoAdjust="0"/>
  </p:normalViewPr>
  <p:slideViewPr>
    <p:cSldViewPr snapToGrid="0">
      <p:cViewPr>
        <p:scale>
          <a:sx n="67" d="100"/>
          <a:sy n="67" d="100"/>
        </p:scale>
        <p:origin x="1040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Font typeface="Calibri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228600" algn="l" rtl="0">
              <a:spcBef>
                <a:spcPts val="0"/>
              </a:spcBef>
              <a:buSzPts val="1400"/>
              <a:buFont typeface="Calibri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457200" algn="l" rtl="0">
              <a:spcBef>
                <a:spcPts val="0"/>
              </a:spcBef>
              <a:buSzPts val="1400"/>
              <a:buFont typeface="Calibri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685800" algn="l" rtl="0">
              <a:spcBef>
                <a:spcPts val="0"/>
              </a:spcBef>
              <a:buSzPts val="1400"/>
              <a:buFont typeface="Calibri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914400" algn="l" rtl="0">
              <a:spcBef>
                <a:spcPts val="0"/>
              </a:spcBef>
              <a:buSzPts val="1400"/>
              <a:buFont typeface="Calibri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1143000" algn="l" rtl="0">
              <a:spcBef>
                <a:spcPts val="0"/>
              </a:spcBef>
              <a:buSzPts val="1400"/>
              <a:buFont typeface="Calibri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1371600" algn="l" rtl="0">
              <a:spcBef>
                <a:spcPts val="0"/>
              </a:spcBef>
              <a:buSzPts val="1400"/>
              <a:buFont typeface="Calibri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1600200" algn="l" rtl="0">
              <a:spcBef>
                <a:spcPts val="0"/>
              </a:spcBef>
              <a:buSzPts val="1400"/>
              <a:buFont typeface="Calibri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1828800" algn="l" rtl="0">
              <a:spcBef>
                <a:spcPts val="0"/>
              </a:spcBef>
              <a:buSzPts val="1400"/>
              <a:buFont typeface="Calibri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Replace this with your course title and your name/contact details.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Thin and thick LUNs each have their use cases for various applications and environments, and they may both be used in the same storage array.</a:t>
            </a:r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LUN masking is a security measure that controls data access. Through LUN masking, hosts are only able to access the LUNs that are assigned to them.</a:t>
            </a:r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High end storage systems, also known as an active-active array, have an active-active configuration, meaning that hosts can connect to the storage system through any front end controller.</a:t>
            </a:r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High end systems provide capabilities such as large storage capacity and cache, fault tolerance, etc.</a:t>
            </a:r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Midrange storage systems, also known as active-passive arrays, have an active-passive configuration in which a host can only connect to one active front end controller. The other controller is “passive” and serve as a backup in case the active controller fails.</a:t>
            </a:r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Midrange storage systems are limited in terms of storage capacity, cache, and availability.</a:t>
            </a:r>
          </a:p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However, they provide optimal and consistent storage solutions at a much lower cost than high-end systems.</a:t>
            </a:r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Storage provisioning is the process of assigning storage resources</a:t>
            </a:r>
          </a:p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There are two types - traditional storage provisioning and virtual storage provisioning</a:t>
            </a:r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For traditional storage provisioning, physical disks are grouped together to form RAID sets</a:t>
            </a:r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The available capacity on these RAID sets are then divided into smaller parts called logical units.</a:t>
            </a:r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Each logical unit is identified by a unique logical unit number that can be assigned to hosts for storage provisioning.</a:t>
            </a:r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LUNs for Traditional Storage Provisioning called thick LUNs, and LUNs for Virtual Storage Provisioning are thin LUNs</a:t>
            </a:r>
          </a:p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When a thick LUN is created, all of the physical storage is allocated to that logical unit. This will be contrasted with thin LUNs from virtual provisioning.</a:t>
            </a: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MetaLUN is a methods that allows the capacity or performance of a thick LUN to be expanded. </a:t>
            </a:r>
          </a:p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A MetaLUN is formed by combining two or more LUNs, and MetaLUNs can be concatenated or striped.</a:t>
            </a:r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concatenated expansion is done quickly by adding additional LUNs to a base LUN to increase capacity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striped performance adds additional LUNs to a base LUN and then spreads data across the LUNs to increase both performance and capacity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Virtual storage provisioning creates a virtual LUN, known as a thin LUN, with more capacity than what is physically allocated to it.</a:t>
            </a:r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Compared to a thick LUN, physical storage do not have to be completely allocated to a thin LUN upon creation. Physical storage is allocated to a thin LUN only when necessary.</a:t>
            </a:r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The physical storage for the thin LUN comes froms from a pool of physical disks that is shared by multiple thin LUNS.</a:t>
            </a:r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This is shown in the image where several thin LUNs are assigned to hosts and physical capacity is allocated from a shared pool of disk drives.</a:t>
            </a:r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The shared pool of physical disks and thin LUNs may be easily expanded</a:t>
            </a:r>
          </a:p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Traditional provisioning is often inefficient since physical capacity is completely allocated to a thick LUN when it is made and there may be a large amount of unused storage capacity.</a:t>
            </a:r>
          </a:p>
          <a:p>
            <a:pPr marL="0" marR="0" lvl="0" indent="-88900" algn="l" rtl="0">
              <a:spcBef>
                <a:spcPts val="0"/>
              </a:spcBef>
              <a:buSzPts val="1400"/>
              <a:buFont typeface="Calibri"/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In contrast, virtual provisioning addresses this issue and there is no unused allocated storage space since physical capacity is only allocated on demand</a:t>
            </a:r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70888" y="6645106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B01D2C00-4051-494E-A977-137197B29FE8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048000" y="6645106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2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 spc="0"/>
            </a:lvl1pPr>
            <a:lvl2pPr>
              <a:defRPr sz="2000" spc="0"/>
            </a:lvl2pPr>
            <a:lvl3pPr>
              <a:defRPr sz="1800" spc="0"/>
            </a:lvl3pPr>
            <a:lvl4pPr>
              <a:defRPr sz="16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 spc="0"/>
            </a:lvl1pPr>
            <a:lvl2pPr>
              <a:defRPr sz="2000" spc="0"/>
            </a:lvl2pPr>
            <a:lvl3pPr>
              <a:defRPr sz="1800" spc="0"/>
            </a:lvl3pPr>
            <a:lvl4pPr>
              <a:defRPr sz="16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0888" y="664135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3DD63199-ED02-43C5-98B2-403BD5B5424D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64135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924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58F7003A-EE07-45D0-8EDE-BE72C64253B7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61760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0888" y="6629475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E6F30DDD-5613-420D-BFAE-9FDA909A81F5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1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 (small)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73131" y="1719071"/>
            <a:ext cx="4222669" cy="49122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◼"/>
              <a:defRPr sz="2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68959" marR="0" lvl="1" indent="5080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▪"/>
              <a:defRPr sz="2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6868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▪"/>
              <a:defRPr sz="2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175657" marR="0" lvl="3" indent="-725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▪"/>
              <a:defRPr sz="2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358537" marR="0" lvl="4" indent="-725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▪"/>
              <a:defRPr sz="2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676400" marR="0" lvl="5" indent="-50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▪"/>
              <a:defRPr sz="2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950717" marR="0" lvl="6" indent="-507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▪"/>
              <a:defRPr sz="2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225038" marR="0" lvl="7" indent="-507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▪"/>
              <a:defRPr sz="2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499359" marR="0" lvl="8" indent="-507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Char char="▪"/>
              <a:defRPr sz="20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ans Pro"/>
              <a:buNone/>
              <a:defRPr sz="32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ans Pro"/>
              <a:buNone/>
              <a:defRPr sz="32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ans Pro"/>
              <a:buNone/>
              <a:defRPr sz="32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ans Pro"/>
              <a:buNone/>
              <a:defRPr sz="32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ans Pro"/>
              <a:buNone/>
              <a:defRPr sz="32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ans Pro"/>
              <a:buNone/>
              <a:defRPr sz="32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ans Pro"/>
              <a:buNone/>
              <a:defRPr sz="32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ans Pro"/>
              <a:buNone/>
              <a:defRPr sz="32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ans Pro"/>
              <a:buNone/>
              <a:defRPr sz="32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321695" y="6557771"/>
            <a:ext cx="408937" cy="421389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08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7AB79BEF-7C7E-4EC3-A0A2-7AB0F4F51B73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61760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0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mediu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defRPr sz="24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20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7AB79BEF-7C7E-4EC3-A0A2-7AB0F4F51B73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61760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7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4488" indent="-300038">
              <a:spcAft>
                <a:spcPts val="600"/>
              </a:spcAft>
              <a:defRPr sz="2800" spc="0">
                <a:solidFill>
                  <a:schemeClr val="tx1"/>
                </a:solidFill>
              </a:defRPr>
            </a:lvl1pPr>
            <a:lvl2pPr marL="623888" indent="-258763">
              <a:spcAft>
                <a:spcPts val="600"/>
              </a:spcAft>
              <a:defRPr sz="24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20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7AB79BEF-7C7E-4EC3-A0A2-7AB0F4F51B73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61760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7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>
            <a:normAutofit/>
          </a:bodyPr>
          <a:lstStyle>
            <a:lvl1pPr>
              <a:defRPr sz="2000" spc="0">
                <a:solidFill>
                  <a:schemeClr val="tx1"/>
                </a:solidFill>
              </a:defRPr>
            </a:lvl1pPr>
            <a:lvl2pPr>
              <a:defRPr sz="1800" spc="0">
                <a:solidFill>
                  <a:schemeClr val="tx1"/>
                </a:solidFill>
              </a:defRPr>
            </a:lvl2pPr>
            <a:lvl3pPr>
              <a:defRPr sz="1600" spc="0">
                <a:solidFill>
                  <a:schemeClr val="tx1"/>
                </a:solidFill>
              </a:defRPr>
            </a:lvl3pPr>
            <a:lvl4pPr>
              <a:defRPr sz="1400" spc="0">
                <a:solidFill>
                  <a:schemeClr val="tx1"/>
                </a:solidFill>
              </a:defRPr>
            </a:lvl4pPr>
            <a:lvl5pPr>
              <a:defRPr sz="140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>
            <a:normAutofit/>
          </a:bodyPr>
          <a:lstStyle>
            <a:lvl1pPr>
              <a:defRPr sz="2000" spc="0">
                <a:solidFill>
                  <a:schemeClr val="tx1"/>
                </a:solidFill>
              </a:defRPr>
            </a:lvl1pPr>
            <a:lvl2pPr>
              <a:defRPr sz="1800" spc="0">
                <a:solidFill>
                  <a:schemeClr val="tx1"/>
                </a:solidFill>
              </a:defRPr>
            </a:lvl2pPr>
            <a:lvl3pPr>
              <a:defRPr sz="1600" spc="0">
                <a:solidFill>
                  <a:schemeClr val="tx1"/>
                </a:solidFill>
              </a:defRPr>
            </a:lvl3pPr>
            <a:lvl4pPr>
              <a:defRPr sz="1400" spc="0">
                <a:solidFill>
                  <a:schemeClr val="tx1"/>
                </a:solidFill>
              </a:defRPr>
            </a:lvl4pPr>
            <a:lvl5pPr>
              <a:defRPr sz="140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C715CDA6-468B-4914-9119-2CA166CC068C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481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mediu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>
            <a:normAutofit/>
          </a:bodyPr>
          <a:lstStyle>
            <a:lvl1pPr>
              <a:defRPr sz="2400" spc="0">
                <a:solidFill>
                  <a:schemeClr val="tx1"/>
                </a:solidFill>
              </a:defRPr>
            </a:lvl1pPr>
            <a:lvl2pPr>
              <a:defRPr sz="2000" spc="0">
                <a:solidFill>
                  <a:schemeClr val="tx1"/>
                </a:solidFill>
              </a:defRPr>
            </a:lvl2pPr>
            <a:lvl3pPr>
              <a:defRPr sz="1800" spc="0">
                <a:solidFill>
                  <a:schemeClr val="tx1"/>
                </a:solidFill>
              </a:defRPr>
            </a:lvl3pPr>
            <a:lvl4pPr>
              <a:defRPr sz="1600" spc="0">
                <a:solidFill>
                  <a:schemeClr val="tx1"/>
                </a:solidFill>
              </a:defRPr>
            </a:lvl4pPr>
            <a:lvl5pPr>
              <a:defRPr sz="160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>
            <a:normAutofit/>
          </a:bodyPr>
          <a:lstStyle>
            <a:lvl1pPr>
              <a:defRPr sz="2400" spc="0">
                <a:solidFill>
                  <a:schemeClr val="tx1"/>
                </a:solidFill>
              </a:defRPr>
            </a:lvl1pPr>
            <a:lvl2pPr>
              <a:defRPr sz="2000" spc="0">
                <a:solidFill>
                  <a:schemeClr val="tx1"/>
                </a:solidFill>
              </a:defRPr>
            </a:lvl2pPr>
            <a:lvl3pPr>
              <a:defRPr sz="1800" spc="0">
                <a:solidFill>
                  <a:schemeClr val="tx1"/>
                </a:solidFill>
              </a:defRPr>
            </a:lvl3pPr>
            <a:lvl4pPr>
              <a:defRPr sz="1600" spc="0">
                <a:solidFill>
                  <a:schemeClr val="tx1"/>
                </a:solidFill>
              </a:defRPr>
            </a:lvl4pPr>
            <a:lvl5pPr>
              <a:defRPr sz="160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C715CDA6-468B-4914-9119-2CA166CC068C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62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685800"/>
            <a:ext cx="8407893" cy="5440679"/>
          </a:xfrm>
        </p:spPr>
        <p:txBody>
          <a:bodyPr/>
          <a:lstStyle>
            <a:lvl1pPr marL="4572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2pPr>
            <a:lvl3pPr marL="64008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3pPr>
            <a:lvl4pPr marL="91440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</a:defRPr>
            </a:lvl4pPr>
            <a:lvl5pPr marL="109728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581975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7AB79BEF-7C7E-4EC3-A0A2-7AB0F4F51B73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81975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81260" cy="406153"/>
          </a:xfrm>
        </p:spPr>
        <p:txBody>
          <a:bodyPr/>
          <a:lstStyle>
            <a:lvl1pPr>
              <a:defRPr sz="2000" u="sng" cap="none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0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664135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C434DD70-68F0-4DEF-81F9-71079D2F1371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048000" y="664135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7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bs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664135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C434DD70-68F0-4DEF-81F9-71079D2F1371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048000" y="664135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7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D87F41-6843-4E69-8327-FFD93063886E}" type="datetime1">
              <a:rPr lang="en-US" b="0" smtClean="0">
                <a:solidFill>
                  <a:srgbClr val="0D6911"/>
                </a:solidFill>
                <a:latin typeface="Franklin Gothic Medium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9/4/2018</a:t>
            </a:fld>
            <a:endParaRPr lang="en-US" b="0">
              <a:solidFill>
                <a:srgbClr val="0D6911"/>
              </a:solidFill>
              <a:latin typeface="Franklin Gothic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D6911"/>
              </a:solidFill>
              <a:latin typeface="Franklin 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086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none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opr.niscair.res.in/bitstream/123456789/39833/1/JSIR%2076(2)%2085-89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34EA4-CADB-4771-B3CC-0313CBDEB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3" y="2800833"/>
            <a:ext cx="6324600" cy="1828800"/>
          </a:xfrm>
        </p:spPr>
        <p:txBody>
          <a:bodyPr/>
          <a:lstStyle/>
          <a:p>
            <a:pPr lvl="0"/>
            <a:r>
              <a:rPr lang="en-US" sz="2800" dirty="0">
                <a:sym typeface="Source Sans Pro"/>
              </a:rPr>
              <a:t>Concepts of </a:t>
            </a:r>
            <a:br>
              <a:rPr lang="en-US" sz="2800" dirty="0">
                <a:sym typeface="Source Sans Pro"/>
              </a:rPr>
            </a:br>
            <a:r>
              <a:rPr lang="en-US" sz="2800" dirty="0">
                <a:sym typeface="Source Sans Pro"/>
              </a:rPr>
              <a:t>Computing </a:t>
            </a:r>
            <a:br>
              <a:rPr lang="en-US" sz="2800" dirty="0">
                <a:sym typeface="Source Sans Pro"/>
              </a:rPr>
            </a:br>
            <a:r>
              <a:rPr lang="en-US" sz="2800" dirty="0">
                <a:sym typeface="Source Sans Pro"/>
              </a:rPr>
              <a:t>Technologies</a:t>
            </a:r>
            <a:br>
              <a:rPr lang="en-US" dirty="0">
                <a:sym typeface="Source Sans Pro"/>
              </a:rPr>
            </a:br>
            <a:br>
              <a:rPr lang="en-US" dirty="0">
                <a:sym typeface="Source Sans Pro"/>
              </a:rPr>
            </a:br>
            <a:br>
              <a:rPr lang="en-US" dirty="0">
                <a:sym typeface="Source Sans Pro"/>
              </a:rPr>
            </a:br>
            <a:r>
              <a:rPr lang="en-US" dirty="0">
                <a:sym typeface="Source Sans Pro"/>
              </a:rPr>
              <a:t>Intelligent </a:t>
            </a:r>
            <a:br>
              <a:rPr lang="en-US" dirty="0">
                <a:sym typeface="Source Sans Pro"/>
              </a:rPr>
            </a:br>
            <a:r>
              <a:rPr lang="en-US" dirty="0">
                <a:sym typeface="Source Sans Pro"/>
              </a:rPr>
              <a:t>Storage </a:t>
            </a:r>
            <a:br>
              <a:rPr lang="en-US" dirty="0">
                <a:sym typeface="Source Sans Pro"/>
              </a:rPr>
            </a:br>
            <a:r>
              <a:rPr lang="en-US" dirty="0">
                <a:sym typeface="Source Sans Pro"/>
              </a:rPr>
              <a:t>Systems</a:t>
            </a:r>
            <a:br>
              <a:rPr lang="en-US" dirty="0">
                <a:sym typeface="Source Sans Pro"/>
              </a:rPr>
            </a:br>
            <a:r>
              <a:rPr lang="en-US" sz="2800">
                <a:sym typeface="Source Sans Pro"/>
              </a:rPr>
              <a:t>Part 2</a:t>
            </a:r>
            <a:br>
              <a:rPr lang="en-US" dirty="0">
                <a:sym typeface="Source Sans Pro"/>
              </a:rPr>
            </a:br>
            <a:endParaRPr lang="en-US" dirty="0">
              <a:sym typeface="Source Sans Pro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ldNum" idx="4294967295"/>
          </p:nvPr>
        </p:nvSpPr>
        <p:spPr>
          <a:xfrm>
            <a:off x="8734425" y="6557963"/>
            <a:ext cx="409575" cy="420687"/>
          </a:xfrm>
        </p:spPr>
        <p:txBody>
          <a:bodyPr/>
          <a:lstStyle/>
          <a:p>
            <a:pPr lvl="0"/>
            <a:fld id="{00000000-1234-1234-1234-123412341234}" type="slidenum">
              <a:rPr lang="en-US" smtClean="0">
                <a:sym typeface="Arial Narrow"/>
              </a:rPr>
              <a:pPr lvl="0"/>
              <a:t>1</a:t>
            </a:fld>
            <a:endParaRPr lang="en-US">
              <a:sym typeface="Arial Narrow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7162799" y="3561565"/>
            <a:ext cx="1600204" cy="30733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Both thick and thin LUNs have benefits, but there are cases where one may be more suitable</a:t>
            </a:r>
          </a:p>
          <a:p>
            <a:pPr lvl="0"/>
            <a:r>
              <a:rPr lang="en-US">
                <a:sym typeface="Source Sans Pro"/>
              </a:rPr>
              <a:t>Thin LUNs provide greater storage efficiency and are more suitable for applications where space consumption is difficult to predict.</a:t>
            </a:r>
          </a:p>
          <a:p>
            <a:pPr lvl="0"/>
            <a:r>
              <a:rPr lang="en-US">
                <a:sym typeface="Source Sans Pro"/>
              </a:rPr>
              <a:t>Thick LUNs offer full control for precise data placement and are more suitable for applications where predictable performance is valued over storage space efficiency </a:t>
            </a:r>
          </a:p>
          <a:p>
            <a:pPr lvl="0"/>
            <a:r>
              <a:rPr lang="en-US">
                <a:sym typeface="Source Sans Pro"/>
              </a:rPr>
              <a:t>Both thin and thick LUNs may be used in the same storage array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Use cases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idx="4294967295"/>
          </p:nvPr>
        </p:nvSpPr>
        <p:spPr>
          <a:xfrm>
            <a:off x="8734425" y="6557963"/>
            <a:ext cx="409575" cy="42068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LUN masking is a process that gives data access control by defining which LUNs that a host can access</a:t>
            </a:r>
          </a:p>
          <a:p>
            <a:pPr lvl="0"/>
            <a:r>
              <a:rPr lang="en-US">
                <a:sym typeface="Source Sans Pro"/>
              </a:rPr>
              <a:t>LUN masking is implemented on the storage array and ensures that LUNs are accessible only to designated host</a:t>
            </a:r>
          </a:p>
          <a:p>
            <a:pPr lvl="1"/>
            <a:r>
              <a:rPr lang="en-US">
                <a:sym typeface="Source Sans Pro"/>
              </a:rPr>
              <a:t>This increases data security and prevents unauthorized use in a shared data storage environment</a:t>
            </a:r>
          </a:p>
          <a:p>
            <a:pPr lvl="1"/>
            <a:r>
              <a:rPr lang="en-US">
                <a:sym typeface="Source Sans Pro"/>
              </a:rPr>
              <a:t>Without LUN masking, several hosts may see and modify each other's data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LUN Masking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sldNum" idx="4294967295"/>
          </p:nvPr>
        </p:nvSpPr>
        <p:spPr>
          <a:xfrm>
            <a:off x="8734425" y="6557963"/>
            <a:ext cx="409575" cy="42068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subTitle" idx="1"/>
          </p:nvPr>
        </p:nvSpPr>
        <p:spPr>
          <a:xfrm>
            <a:off x="7010400" y="2052958"/>
            <a:ext cx="1981200" cy="182880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Source Sans Pro"/>
              <a:buNone/>
            </a:pPr>
            <a:endParaRPr sz="1900" b="1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052958"/>
            <a:ext cx="6324600" cy="182880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254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Types of Intelligent Storage Systems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There are two primary categories of intelligent storage systems</a:t>
            </a:r>
          </a:p>
          <a:p>
            <a:pPr lvl="1"/>
            <a:r>
              <a:rPr lang="en-US">
                <a:sym typeface="Source Sans Pro"/>
              </a:rPr>
              <a:t>High-end storage systems, also known as active-active arrays</a:t>
            </a:r>
          </a:p>
          <a:p>
            <a:pPr lvl="1"/>
            <a:r>
              <a:rPr lang="en-US">
                <a:sym typeface="Source Sans Pro"/>
              </a:rPr>
              <a:t>Midrange storage systems, also known as active-passive arrays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Types of Intelligent Storage Systems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sldNum" idx="4294967295"/>
          </p:nvPr>
        </p:nvSpPr>
        <p:spPr>
          <a:xfrm>
            <a:off x="8734425" y="6557963"/>
            <a:ext cx="409575" cy="42068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ym typeface="Source Sans Pro"/>
              </a:rPr>
              <a:t>High-end storage systems (active-active arrays) are targeted towards large enterprise applications</a:t>
            </a:r>
          </a:p>
          <a:p>
            <a:pPr lvl="1"/>
            <a:r>
              <a:rPr lang="en-US" dirty="0">
                <a:sym typeface="Source Sans Pro"/>
              </a:rPr>
              <a:t>They are designed with a large number of controllers and cache memory</a:t>
            </a:r>
          </a:p>
          <a:p>
            <a:pPr lvl="0"/>
            <a:r>
              <a:rPr lang="en-US" dirty="0">
                <a:sym typeface="Source Sans Pro"/>
              </a:rPr>
              <a:t>High-end systems have active-active configuration in which the host can perform I/O to its LUNs through any available controller on the storage array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High-end storage systems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sldNum" idx="4294967295"/>
          </p:nvPr>
        </p:nvSpPr>
        <p:spPr>
          <a:xfrm>
            <a:off x="8734425" y="6557963"/>
            <a:ext cx="409575" cy="42068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545" y="3627331"/>
            <a:ext cx="3894800" cy="31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To address enterprise storage needs, high-end systems provide:</a:t>
            </a:r>
          </a:p>
          <a:p>
            <a:pPr lvl="1"/>
            <a:r>
              <a:rPr lang="en-US">
                <a:sym typeface="Source Sans Pro"/>
              </a:rPr>
              <a:t>Large storage capacity</a:t>
            </a:r>
          </a:p>
          <a:p>
            <a:pPr lvl="1"/>
            <a:r>
              <a:rPr lang="en-US">
                <a:sym typeface="Source Sans Pro"/>
              </a:rPr>
              <a:t>Large amounts of cache for optimal I/O servicing</a:t>
            </a:r>
          </a:p>
          <a:p>
            <a:pPr lvl="1"/>
            <a:r>
              <a:rPr lang="en-US">
                <a:sym typeface="Source Sans Pro"/>
              </a:rPr>
              <a:t>Fault tolerance architecture</a:t>
            </a:r>
          </a:p>
          <a:p>
            <a:pPr lvl="1"/>
            <a:r>
              <a:rPr lang="en-US">
                <a:sym typeface="Source Sans Pro"/>
              </a:rPr>
              <a:t>Multiple front-end ports and interface protocols to serve many hosts</a:t>
            </a:r>
          </a:p>
          <a:p>
            <a:pPr lvl="1"/>
            <a:r>
              <a:rPr lang="en-US">
                <a:sym typeface="Source Sans Pro"/>
              </a:rPr>
              <a:t>Multiple back-end controllers to manage disk processing</a:t>
            </a:r>
          </a:p>
          <a:p>
            <a:pPr lvl="1"/>
            <a:r>
              <a:rPr lang="en-US">
                <a:sym typeface="Source Sans Pro"/>
              </a:rPr>
              <a:t>Scalability to support increased performance and storage capacity requirements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Capabilities of High-end systems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sldNum" idx="4294967295"/>
          </p:nvPr>
        </p:nvSpPr>
        <p:spPr>
          <a:xfrm>
            <a:off x="8734425" y="6557963"/>
            <a:ext cx="409575" cy="42068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ym typeface="Source Sans Pro"/>
              </a:rPr>
              <a:t>Midrange storage systems (active-passive arrays) are better suited for small to medium sized enterprise applications</a:t>
            </a:r>
          </a:p>
          <a:p>
            <a:pPr lvl="0"/>
            <a:r>
              <a:rPr lang="en-US" dirty="0">
                <a:sym typeface="Source Sans Pro"/>
              </a:rPr>
              <a:t>Midrange storage systems have active-passive configuration in which the host can only perform I/O to a LUN through one controller. </a:t>
            </a:r>
          </a:p>
          <a:p>
            <a:pPr lvl="1"/>
            <a:r>
              <a:rPr lang="en-US" dirty="0">
                <a:sym typeface="Source Sans Pro"/>
              </a:rPr>
              <a:t>The other paths to the LUN remain passive and no I/O activity is performed through that path</a:t>
            </a:r>
          </a:p>
          <a:p>
            <a:pPr lvl="1"/>
            <a:r>
              <a:rPr lang="en-US" dirty="0">
                <a:sym typeface="Source Sans Pro"/>
              </a:rPr>
              <a:t>If the main controller fails, </a:t>
            </a:r>
            <a:br>
              <a:rPr lang="en-US" dirty="0">
                <a:sym typeface="Source Sans Pro"/>
              </a:rPr>
            </a:br>
            <a:r>
              <a:rPr lang="en-US" dirty="0">
                <a:sym typeface="Source Sans Pro"/>
              </a:rPr>
              <a:t>the passive controller may be </a:t>
            </a:r>
            <a:br>
              <a:rPr lang="en-US" dirty="0">
                <a:sym typeface="Source Sans Pro"/>
              </a:rPr>
            </a:br>
            <a:r>
              <a:rPr lang="en-US" dirty="0">
                <a:sym typeface="Source Sans Pro"/>
              </a:rPr>
              <a:t>used as a backup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 Midrange storage systems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sldNum" idx="4294967295"/>
          </p:nvPr>
        </p:nvSpPr>
        <p:spPr>
          <a:xfrm>
            <a:off x="8734425" y="6557963"/>
            <a:ext cx="409575" cy="42068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8375" y="3644900"/>
            <a:ext cx="3823775" cy="32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Compared to high-end storage systems, midrange storage systems have:</a:t>
            </a:r>
          </a:p>
          <a:p>
            <a:pPr lvl="1"/>
            <a:r>
              <a:rPr lang="en-US">
                <a:sym typeface="Source Sans Pro"/>
              </a:rPr>
              <a:t>Less storage capacity and cache</a:t>
            </a:r>
          </a:p>
          <a:p>
            <a:pPr lvl="1"/>
            <a:r>
              <a:rPr lang="en-US">
                <a:sym typeface="Source Sans Pro"/>
              </a:rPr>
              <a:t>Fewer front-end ports, therefore these systems cannot serve as many hosts</a:t>
            </a:r>
          </a:p>
          <a:p>
            <a:pPr lvl="0"/>
            <a:r>
              <a:rPr lang="en-US">
                <a:sym typeface="Source Sans Pro"/>
              </a:rPr>
              <a:t>Midrange storage systems provide optimal storage solutions at a lower cost than high-end storage systems </a:t>
            </a:r>
          </a:p>
          <a:p>
            <a:pPr lvl="1"/>
            <a:r>
              <a:rPr lang="en-US">
                <a:sym typeface="Source Sans Pro"/>
              </a:rPr>
              <a:t>Midrange storage systems are redundant in that they have two controllers, where one may act as backup during controller failure</a:t>
            </a:r>
          </a:p>
          <a:p>
            <a:pPr lvl="1"/>
            <a:r>
              <a:rPr lang="en-US">
                <a:sym typeface="Source Sans Pro"/>
              </a:rPr>
              <a:t>Backup controllers ensure consistent high performance 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Midrange storage systems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sldNum" idx="4294967295"/>
          </p:nvPr>
        </p:nvSpPr>
        <p:spPr>
          <a:xfrm>
            <a:off x="8734425" y="6557963"/>
            <a:ext cx="409575" cy="42068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EMC Education Services. 2012. Information storage and management: storing, managing, and protecting digital information 2nd ed., Hoboken, NJ: Wiley.</a:t>
            </a:r>
          </a:p>
          <a:p>
            <a:pPr lvl="0"/>
            <a:r>
              <a:rPr lang="en-US">
                <a:sym typeface="Source Sans Pro"/>
              </a:rPr>
              <a:t>Yang, Jui-Pin, and Ying-Chin Chen. “A Novel Information Lifecycle Management Scheme for a Web-Based Database System.” Journal of Scientific &amp; Industrial Research, Feb. 2017, pp. 85–89, </a:t>
            </a:r>
            <a:r>
              <a:rPr lang="en-US">
                <a:sym typeface="Source Sans Pro"/>
                <a:hlinkClick r:id="rId3"/>
              </a:rPr>
              <a:t>nopr.niscair.res.in/bitstream/123456789/39833/1/JSIR%2076%282%29%2085-89.pdf</a:t>
            </a:r>
            <a:r>
              <a:rPr lang="en-US">
                <a:sym typeface="Source Sans Pro"/>
              </a:rPr>
              <a:t>.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References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sldNum" idx="4294967295"/>
          </p:nvPr>
        </p:nvSpPr>
        <p:spPr>
          <a:xfrm>
            <a:off x="8936038" y="6659563"/>
            <a:ext cx="207962" cy="21748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57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 Narrow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18</a:t>
            </a:fld>
            <a:endParaRPr lang="en-US" sz="9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The components of an intelligent storage system work together to optimize the time to process I/O requests</a:t>
            </a:r>
          </a:p>
          <a:p>
            <a:pPr lvl="0"/>
            <a:r>
              <a:rPr lang="en-US">
                <a:sym typeface="Source Sans Pro"/>
              </a:rPr>
              <a:t>Intelligent storage systems need to periodically increase their storage capacity to accommodate the growing amount of data being stored</a:t>
            </a:r>
          </a:p>
          <a:p>
            <a:pPr lvl="0"/>
            <a:r>
              <a:rPr lang="en-US">
                <a:sym typeface="Source Sans Pro"/>
              </a:rPr>
              <a:t>Storage systems must be able to provide quick data access to hosts as well as efficiently manage unnecessary data</a:t>
            </a:r>
          </a:p>
          <a:p>
            <a:pPr lvl="1"/>
            <a:r>
              <a:rPr lang="en-US">
                <a:sym typeface="Source Sans Pro"/>
              </a:rPr>
              <a:t>Cache the most frequently accessed data</a:t>
            </a:r>
          </a:p>
          <a:p>
            <a:pPr lvl="1"/>
            <a:r>
              <a:rPr lang="en-US">
                <a:sym typeface="Source Sans Pro"/>
              </a:rPr>
              <a:t>Cache management and prefetch algorithms are ways to implement this property</a:t>
            </a:r>
          </a:p>
          <a:p>
            <a:pPr lvl="1"/>
            <a:r>
              <a:rPr lang="en-US">
                <a:sym typeface="Source Sans Pro"/>
              </a:rPr>
              <a:t>Cache data protection is essential to preserving data integrity and avoiding data loss.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Intelligent Storage System Overview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7010400" y="2052958"/>
            <a:ext cx="1981200" cy="182880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Source Sans Pro"/>
              <a:buNone/>
            </a:pPr>
            <a:endParaRPr sz="1900" b="1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052958"/>
            <a:ext cx="6324600" cy="182880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254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Storage Provisioning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sldNum" idx="4294967295"/>
          </p:nvPr>
        </p:nvSpPr>
        <p:spPr>
          <a:xfrm>
            <a:off x="8734425" y="6557963"/>
            <a:ext cx="409575" cy="42068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ym typeface="Source Sans Pro"/>
              </a:rPr>
              <a:t>Storage provisioning is the process of assigning storage resources to hosts based on requirements of host applications.</a:t>
            </a:r>
          </a:p>
          <a:p>
            <a:pPr lvl="0"/>
            <a:r>
              <a:rPr lang="en-US" dirty="0">
                <a:sym typeface="Source Sans Pro"/>
              </a:rPr>
              <a:t>Storage provisioning can be done in 2 ways</a:t>
            </a:r>
          </a:p>
          <a:p>
            <a:pPr lvl="1"/>
            <a:r>
              <a:rPr lang="en-US" dirty="0">
                <a:sym typeface="Source Sans Pro"/>
              </a:rPr>
              <a:t>Traditional storage provisioning</a:t>
            </a:r>
          </a:p>
          <a:p>
            <a:pPr lvl="1"/>
            <a:r>
              <a:rPr lang="en-US" dirty="0">
                <a:sym typeface="Source Sans Pro"/>
              </a:rPr>
              <a:t>Virtual storage provisioning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Storage Provisioning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sldNum" idx="4294967295"/>
          </p:nvPr>
        </p:nvSpPr>
        <p:spPr>
          <a:xfrm>
            <a:off x="8734425" y="6557963"/>
            <a:ext cx="409575" cy="42068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In traditional storage provisioning, physical disks are grouped together and a RAID level is applied to form RAID sets.</a:t>
            </a:r>
          </a:p>
          <a:p>
            <a:pPr lvl="1"/>
            <a:r>
              <a:rPr lang="en-US">
                <a:sym typeface="Source Sans Pro"/>
              </a:rPr>
              <a:t>Logical units are made from these RAID sets by dividing the available capacity on the physical disk into smaller units via partitioning.</a:t>
            </a:r>
          </a:p>
          <a:p>
            <a:pPr lvl="0"/>
            <a:r>
              <a:rPr lang="en-US">
                <a:sym typeface="Source Sans Pro"/>
              </a:rPr>
              <a:t>Each logical unit is assigned a unique ID called a logical unit number (LUN). LUNs provide a layer of abstraction by hiding RAID set information. </a:t>
            </a:r>
          </a:p>
          <a:p>
            <a:pPr lvl="1"/>
            <a:r>
              <a:rPr lang="en-US">
                <a:sym typeface="Source Sans Pro"/>
              </a:rPr>
              <a:t>LUNs are assigned to hosts for their storage requirements after partitioning.</a:t>
            </a:r>
          </a:p>
          <a:p>
            <a:pPr lvl="1"/>
            <a:r>
              <a:rPr lang="en-US">
                <a:sym typeface="Source Sans Pro"/>
              </a:rPr>
              <a:t>LUNs for Traditional Storage Provisioning are referred to as thick, whereas LUNs for Virtual Storage Provisioning are thin.</a:t>
            </a:r>
          </a:p>
          <a:p>
            <a:pPr lvl="0"/>
            <a:r>
              <a:rPr lang="en-US">
                <a:sym typeface="Source Sans Pro"/>
              </a:rPr>
              <a:t>All physical storage is completely allocated to a thick LUN upon creation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Traditional Storage Provisioning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ldNum" idx="4294967295"/>
          </p:nvPr>
        </p:nvSpPr>
        <p:spPr>
          <a:xfrm>
            <a:off x="8734425" y="6557963"/>
            <a:ext cx="409575" cy="42068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MetaLUN is a method to expand thick LUNs that require additional capacity or performance by combining two or more LUNs. A MetaLUN consists of a base LUN and 1 or more component LUNs.</a:t>
            </a:r>
          </a:p>
          <a:p>
            <a:pPr lvl="0"/>
            <a:r>
              <a:rPr lang="en-US">
                <a:sym typeface="Source Sans Pro"/>
              </a:rPr>
              <a:t>MetaLUNs can be concatenated or striped.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LUN Expansion: MetaLUN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sldNum" idx="4294967295"/>
          </p:nvPr>
        </p:nvSpPr>
        <p:spPr>
          <a:xfrm>
            <a:off x="8734425" y="6557963"/>
            <a:ext cx="409575" cy="42068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DDF2AE-A6EF-4535-8811-498DA7A03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Concatenated expansion adds additional capacity to the base LUN. It is quick, but doesn’t provide performance benefits.</a:t>
            </a:r>
          </a:p>
          <a:p>
            <a:pPr lvl="0"/>
            <a:r>
              <a:rPr lang="en-US">
                <a:sym typeface="Source Sans Pro"/>
              </a:rPr>
              <a:t>Striped expansion spreads out data out across base LUN and component LUN(s) to increase capacity and performance.</a:t>
            </a:r>
          </a:p>
          <a:p>
            <a:endParaRPr lang="en-US" dirty="0"/>
          </a:p>
        </p:txBody>
      </p:sp>
      <p:sp>
        <p:nvSpPr>
          <p:cNvPr id="225" name="Shape 22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MetaLUN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988" y="3851475"/>
            <a:ext cx="3893774" cy="255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8625" y="3881100"/>
            <a:ext cx="3893775" cy="25004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685800" y="3301575"/>
            <a:ext cx="4220100" cy="54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7432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Concatenated MetaLUN</a:t>
            </a:r>
          </a:p>
          <a:p>
            <a:pPr marL="17272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5554463" y="3340650"/>
            <a:ext cx="3893700" cy="121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7432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Striped MetaLUN</a:t>
            </a:r>
          </a:p>
          <a:p>
            <a:pPr marL="274320" marR="0" lvl="0" indent="-241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idx="1"/>
          </p:nvPr>
        </p:nvSpPr>
        <p:spPr>
          <a:xfrm>
            <a:off x="380999" y="1719071"/>
            <a:ext cx="5029201" cy="4407408"/>
          </a:xfrm>
        </p:spPr>
        <p:txBody>
          <a:bodyPr/>
          <a:lstStyle/>
          <a:p>
            <a:pPr lvl="0"/>
            <a:r>
              <a:rPr lang="en-US" dirty="0">
                <a:sym typeface="Source Sans Pro"/>
              </a:rPr>
              <a:t>Virtual provisioning allows for the creation of a virtual LUN with more capacity than what is physically allocated to it.</a:t>
            </a:r>
          </a:p>
          <a:p>
            <a:pPr lvl="0"/>
            <a:r>
              <a:rPr lang="en-US" dirty="0">
                <a:sym typeface="Source Sans Pro"/>
              </a:rPr>
              <a:t>Thin LUNs do not require physical storage to be completely allocated to it upon creation</a:t>
            </a:r>
          </a:p>
          <a:p>
            <a:pPr lvl="1"/>
            <a:r>
              <a:rPr lang="en-US" dirty="0">
                <a:sym typeface="Source Sans Pro"/>
              </a:rPr>
              <a:t>Physical storage is allocated to a host on an on-demand basis</a:t>
            </a:r>
          </a:p>
          <a:p>
            <a:pPr lvl="1"/>
            <a:r>
              <a:rPr lang="en-US" dirty="0">
                <a:sym typeface="Source Sans Pro"/>
              </a:rPr>
              <a:t>Allocation of storage comes from a shared pool of physical disks, which may be shared by several thin LUNs</a:t>
            </a:r>
          </a:p>
          <a:p>
            <a:pPr lvl="0"/>
            <a:r>
              <a:rPr lang="en-US" dirty="0">
                <a:sym typeface="Source Sans Pro"/>
              </a:rPr>
              <a:t>Virtual provisioning increases storage efficiency as shared pools and thin LUNs may be easily expanded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Virtual Storage Provisioning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sldNum" idx="4294967295"/>
          </p:nvPr>
        </p:nvSpPr>
        <p:spPr>
          <a:xfrm>
            <a:off x="8734425" y="6557963"/>
            <a:ext cx="409575" cy="42068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7000" y="1864226"/>
            <a:ext cx="3433775" cy="45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In traditional provisioning, physical capacity is completely allocated upon creation of a thick LUN.</a:t>
            </a:r>
          </a:p>
          <a:p>
            <a:pPr lvl="1"/>
            <a:r>
              <a:rPr lang="en-US">
                <a:sym typeface="Source Sans Pro"/>
              </a:rPr>
              <a:t>If most of the allocated capacity is not used, then the storage capacity utilization is lower and resources are wasted.</a:t>
            </a:r>
          </a:p>
          <a:p>
            <a:pPr lvl="0"/>
            <a:r>
              <a:rPr lang="en-US">
                <a:sym typeface="Source Sans Pro"/>
              </a:rPr>
              <a:t>Virtual provisioning addresses this issue</a:t>
            </a:r>
          </a:p>
          <a:p>
            <a:pPr lvl="1"/>
            <a:r>
              <a:rPr lang="en-US">
                <a:sym typeface="Source Sans Pro"/>
              </a:rPr>
              <a:t>Since physical storage is only allocated from a shared pool to thin LUNs when requested, there is no allocated storage space that is unused</a:t>
            </a:r>
          </a:p>
          <a:p>
            <a:pPr lvl="1"/>
            <a:r>
              <a:rPr lang="en-US">
                <a:sym typeface="Source Sans Pro"/>
              </a:rPr>
              <a:t>The remaining storage capacity in the shared pool may be used for other purposes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Traditional vs Virtual Provisioning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sldNum" idx="4294967295"/>
          </p:nvPr>
        </p:nvSpPr>
        <p:spPr>
          <a:xfrm>
            <a:off x="8734425" y="6557963"/>
            <a:ext cx="409575" cy="42068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va Green">
  <a:themeElements>
    <a:clrScheme name="Custom 3">
      <a:dk1>
        <a:sysClr val="windowText" lastClr="000000"/>
      </a:dk1>
      <a:lt1>
        <a:sysClr val="window" lastClr="FFFFFF"/>
      </a:lt1>
      <a:dk2>
        <a:srgbClr val="0B3D1A"/>
      </a:dk2>
      <a:lt2>
        <a:srgbClr val="E2ECD8"/>
      </a:lt2>
      <a:accent1>
        <a:srgbClr val="C00000"/>
      </a:accent1>
      <a:accent2>
        <a:srgbClr val="0070C0"/>
      </a:accent2>
      <a:accent3>
        <a:srgbClr val="92278F"/>
      </a:accent3>
      <a:accent4>
        <a:srgbClr val="993300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1800"/>
          </a:lnSpc>
          <a:defRPr sz="1800" b="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Java Green">
  <a:themeElements>
    <a:clrScheme name="Java Gree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00000"/>
      </a:accent1>
      <a:accent2>
        <a:srgbClr val="0070C0"/>
      </a:accent2>
      <a:accent3>
        <a:srgbClr val="92278F"/>
      </a:accent3>
      <a:accent4>
        <a:srgbClr val="993300"/>
      </a:accent4>
      <a:accent5>
        <a:srgbClr val="45A5ED"/>
      </a:accent5>
      <a:accent6>
        <a:srgbClr val="5982D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4.03 RAID</Template>
  <TotalTime>210</TotalTime>
  <Words>1541</Words>
  <Application>Microsoft Office PowerPoint</Application>
  <PresentationFormat>On-screen Show (4:3)</PresentationFormat>
  <Paragraphs>125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 Narrow</vt:lpstr>
      <vt:lpstr>Times New Roman</vt:lpstr>
      <vt:lpstr>Wingdings</vt:lpstr>
      <vt:lpstr>Wingdings 2</vt:lpstr>
      <vt:lpstr>Arial</vt:lpstr>
      <vt:lpstr>Source Sans Pro</vt:lpstr>
      <vt:lpstr>Franklin Gothic Medium</vt:lpstr>
      <vt:lpstr>Calibri</vt:lpstr>
      <vt:lpstr>Java Green</vt:lpstr>
      <vt:lpstr>Concepts of  Computing  Technologies   Intelligent  Storage  Systems Part 2 </vt:lpstr>
      <vt:lpstr>Intelligent Storage System Overview</vt:lpstr>
      <vt:lpstr>Storage Provisioning</vt:lpstr>
      <vt:lpstr>Storage Provisioning</vt:lpstr>
      <vt:lpstr>Traditional Storage Provisioning</vt:lpstr>
      <vt:lpstr>LUN Expansion: MetaLUN</vt:lpstr>
      <vt:lpstr>MetaLUN</vt:lpstr>
      <vt:lpstr>Virtual Storage Provisioning</vt:lpstr>
      <vt:lpstr>Traditional vs Virtual Provisioning</vt:lpstr>
      <vt:lpstr>Use cases</vt:lpstr>
      <vt:lpstr>LUN Masking</vt:lpstr>
      <vt:lpstr>Types of Intelligent Storage Systems</vt:lpstr>
      <vt:lpstr>Types of Intelligent Storage Systems</vt:lpstr>
      <vt:lpstr>High-end storage systems</vt:lpstr>
      <vt:lpstr>Capabilities of High-end systems</vt:lpstr>
      <vt:lpstr> Midrange storage systems</vt:lpstr>
      <vt:lpstr>Midrange storage systems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 Computing  Technologies   Storage Management: Intelligent Storage Systems  </dc:title>
  <cp:lastModifiedBy>jack faolan myers</cp:lastModifiedBy>
  <cp:revision>7</cp:revision>
  <dcterms:modified xsi:type="dcterms:W3CDTF">2018-09-04T17:56:50Z</dcterms:modified>
</cp:coreProperties>
</file>