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92" r:id="rId2"/>
    <p:sldId id="257" r:id="rId3"/>
    <p:sldId id="258" r:id="rId4"/>
    <p:sldId id="259" r:id="rId5"/>
    <p:sldId id="260" r:id="rId6"/>
    <p:sldId id="261" r:id="rId7"/>
    <p:sldId id="262" r:id="rId8"/>
    <p:sldId id="291" r:id="rId9"/>
    <p:sldId id="264" r:id="rId10"/>
    <p:sldId id="265" r:id="rId11"/>
    <p:sldId id="266" r:id="rId12"/>
    <p:sldId id="267" r:id="rId13"/>
    <p:sldId id="268" r:id="rId14"/>
    <p:sldId id="269" r:id="rId15"/>
    <p:sldId id="271" r:id="rId16"/>
    <p:sldId id="272" r:id="rId17"/>
    <p:sldId id="273" r:id="rId18"/>
    <p:sldId id="290" r:id="rId19"/>
  </p:sldIdLst>
  <p:sldSz cx="9144000" cy="6858000" type="screen4x3"/>
  <p:notesSz cx="6858000" cy="9144000"/>
  <p:embeddedFontLst>
    <p:embeddedFont>
      <p:font typeface="Arial Narrow" panose="020B0606020202030204" pitchFamily="34" charset="0"/>
      <p:regular r:id="rId21"/>
      <p:bold r:id="rId22"/>
      <p:italic r:id="rId23"/>
      <p:boldItalic r:id="rId24"/>
    </p:embeddedFont>
    <p:embeddedFont>
      <p:font typeface="Wingdings 2" panose="05020102010507070707" pitchFamily="18" charset="2"/>
      <p:regular r:id="rId25"/>
    </p:embeddedFont>
    <p:embeddedFont>
      <p:font typeface="Source Sans Pro" panose="020B0604020202020204" charset="0"/>
      <p:regular r:id="rId26"/>
      <p:bold r:id="rId27"/>
      <p:italic r:id="rId28"/>
      <p:boldItalic r:id="rId29"/>
    </p:embeddedFont>
    <p:embeddedFont>
      <p:font typeface="Franklin Gothic Medium" panose="020B0603020102020204" pitchFamily="34" charset="0"/>
      <p:regular r:id="rId30"/>
      <p:italic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379" autoAdjust="0"/>
  </p:normalViewPr>
  <p:slideViewPr>
    <p:cSldViewPr snapToGrid="0">
      <p:cViewPr varScale="1">
        <p:scale>
          <a:sx n="67" d="100"/>
          <a:sy n="67" d="100"/>
        </p:scale>
        <p:origin x="1040" y="21"/>
      </p:cViewPr>
      <p:guideLst/>
    </p:cSldViewPr>
  </p:slideViewPr>
  <p:notesTextViewPr>
    <p:cViewPr>
      <p:scale>
        <a:sx n="1" d="1"/>
        <a:sy n="1" d="1"/>
      </p:scale>
      <p:origin x="0" y="0"/>
    </p:cViewPr>
  </p:notesTextViewPr>
  <p:sorterViewPr>
    <p:cViewPr>
      <p:scale>
        <a:sx n="100" d="100"/>
        <a:sy n="100" d="100"/>
      </p:scale>
      <p:origin x="0" y="-359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lstStyle>
            <a:lvl1pPr marL="0" marR="0" lvl="0" indent="0" algn="l" rtl="0">
              <a:spcBef>
                <a:spcPts val="0"/>
              </a:spcBef>
              <a:buSzPts val="1400"/>
              <a:buFont typeface="Calibri"/>
              <a:buNone/>
              <a:defRPr sz="1200" b="0" i="0" u="none" strike="noStrike" cap="none">
                <a:latin typeface="Calibri"/>
                <a:ea typeface="Calibri"/>
                <a:cs typeface="Calibri"/>
                <a:sym typeface="Calibri"/>
              </a:defRPr>
            </a:lvl1pPr>
            <a:lvl2pPr marL="0" marR="0" lvl="1" indent="228600" algn="l" rtl="0">
              <a:spcBef>
                <a:spcPts val="0"/>
              </a:spcBef>
              <a:buSzPts val="1400"/>
              <a:buFont typeface="Calibri"/>
              <a:buNone/>
              <a:defRPr sz="1200" b="0" i="0" u="none" strike="noStrike" cap="none">
                <a:latin typeface="Calibri"/>
                <a:ea typeface="Calibri"/>
                <a:cs typeface="Calibri"/>
                <a:sym typeface="Calibri"/>
              </a:defRPr>
            </a:lvl2pPr>
            <a:lvl3pPr marL="0" marR="0" lvl="2" indent="457200" algn="l" rtl="0">
              <a:spcBef>
                <a:spcPts val="0"/>
              </a:spcBef>
              <a:buSzPts val="1400"/>
              <a:buFont typeface="Calibri"/>
              <a:buNone/>
              <a:defRPr sz="1200" b="0" i="0" u="none" strike="noStrike" cap="none">
                <a:latin typeface="Calibri"/>
                <a:ea typeface="Calibri"/>
                <a:cs typeface="Calibri"/>
                <a:sym typeface="Calibri"/>
              </a:defRPr>
            </a:lvl3pPr>
            <a:lvl4pPr marL="0" marR="0" lvl="3" indent="685800" algn="l" rtl="0">
              <a:spcBef>
                <a:spcPts val="0"/>
              </a:spcBef>
              <a:buSzPts val="1400"/>
              <a:buFont typeface="Calibri"/>
              <a:buNone/>
              <a:defRPr sz="1200" b="0" i="0" u="none" strike="noStrike" cap="none">
                <a:latin typeface="Calibri"/>
                <a:ea typeface="Calibri"/>
                <a:cs typeface="Calibri"/>
                <a:sym typeface="Calibri"/>
              </a:defRPr>
            </a:lvl4pPr>
            <a:lvl5pPr marL="0" marR="0" lvl="4" indent="914400" algn="l" rtl="0">
              <a:spcBef>
                <a:spcPts val="0"/>
              </a:spcBef>
              <a:buSzPts val="1400"/>
              <a:buFont typeface="Calibri"/>
              <a:buNone/>
              <a:defRPr sz="1200" b="0" i="0" u="none" strike="noStrike" cap="none">
                <a:latin typeface="Calibri"/>
                <a:ea typeface="Calibri"/>
                <a:cs typeface="Calibri"/>
                <a:sym typeface="Calibri"/>
              </a:defRPr>
            </a:lvl5pPr>
            <a:lvl6pPr marL="0" marR="0" lvl="5" indent="1143000" algn="l" rtl="0">
              <a:spcBef>
                <a:spcPts val="0"/>
              </a:spcBef>
              <a:buSzPts val="1400"/>
              <a:buFont typeface="Calibri"/>
              <a:buNone/>
              <a:defRPr sz="1200" b="0" i="0" u="none" strike="noStrike" cap="none">
                <a:latin typeface="Calibri"/>
                <a:ea typeface="Calibri"/>
                <a:cs typeface="Calibri"/>
                <a:sym typeface="Calibri"/>
              </a:defRPr>
            </a:lvl6pPr>
            <a:lvl7pPr marL="0" marR="0" lvl="6" indent="1371600" algn="l" rtl="0">
              <a:spcBef>
                <a:spcPts val="0"/>
              </a:spcBef>
              <a:buSzPts val="1400"/>
              <a:buFont typeface="Calibri"/>
              <a:buNone/>
              <a:defRPr sz="1200" b="0" i="0" u="none" strike="noStrike" cap="none">
                <a:latin typeface="Calibri"/>
                <a:ea typeface="Calibri"/>
                <a:cs typeface="Calibri"/>
                <a:sym typeface="Calibri"/>
              </a:defRPr>
            </a:lvl7pPr>
            <a:lvl8pPr marL="0" marR="0" lvl="7" indent="1600200" algn="l" rtl="0">
              <a:spcBef>
                <a:spcPts val="0"/>
              </a:spcBef>
              <a:buSzPts val="1400"/>
              <a:buFont typeface="Calibri"/>
              <a:buNone/>
              <a:defRPr sz="1200" b="0" i="0" u="none" strike="noStrike" cap="none">
                <a:latin typeface="Calibri"/>
                <a:ea typeface="Calibri"/>
                <a:cs typeface="Calibri"/>
                <a:sym typeface="Calibri"/>
              </a:defRPr>
            </a:lvl8pPr>
            <a:lvl9pPr marL="0" marR="0" lvl="8" indent="1828800" algn="l" rtl="0">
              <a:spcBef>
                <a:spcPts val="0"/>
              </a:spcBef>
              <a:buSzPts val="1400"/>
              <a:buFont typeface="Calibri"/>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 name="Shape 66"/>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Replace this with your course title and your name/contact details.</a:t>
            </a:r>
          </a:p>
        </p:txBody>
      </p:sp>
    </p:spTree>
    <p:extLst>
      <p:ext uri="{BB962C8B-B14F-4D97-AF65-F5344CB8AC3E}">
        <p14:creationId xmlns:p14="http://schemas.microsoft.com/office/powerpoint/2010/main" val="287087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Writing to cache can be implemented in two ways : write-back cache and write-through cache.</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For write-back cache, the data is placed into the cache and the host is notified that the write request has gone through. Later on, the data from several write requests are written to the disk all at once. This is faster than write-through cache, but risky if cache fails.</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For write-through cache, the data is placed into cache and then immediately written to the disk. The host is then notified that their write request has gone through. The risk of data loss is low, but comes at the cost of speed.</a:t>
            </a: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Prefetch algorithms allow for faster read operations since a contiguous set of memory blocks are placed into cache. This is especially efficient for sequential read requests as the data are right next to each other. </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Blocks that have have not yet been requested may also be placed into cache. When a host eventually requests for data from those memory blocks, the read operations will be cache hits.</a:t>
            </a: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When the data store of a cache is full, some pages have to be freed up so new data can be cached. </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There are various algorithms, but the most popular are the Least Recently Used Algorithm and the Most Recently Used Algorithm.</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Least Recently Used is based on the assumption that pages which have not been accessed in a long time will not be requested</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Most Recently Used is based on the assumption that pages which have been recently accessed will not be requested for a long time.</a:t>
            </a: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When we consider write-back operations with cache, intelligent systems often have to manage dirty pages, which are data that have been placed in cache but not yet written to the physical disk.</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Flushing is the process of writing the data from cache to the physical disks.</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There are watermark levels set within cache that manage the flushing process. A high watermark indicates a large amount of dirty pages, so high-speed flushing occurs</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For low watermarks, the storage system stops flushing</a:t>
            </a: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So we have three modes for flushing: idle flushing, high watermark flushing, and forced flushing.</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Each of these correspond to a watermark level and the corresponding rate at which flushing occurs.</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A visual representation is available in the next slide.</a:t>
            </a: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Although cache is fast, it is considered volatile memory as data is only stored in there temporarily. Any data located in cache that has not been committed to the disk will be lost if cache fails. </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Cache mirroring and cache vaulting are ways to prevent data loss.</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Cache mirroring helps address cache failure. Each write write to cache is stored into two different locations, so there is a backup cache in case one cache fails. However, the data in both memory locations must be identical at the same time. </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Cache vaulting helps address power failures. During a power failure, all cache content are dumped onto physical disks called vault drives. Once power is restored, the data is taken from the vault drives and stored accordingly.</a:t>
            </a:r>
          </a:p>
          <a:p>
            <a:pPr marL="0" marR="0" lvl="0" indent="-88900" algn="l" rtl="0">
              <a:spcBef>
                <a:spcPts val="0"/>
              </a:spcBef>
              <a:buSzPts val="1400"/>
              <a:buFont typeface="Calibri"/>
              <a:buNone/>
            </a:pPr>
            <a:endParaRPr sz="1200" b="0" i="0" u="none" strike="noStrike" cap="none">
              <a:latin typeface="Calibri"/>
              <a:ea typeface="Calibri"/>
              <a:cs typeface="Calibri"/>
              <a:sym typeface="Calibri"/>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The back end of an intelligent storage system handles the data transfer between cache and physical disks. </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Back ends have back end ports that connect to disks and back end controllers that can communicate with disks.</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Like front end, there are multiple back end controllers to ensure high availability</a:t>
            </a: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Physical disks provide persistent data storage for a storage system. </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Intelligent storage systems have to be able to increase their capacity periodically to keep up with the exponential amount of data that needs to be stored.</a:t>
            </a: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buSzPts val="1400"/>
              <a:buFont typeface="Calibri"/>
              <a:buNone/>
            </a:pPr>
            <a:endParaRPr sz="1200" b="0" i="0" u="none" strike="noStrike" cap="none">
              <a:latin typeface="Calibri"/>
              <a:ea typeface="Calibri"/>
              <a:cs typeface="Calibri"/>
              <a:sym typeface="Calibri"/>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buSzPts val="1400"/>
              <a:buFont typeface="Calibri"/>
              <a:buNone/>
            </a:pPr>
            <a:endParaRPr sz="1200" b="0" i="0" u="none" strike="noStrike" cap="none">
              <a:latin typeface="Calibri"/>
              <a:ea typeface="Calibri"/>
              <a:cs typeface="Calibri"/>
              <a:sym typeface="Calibri"/>
            </a:endParaRP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1" name="Shape 81"/>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buSzPts val="1400"/>
              <a:buFont typeface="Calibri"/>
              <a:buNone/>
            </a:pPr>
            <a:endParaRPr sz="1200" b="0" i="0" u="none" strike="noStrike" cap="none">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Briefly state what an intelligent storage system is and its main components</a:t>
            </a: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This is a </a:t>
            </a:r>
            <a:r>
              <a:rPr lang="en-US"/>
              <a:t>an </a:t>
            </a:r>
            <a:r>
              <a:rPr lang="en-US" sz="1200" b="0" i="0" u="none" strike="noStrike" cap="none">
                <a:latin typeface="Calibri"/>
                <a:ea typeface="Calibri"/>
                <a:cs typeface="Calibri"/>
                <a:sym typeface="Calibri"/>
              </a:rPr>
              <a:t>overview of an intelligent storage system. Here is the front-end, the cache, the back end, and the physical disks.</a:t>
            </a: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The front end consists of front-end ports which allow storage hosts to connect to the storage system and front-end controllers that communicate with the cache.</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Intelligent storage systems allow for high availability of the storage system by having redundant front-end controllers.</a:t>
            </a: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The cache is the most important part of the intelligent storage system as it reduces time to service I/O requests.</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Data access from cache memory is very fast compared to data access from the physical disks.</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A generic cache structure consists of pages, a data store, and tag RAM</a:t>
            </a: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The cache is the most important part of the intelligent storage system as it reduces time to service I/O requests.</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Data access from cache memory is very fast compared to data access from the physical disks.</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A generic cache structure consists of pages, a data store, and tag RAM</a:t>
            </a: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06942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noAutofit/>
          </a:bodyPr>
          <a:lstStyle/>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Cache has two main operations : read and write.</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When the storage system receives a read request from the host, the system checks if the requested data is located in the cache data store. </a:t>
            </a:r>
          </a:p>
          <a:p>
            <a:pPr marL="0" marR="0" lvl="0" indent="-88900" algn="l" rtl="0">
              <a:spcBef>
                <a:spcPts val="0"/>
              </a:spcBef>
              <a:spcAft>
                <a:spcPts val="0"/>
              </a:spcAft>
              <a:buSzPts val="1400"/>
              <a:buFont typeface="Calibri"/>
              <a:buNone/>
            </a:pPr>
            <a:r>
              <a:rPr lang="en-US" sz="1200" b="0" i="0" u="none" strike="noStrike" cap="none">
                <a:latin typeface="Calibri"/>
                <a:ea typeface="Calibri"/>
                <a:cs typeface="Calibri"/>
                <a:sym typeface="Calibri"/>
              </a:rPr>
              <a:t>If the data is located in the cache, it is immediately send back to the host. This is known as a read cache hit.</a:t>
            </a:r>
          </a:p>
          <a:p>
            <a:pPr marL="0" marR="0" lvl="0" indent="-88900" algn="l" rtl="0">
              <a:spcBef>
                <a:spcPts val="0"/>
              </a:spcBef>
              <a:buSzPts val="1400"/>
              <a:buFont typeface="Calibri"/>
              <a:buNone/>
            </a:pPr>
            <a:r>
              <a:rPr lang="en-US" sz="1200" b="0" i="0" u="none" strike="noStrike" cap="none">
                <a:latin typeface="Calibri"/>
                <a:ea typeface="Calibri"/>
                <a:cs typeface="Calibri"/>
                <a:sym typeface="Calibri"/>
              </a:rPr>
              <a:t>If the data is not located in the cache, the back end has to fetch the requested data from the physical disk. It is then placed in cache and sent back to the host. This is known as a cache miss, and is significantly slower compared to a read cache hit.</a:t>
            </a: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9/4/2018</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52032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9/4/2018</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9612924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9/4/2018</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8161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9/4/2018</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450116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small)">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273131" y="1719071"/>
            <a:ext cx="4222669" cy="4912234"/>
          </a:xfrm>
          <a:prstGeom prst="rect">
            <a:avLst/>
          </a:prstGeom>
          <a:noFill/>
          <a:ln>
            <a:noFill/>
          </a:ln>
        </p:spPr>
        <p:txBody>
          <a:bodyPr wrap="square" lIns="91425" tIns="91425" rIns="91425" bIns="91425" anchor="t" anchorCtr="0"/>
          <a:lstStyle>
            <a:lvl1pPr marL="274320" marR="0" lvl="0" indent="25400" algn="l" rtl="0">
              <a:lnSpc>
                <a:spcPct val="100000"/>
              </a:lnSpc>
              <a:spcBef>
                <a:spcPts val="4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1pPr>
            <a:lvl2pPr marL="568959" marR="0" lvl="1" indent="50801" algn="l" rtl="0">
              <a:lnSpc>
                <a:spcPct val="100000"/>
              </a:lnSpc>
              <a:spcBef>
                <a:spcPts val="4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2pPr>
            <a:lvl3pPr marL="868680" marR="0" lvl="2" indent="25400" algn="l" rtl="0">
              <a:lnSpc>
                <a:spcPct val="100000"/>
              </a:lnSpc>
              <a:spcBef>
                <a:spcPts val="4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3pPr>
            <a:lvl4pPr marL="1175657" marR="0" lvl="3" indent="-7257" algn="l" rtl="0">
              <a:lnSpc>
                <a:spcPct val="100000"/>
              </a:lnSpc>
              <a:spcBef>
                <a:spcPts val="4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4pPr>
            <a:lvl5pPr marL="1358537" marR="0" lvl="4" indent="-7257" algn="l" rtl="0">
              <a:lnSpc>
                <a:spcPct val="100000"/>
              </a:lnSpc>
              <a:spcBef>
                <a:spcPts val="4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5pPr>
            <a:lvl6pPr marL="1676400" marR="0" lvl="5" indent="-50800" algn="l" rtl="0">
              <a:lnSpc>
                <a:spcPct val="100000"/>
              </a:lnSpc>
              <a:spcBef>
                <a:spcPts val="6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6pPr>
            <a:lvl7pPr marL="1950717" marR="0" lvl="6" indent="-50799" algn="l" rtl="0">
              <a:lnSpc>
                <a:spcPct val="100000"/>
              </a:lnSpc>
              <a:spcBef>
                <a:spcPts val="6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7pPr>
            <a:lvl8pPr marL="2225038" marR="0" lvl="7" indent="-50799" algn="l" rtl="0">
              <a:lnSpc>
                <a:spcPct val="100000"/>
              </a:lnSpc>
              <a:spcBef>
                <a:spcPts val="6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8pPr>
            <a:lvl9pPr marL="2499359" marR="0" lvl="8" indent="-50799" algn="l" rtl="0">
              <a:lnSpc>
                <a:spcPct val="100000"/>
              </a:lnSpc>
              <a:spcBef>
                <a:spcPts val="600"/>
              </a:spcBef>
              <a:spcAft>
                <a:spcPts val="0"/>
              </a:spcAft>
              <a:buClr>
                <a:schemeClr val="accent1"/>
              </a:buClr>
              <a:buSzPts val="2000"/>
              <a:buFont typeface="Source Sans Pro"/>
              <a:buChar char="▪"/>
              <a:defRPr sz="2000" b="1" i="0" u="none" strike="noStrike" cap="none">
                <a:solidFill>
                  <a:srgbClr val="000000"/>
                </a:solidFill>
                <a:latin typeface="Source Sans Pro"/>
                <a:ea typeface="Source Sans Pro"/>
                <a:cs typeface="Source Sans Pro"/>
                <a:sym typeface="Source Sans Pro"/>
              </a:defRPr>
            </a:lvl9pPr>
          </a:lstStyle>
          <a:p>
            <a:endParaRPr/>
          </a:p>
        </p:txBody>
      </p:sp>
      <p:sp>
        <p:nvSpPr>
          <p:cNvPr id="31" name="Shape 31"/>
          <p:cNvSpPr txBox="1">
            <a:spLocks noGrp="1"/>
          </p:cNvSpPr>
          <p:nvPr>
            <p:ph type="title"/>
          </p:nvPr>
        </p:nvSpPr>
        <p:spPr>
          <a:xfrm>
            <a:off x="381000" y="355847"/>
            <a:ext cx="8381260" cy="1054394"/>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FFFFFF"/>
              </a:buClr>
              <a:buSzPts val="3200"/>
              <a:buFont typeface="Source Sans Pro"/>
              <a:buNone/>
              <a:defRPr sz="3200" b="1" i="0" u="none" strike="noStrike" cap="none">
                <a:solidFill>
                  <a:srgbClr val="FFFFFF"/>
                </a:solidFill>
                <a:latin typeface="Source Sans Pro"/>
                <a:ea typeface="Source Sans Pro"/>
                <a:cs typeface="Source Sans Pro"/>
                <a:sym typeface="Source Sans Pro"/>
              </a:defRPr>
            </a:lvl9pPr>
          </a:lstStyle>
          <a:p>
            <a:endParaRPr/>
          </a:p>
        </p:txBody>
      </p:sp>
      <p:sp>
        <p:nvSpPr>
          <p:cNvPr id="32" name="Shape 32"/>
          <p:cNvSpPr txBox="1">
            <a:spLocks noGrp="1"/>
          </p:cNvSpPr>
          <p:nvPr>
            <p:ph type="sldNum" idx="12"/>
          </p:nvPr>
        </p:nvSpPr>
        <p:spPr>
          <a:xfrm>
            <a:off x="8321695" y="6557771"/>
            <a:ext cx="408937" cy="421389"/>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a:t>
            </a:fld>
            <a:endParaRPr lang="en-US" sz="2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608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19010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077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9/4/2018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6417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9/4/2018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5409481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9/4/2018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70736277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9/4/2018</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35940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9/4/2018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73197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9/4/2018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a:t>Click to edit Master title style</a:t>
            </a:r>
            <a:endParaRPr lang="en-US" dirty="0"/>
          </a:p>
        </p:txBody>
      </p:sp>
      <p:sp>
        <p:nvSpPr>
          <p:cNvPr id="13" name="Slide Number Placeholder 3"/>
          <p:cNvSpPr txBox="1">
            <a:spLocks/>
          </p:cNvSpPr>
          <p:nvPr/>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44977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9/4/2018</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smtClean="0">
                <a:solidFill>
                  <a:srgbClr val="000000"/>
                </a:solidFill>
                <a:latin typeface="Times New Roman"/>
                <a:ea typeface="Times New Roman"/>
                <a:cs typeface="Times New Roman"/>
                <a:sym typeface="Times New Roman"/>
              </a:rPr>
              <a:t>‹#›</a:t>
            </a:fld>
            <a:endParaRPr lang="en-US" sz="24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608659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nopr.niscair.res.in/bitstream/123456789/39833/1/JSIR%2076(2)%2085-89.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4" name="Text Placeholder 3">
            <a:extLst>
              <a:ext uri="{FF2B5EF4-FFF2-40B4-BE49-F238E27FC236}">
                <a16:creationId xmlns:a16="http://schemas.microsoft.com/office/drawing/2014/main" id="{16234EA4-CADB-4771-B3CC-0313CBDEBE75}"/>
              </a:ext>
            </a:extLst>
          </p:cNvPr>
          <p:cNvSpPr>
            <a:spLocks noGrp="1"/>
          </p:cNvSpPr>
          <p:nvPr>
            <p:ph type="subTitle" idx="1"/>
          </p:nvPr>
        </p:nvSpPr>
        <p:spPr/>
        <p:txBody>
          <a:bodyPr/>
          <a:lstStyle/>
          <a:p>
            <a:endParaRPr lang="en-US"/>
          </a:p>
        </p:txBody>
      </p:sp>
      <p:sp>
        <p:nvSpPr>
          <p:cNvPr id="70" name="Shape 70"/>
          <p:cNvSpPr txBox="1">
            <a:spLocks noGrp="1"/>
          </p:cNvSpPr>
          <p:nvPr>
            <p:ph type="title"/>
          </p:nvPr>
        </p:nvSpPr>
        <p:spPr>
          <a:xfrm>
            <a:off x="457203" y="2800833"/>
            <a:ext cx="6324600" cy="1828800"/>
          </a:xfrm>
        </p:spPr>
        <p:txBody>
          <a:bodyPr/>
          <a:lstStyle/>
          <a:p>
            <a:pPr lvl="0"/>
            <a:r>
              <a:rPr lang="en-US" sz="2800" dirty="0">
                <a:sym typeface="Source Sans Pro"/>
              </a:rPr>
              <a:t>Concepts of </a:t>
            </a:r>
            <a:br>
              <a:rPr lang="en-US" sz="2800" dirty="0">
                <a:sym typeface="Source Sans Pro"/>
              </a:rPr>
            </a:br>
            <a:r>
              <a:rPr lang="en-US" sz="2800" dirty="0">
                <a:sym typeface="Source Sans Pro"/>
              </a:rPr>
              <a:t>Computing </a:t>
            </a:r>
            <a:br>
              <a:rPr lang="en-US" sz="2800" dirty="0">
                <a:sym typeface="Source Sans Pro"/>
              </a:rPr>
            </a:br>
            <a:r>
              <a:rPr lang="en-US" sz="2800" dirty="0">
                <a:sym typeface="Source Sans Pro"/>
              </a:rPr>
              <a:t>Technologies</a:t>
            </a:r>
            <a:br>
              <a:rPr lang="en-US" dirty="0">
                <a:sym typeface="Source Sans Pro"/>
              </a:rPr>
            </a:br>
            <a:br>
              <a:rPr lang="en-US" dirty="0">
                <a:sym typeface="Source Sans Pro"/>
              </a:rPr>
            </a:br>
            <a:br>
              <a:rPr lang="en-US" dirty="0">
                <a:sym typeface="Source Sans Pro"/>
              </a:rPr>
            </a:br>
            <a:r>
              <a:rPr lang="en-US" dirty="0">
                <a:sym typeface="Source Sans Pro"/>
              </a:rPr>
              <a:t>Intelligent </a:t>
            </a:r>
            <a:br>
              <a:rPr lang="en-US" dirty="0">
                <a:sym typeface="Source Sans Pro"/>
              </a:rPr>
            </a:br>
            <a:r>
              <a:rPr lang="en-US" dirty="0">
                <a:sym typeface="Source Sans Pro"/>
              </a:rPr>
              <a:t>Storage </a:t>
            </a:r>
            <a:br>
              <a:rPr lang="en-US" dirty="0">
                <a:sym typeface="Source Sans Pro"/>
              </a:rPr>
            </a:br>
            <a:r>
              <a:rPr lang="en-US" dirty="0">
                <a:sym typeface="Source Sans Pro"/>
              </a:rPr>
              <a:t>Systems</a:t>
            </a:r>
            <a:br>
              <a:rPr lang="en-US" dirty="0">
                <a:sym typeface="Source Sans Pro"/>
              </a:rPr>
            </a:br>
            <a:r>
              <a:rPr lang="en-US" sz="2800" dirty="0">
                <a:sym typeface="Source Sans Pro"/>
              </a:rPr>
              <a:t>Part 1</a:t>
            </a:r>
            <a:br>
              <a:rPr lang="en-US" dirty="0">
                <a:sym typeface="Source Sans Pro"/>
              </a:rPr>
            </a:br>
            <a:endParaRPr lang="en-US" dirty="0">
              <a:sym typeface="Source Sans Pro"/>
            </a:endParaRPr>
          </a:p>
        </p:txBody>
      </p:sp>
      <p:sp>
        <p:nvSpPr>
          <p:cNvPr id="68" name="Shape 68"/>
          <p:cNvSpPr txBox="1">
            <a:spLocks noGrp="1"/>
          </p:cNvSpPr>
          <p:nvPr>
            <p:ph type="sldNum" idx="4294967295"/>
          </p:nvPr>
        </p:nvSpPr>
        <p:spPr>
          <a:xfrm>
            <a:off x="8734425" y="6557963"/>
            <a:ext cx="409575" cy="420687"/>
          </a:xfrm>
        </p:spPr>
        <p:txBody>
          <a:bodyPr/>
          <a:lstStyle/>
          <a:p>
            <a:pPr lvl="0"/>
            <a:fld id="{00000000-1234-1234-1234-123412341234}" type="slidenum">
              <a:rPr lang="en-US" smtClean="0">
                <a:sym typeface="Arial Narrow"/>
              </a:rPr>
              <a:pPr lvl="0"/>
              <a:t>1</a:t>
            </a:fld>
            <a:endParaRPr lang="en-US">
              <a:sym typeface="Arial Narrow"/>
            </a:endParaRPr>
          </a:p>
        </p:txBody>
      </p:sp>
      <p:sp>
        <p:nvSpPr>
          <p:cNvPr id="71" name="Shape 71"/>
          <p:cNvSpPr txBox="1"/>
          <p:nvPr/>
        </p:nvSpPr>
        <p:spPr>
          <a:xfrm>
            <a:off x="7162799" y="3561565"/>
            <a:ext cx="1600204" cy="307337"/>
          </a:xfrm>
          <a:prstGeom prst="rect">
            <a:avLst/>
          </a:prstGeom>
          <a:noFill/>
          <a:ln>
            <a:noFill/>
          </a:ln>
        </p:spPr>
        <p:txBody>
          <a:bodyPr wrap="square" lIns="45700" tIns="45700" rIns="45700" bIns="45700" anchor="ctr" anchorCtr="0">
            <a:noAutofit/>
          </a:bodyPr>
          <a:lstStyle/>
          <a:p>
            <a:pPr marL="0" marR="0" lvl="0" indent="-88900" algn="l" rtl="0">
              <a:lnSpc>
                <a:spcPct val="100000"/>
              </a:lnSpc>
              <a:spcBef>
                <a:spcPts val="0"/>
              </a:spcBef>
              <a:spcAft>
                <a:spcPts val="0"/>
              </a:spcAft>
              <a:buClr>
                <a:srgbClr val="000000"/>
              </a:buClr>
              <a:buSzPts val="1400"/>
              <a:buFont typeface="Source Sans Pro"/>
              <a:buNone/>
            </a:pPr>
            <a:r>
              <a:rPr lang="en-US" sz="1400" b="1" i="0" u="none" strike="noStrike" cap="none">
                <a:solidFill>
                  <a:srgbClr val="000000"/>
                </a:solidFill>
                <a:latin typeface="Source Sans Pro"/>
                <a:ea typeface="Source Sans Pro"/>
                <a:cs typeface="Source Sans Pro"/>
                <a:sym typeface="Source Sans Pro"/>
              </a:rPr>
              <a:t> </a:t>
            </a:r>
          </a:p>
        </p:txBody>
      </p:sp>
    </p:spTree>
    <p:extLst>
      <p:ext uri="{BB962C8B-B14F-4D97-AF65-F5344CB8AC3E}">
        <p14:creationId xmlns:p14="http://schemas.microsoft.com/office/powerpoint/2010/main" val="355605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idx="1"/>
          </p:nvPr>
        </p:nvSpPr>
        <p:spPr/>
        <p:txBody>
          <a:bodyPr/>
          <a:lstStyle/>
          <a:p>
            <a:pPr lvl="0"/>
            <a:r>
              <a:rPr lang="en-US">
                <a:sym typeface="Source Sans Pro"/>
              </a:rPr>
              <a:t>Write operations using cache is faster than writing data directly to disks</a:t>
            </a:r>
          </a:p>
          <a:p>
            <a:pPr lvl="0"/>
            <a:r>
              <a:rPr lang="en-US">
                <a:sym typeface="Source Sans Pro"/>
              </a:rPr>
              <a:t>Write operations can be implemented in two ways</a:t>
            </a:r>
          </a:p>
          <a:p>
            <a:pPr lvl="1"/>
            <a:r>
              <a:rPr lang="en-US">
                <a:sym typeface="Source Sans Pro"/>
              </a:rPr>
              <a:t>Write-back cache - data is placed in cache and an acknowledgement is sent back to host. Later on, the data from several writes are committed to the disk all at once. This is much faster than writing to disk each time, but any uncommitted data may be lost if cache fails.</a:t>
            </a:r>
          </a:p>
          <a:p>
            <a:pPr lvl="1"/>
            <a:r>
              <a:rPr lang="en-US">
                <a:sym typeface="Source Sans Pro"/>
              </a:rPr>
              <a:t>Write-through cache - data is placed in cache, committed to the physical disk, and an acknowledgement is sent back to host. This is slower, but risk of data loss is low since all data is written to disk as it arrives.</a:t>
            </a:r>
          </a:p>
        </p:txBody>
      </p:sp>
      <p:sp>
        <p:nvSpPr>
          <p:cNvPr id="131" name="Shape 131"/>
          <p:cNvSpPr txBox="1">
            <a:spLocks noGrp="1"/>
          </p:cNvSpPr>
          <p:nvPr>
            <p:ph type="title"/>
          </p:nvPr>
        </p:nvSpPr>
        <p:spPr/>
        <p:txBody>
          <a:bodyPr/>
          <a:lstStyle/>
          <a:p>
            <a:pPr lvl="0"/>
            <a:r>
              <a:rPr lang="en-US">
                <a:sym typeface="Source Sans Pro"/>
              </a:rPr>
              <a:t>Cache Operations</a:t>
            </a:r>
          </a:p>
        </p:txBody>
      </p:sp>
      <p:sp>
        <p:nvSpPr>
          <p:cNvPr id="132" name="Shape 132"/>
          <p:cNvSpPr txBox="1">
            <a:spLocks noGrp="1"/>
          </p:cNvSpPr>
          <p:nvPr>
            <p:ph type="sldNum" idx="4294967295"/>
          </p:nvPr>
        </p:nvSpPr>
        <p:spPr>
          <a:xfrm>
            <a:off x="8886825" y="6557963"/>
            <a:ext cx="2571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10</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idx="1"/>
          </p:nvPr>
        </p:nvSpPr>
        <p:spPr/>
        <p:txBody>
          <a:bodyPr/>
          <a:lstStyle/>
          <a:p>
            <a:pPr lvl="0"/>
            <a:r>
              <a:rPr lang="en-US">
                <a:sym typeface="Source Sans Pro"/>
              </a:rPr>
              <a:t>In sequential read requests, a contiguous set of memory blocks is retrieved from the disk and placed into cache.</a:t>
            </a:r>
          </a:p>
          <a:p>
            <a:pPr lvl="1"/>
            <a:r>
              <a:rPr lang="en-US">
                <a:sym typeface="Source Sans Pro"/>
              </a:rPr>
              <a:t>For sequential reads, all the requested data are adjacent to each other in memory.</a:t>
            </a:r>
          </a:p>
          <a:p>
            <a:pPr lvl="0"/>
            <a:r>
              <a:rPr lang="en-US">
                <a:sym typeface="Source Sans Pro"/>
              </a:rPr>
              <a:t>Blocks that have not been requested yet may also be placed into cache to anticipate read requests</a:t>
            </a:r>
          </a:p>
          <a:p>
            <a:pPr lvl="1"/>
            <a:r>
              <a:rPr lang="en-US">
                <a:sym typeface="Source Sans Pro"/>
              </a:rPr>
              <a:t>When the host requests for these blocks, the read operations will be read cache hits and response time will be reduced.</a:t>
            </a:r>
          </a:p>
          <a:p>
            <a:pPr lvl="0"/>
            <a:r>
              <a:rPr lang="en-US">
                <a:sym typeface="Source Sans Pro"/>
              </a:rPr>
              <a:t>Intelligent storage systems offer fixed and variable prefetch sizes</a:t>
            </a:r>
          </a:p>
          <a:p>
            <a:pPr lvl="1"/>
            <a:r>
              <a:rPr lang="en-US">
                <a:sym typeface="Source Sans Pro"/>
              </a:rPr>
              <a:t>Fixed prefetch - The storage system prefetches a fixed amount of data</a:t>
            </a:r>
          </a:p>
          <a:p>
            <a:pPr lvl="1"/>
            <a:r>
              <a:rPr lang="en-US">
                <a:sym typeface="Source Sans Pro"/>
              </a:rPr>
              <a:t>Variable prefetch - The storage system prefetches an amount that is a multiple of the size of the host request</a:t>
            </a:r>
          </a:p>
        </p:txBody>
      </p:sp>
      <p:sp>
        <p:nvSpPr>
          <p:cNvPr id="138" name="Shape 138"/>
          <p:cNvSpPr txBox="1">
            <a:spLocks noGrp="1"/>
          </p:cNvSpPr>
          <p:nvPr>
            <p:ph type="title"/>
          </p:nvPr>
        </p:nvSpPr>
        <p:spPr/>
        <p:txBody>
          <a:bodyPr/>
          <a:lstStyle/>
          <a:p>
            <a:pPr lvl="0"/>
            <a:r>
              <a:rPr lang="en-US">
                <a:sym typeface="Source Sans Pro"/>
              </a:rPr>
              <a:t>Prefetch Algorithm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idx="1"/>
          </p:nvPr>
        </p:nvSpPr>
        <p:spPr/>
        <p:txBody>
          <a:bodyPr/>
          <a:lstStyle/>
          <a:p>
            <a:pPr lvl="0"/>
            <a:r>
              <a:rPr lang="en-US">
                <a:sym typeface="Source Sans Pro"/>
              </a:rPr>
              <a:t>When the cache data store is filled up, some pages have to be freed up to avoid performance issues.</a:t>
            </a:r>
          </a:p>
          <a:p>
            <a:pPr lvl="0"/>
            <a:r>
              <a:rPr lang="en-US">
                <a:sym typeface="Source Sans Pro"/>
              </a:rPr>
              <a:t>Various algorithms are used in intelligent storage systems to manage available pages and pages that may be freed up.</a:t>
            </a:r>
          </a:p>
          <a:p>
            <a:pPr lvl="1"/>
            <a:r>
              <a:rPr lang="en-US">
                <a:sym typeface="Source Sans Pro"/>
              </a:rPr>
              <a:t>Least Recently Used Algorithm - Assumes that pages which haven’t been accessed in a long time will not be requested. LRU identifies pages that haven’t been accessed in a while and either frees them up or marks them for reuse</a:t>
            </a:r>
          </a:p>
          <a:p>
            <a:pPr lvl="1"/>
            <a:r>
              <a:rPr lang="en-US">
                <a:sym typeface="Source Sans Pro"/>
              </a:rPr>
              <a:t>Most Recently Used Algorithm - Assumes that pages which have been recently accessed will not be requested for awhile. MRU identifies those pages that have been recently accessed and frees them up or marks them for reused</a:t>
            </a:r>
          </a:p>
        </p:txBody>
      </p:sp>
      <p:sp>
        <p:nvSpPr>
          <p:cNvPr id="144" name="Shape 144"/>
          <p:cNvSpPr txBox="1">
            <a:spLocks noGrp="1"/>
          </p:cNvSpPr>
          <p:nvPr>
            <p:ph type="title"/>
          </p:nvPr>
        </p:nvSpPr>
        <p:spPr/>
        <p:txBody>
          <a:bodyPr/>
          <a:lstStyle/>
          <a:p>
            <a:pPr lvl="0"/>
            <a:r>
              <a:rPr lang="en-US">
                <a:sym typeface="Source Sans Pro"/>
              </a:rPr>
              <a:t>Cache Management</a:t>
            </a:r>
          </a:p>
        </p:txBody>
      </p:sp>
      <p:sp>
        <p:nvSpPr>
          <p:cNvPr id="145" name="Shape 145"/>
          <p:cNvSpPr txBox="1">
            <a:spLocks noGrp="1"/>
          </p:cNvSpPr>
          <p:nvPr>
            <p:ph type="sldNum" idx="4294967295"/>
          </p:nvPr>
        </p:nvSpPr>
        <p:spPr>
          <a:xfrm>
            <a:off x="8747125" y="6557963"/>
            <a:ext cx="3968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12</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idx="1"/>
          </p:nvPr>
        </p:nvSpPr>
        <p:spPr/>
        <p:txBody>
          <a:bodyPr/>
          <a:lstStyle/>
          <a:p>
            <a:pPr lvl="0"/>
            <a:r>
              <a:rPr lang="en-US">
                <a:sym typeface="Source Sans Pro"/>
              </a:rPr>
              <a:t>Intelligent storage systems need to manage dirty pages (data </a:t>
            </a:r>
            <a:r>
              <a:rPr lang="en-US"/>
              <a:t>placed in</a:t>
            </a:r>
            <a:r>
              <a:rPr lang="en-US">
                <a:sym typeface="Source Sans Pro"/>
              </a:rPr>
              <a:t> cache but not yet written to disk)</a:t>
            </a:r>
          </a:p>
          <a:p>
            <a:pPr lvl="0"/>
            <a:r>
              <a:rPr lang="en-US">
                <a:sym typeface="Source Sans Pro"/>
              </a:rPr>
              <a:t>Flushing is the process of committing data from cache to disk so cache pages can be freed up.</a:t>
            </a:r>
          </a:p>
          <a:p>
            <a:pPr lvl="0"/>
            <a:r>
              <a:rPr lang="en-US">
                <a:sym typeface="Source Sans Pro"/>
              </a:rPr>
              <a:t>Watermarks are levels set in cache to manage flushing process. They are based on how full the cache is.</a:t>
            </a:r>
          </a:p>
          <a:p>
            <a:pPr lvl="1"/>
            <a:r>
              <a:rPr lang="en-US">
                <a:sym typeface="Source Sans Pro"/>
              </a:rPr>
              <a:t>High watermark - cache utilization level where high-speed flushing of data occurs</a:t>
            </a:r>
          </a:p>
          <a:p>
            <a:pPr lvl="1"/>
            <a:r>
              <a:rPr lang="en-US">
                <a:sym typeface="Source Sans Pro"/>
              </a:rPr>
              <a:t>Low watermark - cache utilization level where storage system stops flushing of data</a:t>
            </a:r>
          </a:p>
        </p:txBody>
      </p:sp>
      <p:sp>
        <p:nvSpPr>
          <p:cNvPr id="151" name="Shape 151"/>
          <p:cNvSpPr txBox="1">
            <a:spLocks noGrp="1"/>
          </p:cNvSpPr>
          <p:nvPr>
            <p:ph type="title"/>
          </p:nvPr>
        </p:nvSpPr>
        <p:spPr/>
        <p:txBody>
          <a:bodyPr/>
          <a:lstStyle/>
          <a:p>
            <a:pPr lvl="0"/>
            <a:r>
              <a:rPr lang="en-US">
                <a:sym typeface="Source Sans Pro"/>
              </a:rPr>
              <a:t>Cache Management</a:t>
            </a:r>
          </a:p>
        </p:txBody>
      </p:sp>
      <p:sp>
        <p:nvSpPr>
          <p:cNvPr id="152" name="Shape 152"/>
          <p:cNvSpPr txBox="1">
            <a:spLocks noGrp="1"/>
          </p:cNvSpPr>
          <p:nvPr>
            <p:ph type="sldNum" idx="4294967295"/>
          </p:nvPr>
        </p:nvSpPr>
        <p:spPr>
          <a:xfrm>
            <a:off x="8734425" y="6557963"/>
            <a:ext cx="4095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13</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idx="1"/>
          </p:nvPr>
        </p:nvSpPr>
        <p:spPr/>
        <p:txBody>
          <a:bodyPr>
            <a:normAutofit/>
          </a:bodyPr>
          <a:lstStyle/>
          <a:p>
            <a:pPr lvl="0"/>
            <a:r>
              <a:rPr lang="en-US" sz="1800" dirty="0">
                <a:sym typeface="Source Sans Pro"/>
              </a:rPr>
              <a:t>There are three modes of flushing</a:t>
            </a:r>
          </a:p>
          <a:p>
            <a:pPr lvl="1"/>
            <a:r>
              <a:rPr lang="en-US" sz="1600" dirty="0">
                <a:sym typeface="Source Sans Pro"/>
              </a:rPr>
              <a:t>Idle flushing - Flushing occurs continuously when cache utilization level is between high and low watermark</a:t>
            </a:r>
          </a:p>
          <a:p>
            <a:pPr lvl="1"/>
            <a:r>
              <a:rPr lang="en-US" sz="1600" dirty="0">
                <a:sym typeface="Source Sans Pro"/>
              </a:rPr>
              <a:t>High watermark flushing - High watermark flushing occurs when cache utilization hits high watermark. The storage system assigns additional resources to help flushing and I/O processes are affected.</a:t>
            </a:r>
          </a:p>
          <a:p>
            <a:pPr lvl="1"/>
            <a:r>
              <a:rPr lang="en-US" sz="1600" dirty="0">
                <a:sym typeface="Source Sans Pro"/>
              </a:rPr>
              <a:t>Forced flushing - Forced flushing occurs when cache utilization hits 100%. The storage system assigns resources to prioritize cache flushing and I/O processes are significantly affected.</a:t>
            </a:r>
          </a:p>
        </p:txBody>
      </p:sp>
      <p:sp>
        <p:nvSpPr>
          <p:cNvPr id="158" name="Shape 158"/>
          <p:cNvSpPr txBox="1">
            <a:spLocks noGrp="1"/>
          </p:cNvSpPr>
          <p:nvPr>
            <p:ph type="title"/>
          </p:nvPr>
        </p:nvSpPr>
        <p:spPr/>
        <p:txBody>
          <a:bodyPr/>
          <a:lstStyle/>
          <a:p>
            <a:pPr lvl="0"/>
            <a:r>
              <a:rPr lang="en-US">
                <a:sym typeface="Source Sans Pro"/>
              </a:rPr>
              <a:t>Cache Management</a:t>
            </a:r>
          </a:p>
        </p:txBody>
      </p:sp>
      <p:sp>
        <p:nvSpPr>
          <p:cNvPr id="159" name="Shape 159"/>
          <p:cNvSpPr txBox="1">
            <a:spLocks noGrp="1"/>
          </p:cNvSpPr>
          <p:nvPr>
            <p:ph type="sldNum" idx="4294967295"/>
          </p:nvPr>
        </p:nvSpPr>
        <p:spPr>
          <a:xfrm>
            <a:off x="8734425" y="6557963"/>
            <a:ext cx="4095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14</a:t>
            </a:fld>
            <a:endParaRPr lang="en-US" sz="2400" b="0" i="0" u="none" strike="noStrike" cap="none" dirty="0">
              <a:solidFill>
                <a:srgbClr val="000000"/>
              </a:solidFill>
              <a:latin typeface="Times New Roman"/>
              <a:ea typeface="Times New Roman"/>
              <a:cs typeface="Times New Roman"/>
              <a:sym typeface="Times New Roman"/>
            </a:endParaRPr>
          </a:p>
        </p:txBody>
      </p:sp>
      <p:pic>
        <p:nvPicPr>
          <p:cNvPr id="7" name="Shape 165" descr="Screen Shot 2017-11-14 at 10.38.54 AM.png">
            <a:extLst>
              <a:ext uri="{FF2B5EF4-FFF2-40B4-BE49-F238E27FC236}">
                <a16:creationId xmlns:a16="http://schemas.microsoft.com/office/drawing/2014/main" id="{A4E775AF-33C5-4E5F-BE8A-C2DAF72B7BBA}"/>
              </a:ext>
            </a:extLst>
          </p:cNvPr>
          <p:cNvPicPr preferRelativeResize="0"/>
          <p:nvPr/>
        </p:nvPicPr>
        <p:blipFill rotWithShape="1">
          <a:blip r:embed="rId3">
            <a:alphaModFix/>
          </a:blip>
          <a:srcRect b="29516"/>
          <a:stretch/>
        </p:blipFill>
        <p:spPr>
          <a:xfrm>
            <a:off x="321128" y="4446958"/>
            <a:ext cx="8527634" cy="2411042"/>
          </a:xfrm>
          <a:prstGeom prst="rect">
            <a:avLst/>
          </a:prstGeom>
          <a:noFill/>
          <a:ln>
            <a:noFill/>
          </a:ln>
        </p:spPr>
      </p:pic>
      <p:sp>
        <p:nvSpPr>
          <p:cNvPr id="4" name="TextBox 3">
            <a:extLst>
              <a:ext uri="{FF2B5EF4-FFF2-40B4-BE49-F238E27FC236}">
                <a16:creationId xmlns:a16="http://schemas.microsoft.com/office/drawing/2014/main" id="{15DF1AE9-1A65-4E1C-9D21-48096E062AD6}"/>
              </a:ext>
            </a:extLst>
          </p:cNvPr>
          <p:cNvSpPr txBox="1"/>
          <p:nvPr/>
        </p:nvSpPr>
        <p:spPr>
          <a:xfrm>
            <a:off x="6718300" y="4169959"/>
            <a:ext cx="2133183" cy="553998"/>
          </a:xfrm>
          <a:prstGeom prst="rect">
            <a:avLst/>
          </a:prstGeom>
          <a:solidFill>
            <a:schemeClr val="bg1"/>
          </a:solidFill>
        </p:spPr>
        <p:txBody>
          <a:bodyPr wrap="square" rtlCol="0">
            <a:spAutoFit/>
          </a:bodyPr>
          <a:lstStyle/>
          <a:p>
            <a:pPr>
              <a:lnSpc>
                <a:spcPts val="1800"/>
              </a:lnSpc>
            </a:pPr>
            <a:r>
              <a:rPr lang="en-US" sz="1400" b="0" dirty="0">
                <a:solidFill>
                  <a:schemeClr val="accent6"/>
                </a:solidFill>
                <a:latin typeface="+mn-lt"/>
              </a:rPr>
              <a:t>HWM  = High Watermark</a:t>
            </a:r>
          </a:p>
          <a:p>
            <a:pPr>
              <a:lnSpc>
                <a:spcPts val="1800"/>
              </a:lnSpc>
            </a:pPr>
            <a:r>
              <a:rPr lang="en-US" sz="1400" dirty="0">
                <a:solidFill>
                  <a:schemeClr val="accent6"/>
                </a:solidFill>
              </a:rPr>
              <a:t>LWM = Low Watermark</a:t>
            </a:r>
            <a:endParaRPr lang="en-US" sz="1400" b="0" dirty="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idx="1"/>
          </p:nvPr>
        </p:nvSpPr>
        <p:spPr/>
        <p:txBody>
          <a:bodyPr/>
          <a:lstStyle/>
          <a:p>
            <a:pPr lvl="0"/>
            <a:r>
              <a:rPr lang="en-US">
                <a:sym typeface="Source Sans Pro"/>
              </a:rPr>
              <a:t>Cache is volatile memory and any cache failure will result in losing data that has not been committed to disk or inaccurate data.</a:t>
            </a:r>
          </a:p>
          <a:p>
            <a:pPr lvl="0"/>
            <a:r>
              <a:rPr lang="en-US">
                <a:sym typeface="Source Sans Pro"/>
              </a:rPr>
              <a:t>Cache mirroring and cache vaulting can help minimize risk</a:t>
            </a:r>
          </a:p>
          <a:p>
            <a:pPr lvl="1"/>
            <a:r>
              <a:rPr lang="en-US">
                <a:sym typeface="Source Sans Pro"/>
              </a:rPr>
              <a:t>Cache mirroring - Each write to cache is held in 2 different memory locations on 2 memory cards. If one cache fails, the write data is still safe in the other location. Only writes are mirrored because if cache fails, data can still be read from the disk, so there is no data loss.</a:t>
            </a:r>
          </a:p>
          <a:p>
            <a:pPr lvl="2"/>
            <a:r>
              <a:rPr lang="en-US">
                <a:sym typeface="Source Sans Pro"/>
              </a:rPr>
              <a:t>In cache mirroring, the data in the two different memory locations must be identical at all times. This is called cache coherency.</a:t>
            </a:r>
          </a:p>
          <a:p>
            <a:pPr lvl="1"/>
            <a:r>
              <a:rPr lang="en-US">
                <a:sym typeface="Source Sans Pro"/>
              </a:rPr>
              <a:t>Cache vaulting - Cache vaulting addresses the risk of data loss due to power failure. </a:t>
            </a:r>
          </a:p>
          <a:p>
            <a:pPr lvl="2"/>
            <a:r>
              <a:rPr lang="en-US">
                <a:sym typeface="Source Sans Pro"/>
              </a:rPr>
              <a:t>During a power failure, the contents of cache are dumped into a set of physical disks called vault drives. When power is restored, the content of vault drives are written to cache and then to disk. </a:t>
            </a:r>
          </a:p>
        </p:txBody>
      </p:sp>
      <p:sp>
        <p:nvSpPr>
          <p:cNvPr id="171" name="Shape 171"/>
          <p:cNvSpPr txBox="1">
            <a:spLocks noGrp="1"/>
          </p:cNvSpPr>
          <p:nvPr>
            <p:ph type="title"/>
          </p:nvPr>
        </p:nvSpPr>
        <p:spPr/>
        <p:txBody>
          <a:bodyPr/>
          <a:lstStyle/>
          <a:p>
            <a:pPr lvl="0"/>
            <a:r>
              <a:rPr lang="en-US">
                <a:sym typeface="Source Sans Pro"/>
              </a:rPr>
              <a:t>Cache Data Protection</a:t>
            </a:r>
          </a:p>
        </p:txBody>
      </p:sp>
      <p:sp>
        <p:nvSpPr>
          <p:cNvPr id="172" name="Shape 172"/>
          <p:cNvSpPr txBox="1">
            <a:spLocks noGrp="1"/>
          </p:cNvSpPr>
          <p:nvPr>
            <p:ph type="sldNum" idx="4294967295"/>
          </p:nvPr>
        </p:nvSpPr>
        <p:spPr>
          <a:xfrm>
            <a:off x="8734425" y="6557963"/>
            <a:ext cx="4095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15</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idx="1"/>
          </p:nvPr>
        </p:nvSpPr>
        <p:spPr/>
        <p:txBody>
          <a:bodyPr/>
          <a:lstStyle/>
          <a:p>
            <a:pPr lvl="0"/>
            <a:r>
              <a:rPr lang="en-US">
                <a:sym typeface="Source Sans Pro"/>
              </a:rPr>
              <a:t>The back end is an interface that controls data transfer between cache and physical disks. It has two components:</a:t>
            </a:r>
          </a:p>
          <a:p>
            <a:pPr lvl="1"/>
            <a:r>
              <a:rPr lang="en-US">
                <a:sym typeface="Source Sans Pro"/>
              </a:rPr>
              <a:t>Back-end ports - connected to physical disks</a:t>
            </a:r>
          </a:p>
          <a:p>
            <a:pPr lvl="1"/>
            <a:r>
              <a:rPr lang="en-US">
                <a:sym typeface="Source Sans Pro"/>
              </a:rPr>
              <a:t>Back-end controllers - communicates with disks when performing read and write operations</a:t>
            </a:r>
          </a:p>
          <a:p>
            <a:pPr lvl="0"/>
            <a:r>
              <a:rPr lang="en-US">
                <a:sym typeface="Source Sans Pro"/>
              </a:rPr>
              <a:t>Intelligent storage system back ends have many controllers, each with multiple ports, to ensure high data protection and availability. </a:t>
            </a:r>
          </a:p>
        </p:txBody>
      </p:sp>
      <p:sp>
        <p:nvSpPr>
          <p:cNvPr id="178" name="Shape 178"/>
          <p:cNvSpPr txBox="1">
            <a:spLocks noGrp="1"/>
          </p:cNvSpPr>
          <p:nvPr>
            <p:ph type="title"/>
          </p:nvPr>
        </p:nvSpPr>
        <p:spPr/>
        <p:txBody>
          <a:bodyPr/>
          <a:lstStyle/>
          <a:p>
            <a:pPr lvl="0"/>
            <a:r>
              <a:rPr lang="en-US">
                <a:sym typeface="Source Sans Pro"/>
              </a:rPr>
              <a:t>Back End</a:t>
            </a:r>
          </a:p>
        </p:txBody>
      </p:sp>
      <p:sp>
        <p:nvSpPr>
          <p:cNvPr id="179" name="Shape 179"/>
          <p:cNvSpPr txBox="1">
            <a:spLocks noGrp="1"/>
          </p:cNvSpPr>
          <p:nvPr>
            <p:ph type="sldNum" idx="4294967295"/>
          </p:nvPr>
        </p:nvSpPr>
        <p:spPr>
          <a:xfrm>
            <a:off x="8734425" y="6557963"/>
            <a:ext cx="4095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16</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idx="1"/>
          </p:nvPr>
        </p:nvSpPr>
        <p:spPr/>
        <p:txBody>
          <a:bodyPr/>
          <a:lstStyle/>
          <a:p>
            <a:pPr lvl="0"/>
            <a:r>
              <a:rPr lang="en-US">
                <a:sym typeface="Source Sans Pro"/>
              </a:rPr>
              <a:t>Physical disks are connected to the back-end storage controller through back-end ports. </a:t>
            </a:r>
          </a:p>
          <a:p>
            <a:pPr lvl="0"/>
            <a:r>
              <a:rPr lang="en-US">
                <a:sym typeface="Source Sans Pro"/>
              </a:rPr>
              <a:t>Physical disks are non-volatile memory and provide persistent data storage.</a:t>
            </a:r>
          </a:p>
          <a:p>
            <a:pPr lvl="0"/>
            <a:r>
              <a:rPr lang="en-US">
                <a:sym typeface="Source Sans Pro"/>
              </a:rPr>
              <a:t>An increasingly exponential amount of data needs to be stored, and intelligent storage systems have to increase their capacity periodically to accommodate this data explosion</a:t>
            </a:r>
          </a:p>
        </p:txBody>
      </p:sp>
      <p:sp>
        <p:nvSpPr>
          <p:cNvPr id="185" name="Shape 185"/>
          <p:cNvSpPr txBox="1">
            <a:spLocks noGrp="1"/>
          </p:cNvSpPr>
          <p:nvPr>
            <p:ph type="title"/>
          </p:nvPr>
        </p:nvSpPr>
        <p:spPr/>
        <p:txBody>
          <a:bodyPr/>
          <a:lstStyle/>
          <a:p>
            <a:pPr lvl="0"/>
            <a:r>
              <a:rPr lang="en-US">
                <a:sym typeface="Source Sans Pro"/>
              </a:rPr>
              <a:t>Physical Disk</a:t>
            </a:r>
          </a:p>
        </p:txBody>
      </p:sp>
      <p:sp>
        <p:nvSpPr>
          <p:cNvPr id="186" name="Shape 186"/>
          <p:cNvSpPr txBox="1">
            <a:spLocks noGrp="1"/>
          </p:cNvSpPr>
          <p:nvPr>
            <p:ph type="sldNum" idx="4294967295"/>
          </p:nvPr>
        </p:nvSpPr>
        <p:spPr>
          <a:xfrm>
            <a:off x="8734425" y="6557963"/>
            <a:ext cx="4095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17</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Shape 308"/>
          <p:cNvSpPr txBox="1">
            <a:spLocks noGrp="1"/>
          </p:cNvSpPr>
          <p:nvPr>
            <p:ph idx="1"/>
          </p:nvPr>
        </p:nvSpPr>
        <p:spPr/>
        <p:txBody>
          <a:bodyPr/>
          <a:lstStyle/>
          <a:p>
            <a:pPr lvl="0"/>
            <a:r>
              <a:rPr lang="en-US">
                <a:sym typeface="Source Sans Pro"/>
              </a:rPr>
              <a:t>EMC Education Services. 2012. Information storage and management: storing, managing, and protecting digital information 2nd ed., Hoboken, NJ: Wiley.</a:t>
            </a:r>
          </a:p>
          <a:p>
            <a:pPr lvl="0"/>
            <a:r>
              <a:rPr lang="en-US">
                <a:sym typeface="Source Sans Pro"/>
              </a:rPr>
              <a:t>Yang, Jui-Pin, and Ying-Chin Chen. “A Novel Information Lifecycle Management Scheme for a Web-Based Database System.” Journal of Scientific &amp; Industrial Research, Feb. 2017, pp. 85–89, </a:t>
            </a:r>
            <a:r>
              <a:rPr lang="en-US">
                <a:sym typeface="Source Sans Pro"/>
                <a:hlinkClick r:id="rId3"/>
              </a:rPr>
              <a:t>nopr.niscair.res.in/bitstream/123456789/39833/1/JSIR%2076%282%29%2085-89.pdf</a:t>
            </a:r>
            <a:r>
              <a:rPr lang="en-US">
                <a:sym typeface="Source Sans Pro"/>
              </a:rPr>
              <a:t>.</a:t>
            </a:r>
          </a:p>
        </p:txBody>
      </p:sp>
      <p:sp>
        <p:nvSpPr>
          <p:cNvPr id="309" name="Shape 309"/>
          <p:cNvSpPr txBox="1">
            <a:spLocks noGrp="1"/>
          </p:cNvSpPr>
          <p:nvPr>
            <p:ph type="title"/>
          </p:nvPr>
        </p:nvSpPr>
        <p:spPr/>
        <p:txBody>
          <a:bodyPr/>
          <a:lstStyle/>
          <a:p>
            <a:pPr lvl="0"/>
            <a:r>
              <a:rPr lang="en-US">
                <a:sym typeface="Source Sans Pro"/>
              </a:rPr>
              <a:t>References</a:t>
            </a:r>
          </a:p>
        </p:txBody>
      </p:sp>
      <p:sp>
        <p:nvSpPr>
          <p:cNvPr id="307" name="Shape 307"/>
          <p:cNvSpPr txBox="1">
            <a:spLocks noGrp="1"/>
          </p:cNvSpPr>
          <p:nvPr>
            <p:ph type="sldNum" idx="4294967295"/>
          </p:nvPr>
        </p:nvSpPr>
        <p:spPr>
          <a:xfrm>
            <a:off x="8936038" y="6659563"/>
            <a:ext cx="207962" cy="217487"/>
          </a:xfrm>
          <a:prstGeom prst="rect">
            <a:avLst/>
          </a:prstGeom>
          <a:noFill/>
          <a:ln>
            <a:noFill/>
          </a:ln>
        </p:spPr>
        <p:txBody>
          <a:bodyPr wrap="square" lIns="45700" tIns="45700" rIns="45700" bIns="45700" anchor="ctr" anchorCtr="0">
            <a:noAutofit/>
          </a:bodyPr>
          <a:lstStyle/>
          <a:p>
            <a:pPr marL="0" marR="0" lvl="0" indent="-57150" algn="r" rtl="0">
              <a:lnSpc>
                <a:spcPct val="100000"/>
              </a:lnSpc>
              <a:spcBef>
                <a:spcPts val="0"/>
              </a:spcBef>
              <a:spcAft>
                <a:spcPts val="0"/>
              </a:spcAft>
              <a:buClr>
                <a:srgbClr val="000000"/>
              </a:buClr>
              <a:buSzPts val="900"/>
              <a:buFont typeface="Arial Narrow"/>
              <a:buNone/>
            </a:pPr>
            <a:fld id="{00000000-1234-1234-1234-123412341234}" type="slidenum">
              <a:rPr lang="en-US" sz="900" b="0" i="0" u="none" strike="noStrike" cap="none">
                <a:solidFill>
                  <a:srgbClr val="000000"/>
                </a:solidFill>
                <a:latin typeface="Arial Narrow"/>
                <a:ea typeface="Arial Narrow"/>
                <a:cs typeface="Arial Narrow"/>
                <a:sym typeface="Arial Narrow"/>
              </a:rPr>
              <a:t>18</a:t>
            </a:fld>
            <a:endParaRPr lang="en-US" sz="900" b="0" i="0" u="none" strike="noStrike" cap="none">
              <a:solidFill>
                <a:srgbClr val="000000"/>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Shape 77"/>
          <p:cNvSpPr txBox="1">
            <a:spLocks noGrp="1"/>
          </p:cNvSpPr>
          <p:nvPr>
            <p:ph idx="1"/>
          </p:nvPr>
        </p:nvSpPr>
        <p:spPr/>
        <p:txBody>
          <a:bodyPr/>
          <a:lstStyle/>
          <a:p>
            <a:pPr lvl="0"/>
            <a:r>
              <a:rPr lang="en-US">
                <a:sym typeface="Source Sans Pro"/>
              </a:rPr>
              <a:t>By the end of this lesson, you should be able to:</a:t>
            </a:r>
          </a:p>
          <a:p>
            <a:pPr lvl="0"/>
            <a:r>
              <a:rPr lang="en-US">
                <a:sym typeface="Source Sans Pro"/>
              </a:rPr>
              <a:t>Identify the main components of an intelligent storage system</a:t>
            </a:r>
          </a:p>
          <a:p>
            <a:pPr lvl="0"/>
            <a:r>
              <a:rPr lang="en-US">
                <a:sym typeface="Source Sans Pro"/>
              </a:rPr>
              <a:t>Understand cache operations, management and data protection in intelligent storage systems</a:t>
            </a:r>
          </a:p>
          <a:p>
            <a:pPr lvl="0"/>
            <a:r>
              <a:rPr lang="en-US">
                <a:sym typeface="Source Sans Pro"/>
              </a:rPr>
              <a:t>Identify the key differences between traditional storage provisioning and virtual storage provisioning</a:t>
            </a:r>
          </a:p>
          <a:p>
            <a:pPr lvl="0"/>
            <a:r>
              <a:rPr lang="en-US">
                <a:sym typeface="Source Sans Pro"/>
              </a:rPr>
              <a:t>Explain logical unit numbers and their context within traditional and virtual storage provisioning</a:t>
            </a:r>
          </a:p>
          <a:p>
            <a:pPr lvl="0"/>
            <a:r>
              <a:rPr lang="en-US">
                <a:sym typeface="Source Sans Pro"/>
              </a:rPr>
              <a:t>Understand what MetaLUNs are and how they are used in intelligent storage systems</a:t>
            </a:r>
          </a:p>
          <a:p>
            <a:pPr lvl="0"/>
            <a:r>
              <a:rPr lang="en-US">
                <a:sym typeface="Source Sans Pro"/>
              </a:rPr>
              <a:t>Describe the types of intelligent storage systems</a:t>
            </a:r>
          </a:p>
          <a:p>
            <a:pPr lvl="0"/>
            <a:endParaRPr lang="en-US">
              <a:sym typeface="Source Sans Pro"/>
            </a:endParaRPr>
          </a:p>
        </p:txBody>
      </p:sp>
      <p:sp>
        <p:nvSpPr>
          <p:cNvPr id="78" name="Shape 78"/>
          <p:cNvSpPr txBox="1">
            <a:spLocks noGrp="1"/>
          </p:cNvSpPr>
          <p:nvPr>
            <p:ph type="title"/>
          </p:nvPr>
        </p:nvSpPr>
        <p:spPr/>
        <p:txBody>
          <a:bodyPr/>
          <a:lstStyle/>
          <a:p>
            <a:pPr lvl="0"/>
            <a:r>
              <a:rPr lang="en-US">
                <a:sym typeface="Source Sans Pro"/>
              </a:rPr>
              <a:t>Objectives</a:t>
            </a:r>
          </a:p>
        </p:txBody>
      </p:sp>
      <p:sp>
        <p:nvSpPr>
          <p:cNvPr id="76" name="Shape 76"/>
          <p:cNvSpPr txBox="1">
            <a:spLocks noGrp="1"/>
          </p:cNvSpPr>
          <p:nvPr>
            <p:ph type="sldNum" idx="4294967295"/>
          </p:nvPr>
        </p:nvSpPr>
        <p:spPr>
          <a:xfrm>
            <a:off x="8988425" y="6659563"/>
            <a:ext cx="155575" cy="217487"/>
          </a:xfrm>
          <a:prstGeom prst="rect">
            <a:avLst/>
          </a:prstGeom>
          <a:noFill/>
          <a:ln>
            <a:noFill/>
          </a:ln>
        </p:spPr>
        <p:txBody>
          <a:bodyPr wrap="square" lIns="45700" tIns="45700" rIns="45700" bIns="45700" anchor="ctr" anchorCtr="0">
            <a:noAutofit/>
          </a:bodyPr>
          <a:lstStyle/>
          <a:p>
            <a:pPr marL="0" marR="0" lvl="0" indent="-57150" algn="r" rtl="0">
              <a:lnSpc>
                <a:spcPct val="100000"/>
              </a:lnSpc>
              <a:spcBef>
                <a:spcPts val="0"/>
              </a:spcBef>
              <a:spcAft>
                <a:spcPts val="0"/>
              </a:spcAft>
              <a:buClr>
                <a:srgbClr val="000000"/>
              </a:buClr>
              <a:buSzPts val="900"/>
              <a:buFont typeface="Arial Narrow"/>
              <a:buNone/>
            </a:pPr>
            <a:fld id="{00000000-1234-1234-1234-123412341234}" type="slidenum">
              <a:rPr lang="en-US" sz="900" b="0" i="0" u="none" strike="noStrike" cap="none" smtClean="0">
                <a:solidFill>
                  <a:srgbClr val="000000"/>
                </a:solidFill>
                <a:latin typeface="Arial Narrow"/>
                <a:ea typeface="Arial Narrow"/>
                <a:cs typeface="Arial Narrow"/>
                <a:sym typeface="Arial Narrow"/>
              </a:rPr>
              <a:t>2</a:t>
            </a:fld>
            <a:endParaRPr lang="en-US" sz="900" b="0" i="0" u="none" strike="noStrike" cap="none">
              <a:solidFill>
                <a:srgbClr val="000000"/>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subTitle" idx="1"/>
          </p:nvPr>
        </p:nvSpPr>
        <p:spPr>
          <a:prstGeom prst="rect">
            <a:avLst/>
          </a:prstGeom>
          <a:noFill/>
          <a:ln>
            <a:noFill/>
          </a:ln>
        </p:spPr>
        <p:txBody>
          <a:bodyPr wrap="square" lIns="91425" tIns="91425" rIns="91425" bIns="91425" anchor="ctr" anchorCtr="0">
            <a:noAutofit/>
          </a:bodyPr>
          <a:lstStyle/>
          <a:p>
            <a:pPr marL="0" marR="0" lvl="0" indent="-120650" algn="l" rtl="0">
              <a:lnSpc>
                <a:spcPct val="100000"/>
              </a:lnSpc>
              <a:spcBef>
                <a:spcPts val="0"/>
              </a:spcBef>
              <a:spcAft>
                <a:spcPts val="0"/>
              </a:spcAft>
              <a:buClr>
                <a:srgbClr val="000000"/>
              </a:buClr>
              <a:buSzPts val="1900"/>
              <a:buFont typeface="Source Sans Pro"/>
              <a:buNone/>
            </a:pPr>
            <a:endParaRPr sz="1900" b="1" i="0" u="none" strike="noStrike" cap="none">
              <a:solidFill>
                <a:srgbClr val="000000"/>
              </a:solidFill>
              <a:latin typeface="Source Sans Pro"/>
              <a:ea typeface="Source Sans Pro"/>
              <a:cs typeface="Source Sans Pro"/>
              <a:sym typeface="Source Sans Pro"/>
            </a:endParaRPr>
          </a:p>
        </p:txBody>
      </p:sp>
      <p:sp>
        <p:nvSpPr>
          <p:cNvPr id="84" name="Shape 84"/>
          <p:cNvSpPr txBox="1">
            <a:spLocks noGrp="1"/>
          </p:cNvSpPr>
          <p:nvPr>
            <p:ph type="title"/>
          </p:nvPr>
        </p:nvSpPr>
        <p:spPr>
          <a:prstGeom prst="rect">
            <a:avLst/>
          </a:prstGeom>
          <a:noFill/>
          <a:ln>
            <a:noFill/>
          </a:ln>
        </p:spPr>
        <p:txBody>
          <a:bodyPr wrap="square" lIns="91425" tIns="91425" rIns="91425" bIns="91425" anchor="ctr" anchorCtr="0">
            <a:noAutofit/>
          </a:bodyPr>
          <a:lstStyle/>
          <a:p>
            <a:pPr marL="0" marR="0" lvl="0" indent="-254000" algn="r" rtl="0">
              <a:lnSpc>
                <a:spcPct val="100000"/>
              </a:lnSpc>
              <a:spcBef>
                <a:spcPts val="0"/>
              </a:spcBef>
              <a:spcAft>
                <a:spcPts val="0"/>
              </a:spcAft>
              <a:buClr>
                <a:srgbClr val="FFFFFF"/>
              </a:buClr>
              <a:buSzPts val="4000"/>
              <a:buFont typeface="Source Sans Pro"/>
              <a:buNone/>
            </a:pPr>
            <a:r>
              <a:rPr lang="en-US" sz="4000" b="1" i="0" u="none" strike="noStrike" cap="none">
                <a:solidFill>
                  <a:srgbClr val="FFFFFF"/>
                </a:solidFill>
                <a:latin typeface="Source Sans Pro"/>
                <a:ea typeface="Source Sans Pro"/>
                <a:cs typeface="Source Sans Pro"/>
                <a:sym typeface="Source Sans Pro"/>
              </a:rPr>
              <a:t>Intelligent Storage Systems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idx="1"/>
          </p:nvPr>
        </p:nvSpPr>
        <p:spPr/>
        <p:txBody>
          <a:bodyPr/>
          <a:lstStyle/>
          <a:p>
            <a:pPr lvl="0"/>
            <a:r>
              <a:rPr lang="en-US">
                <a:sym typeface="Source Sans Pro"/>
              </a:rPr>
              <a:t>An intelligent storage system is a feature-rich RAID array with highly optimized I/O processing capabilities</a:t>
            </a:r>
          </a:p>
          <a:p>
            <a:pPr lvl="1"/>
            <a:r>
              <a:rPr lang="en-US">
                <a:sym typeface="Source Sans Pro"/>
              </a:rPr>
              <a:t>They have a large amount of memory called cache memory and utilize algorithms to meet I/O requirements of modern applications</a:t>
            </a:r>
          </a:p>
          <a:p>
            <a:pPr lvl="0"/>
            <a:r>
              <a:rPr lang="en-US">
                <a:sym typeface="Source Sans Pro"/>
              </a:rPr>
              <a:t>Intelligent Storage Systems have 4 main components</a:t>
            </a:r>
          </a:p>
          <a:p>
            <a:pPr lvl="1"/>
            <a:r>
              <a:rPr lang="en-US">
                <a:sym typeface="Source Sans Pro"/>
              </a:rPr>
              <a:t>Front End - interface between the storage system and host.</a:t>
            </a:r>
          </a:p>
          <a:p>
            <a:pPr lvl="1"/>
            <a:r>
              <a:rPr lang="en-US">
                <a:sym typeface="Source Sans Pro"/>
              </a:rPr>
              <a:t>Cache Memory- temporarily holds data to reduce I/O service times.</a:t>
            </a:r>
          </a:p>
          <a:p>
            <a:pPr lvl="1"/>
            <a:r>
              <a:rPr lang="en-US">
                <a:sym typeface="Source Sans Pro"/>
              </a:rPr>
              <a:t>Back End - controls data transfer between Cache and Physical Disks</a:t>
            </a:r>
          </a:p>
          <a:p>
            <a:pPr lvl="1"/>
            <a:r>
              <a:rPr lang="en-US">
                <a:sym typeface="Source Sans Pro"/>
              </a:rPr>
              <a:t>Physical Disks - provides persistent, non-volatile data storage</a:t>
            </a:r>
          </a:p>
        </p:txBody>
      </p:sp>
      <p:sp>
        <p:nvSpPr>
          <p:cNvPr id="90" name="Shape 90"/>
          <p:cNvSpPr txBox="1">
            <a:spLocks noGrp="1"/>
          </p:cNvSpPr>
          <p:nvPr>
            <p:ph type="title"/>
          </p:nvPr>
        </p:nvSpPr>
        <p:spPr/>
        <p:txBody>
          <a:bodyPr/>
          <a:lstStyle/>
          <a:p>
            <a:pPr lvl="0"/>
            <a:r>
              <a:rPr lang="en-US">
                <a:sym typeface="Source Sans Pro"/>
              </a:rPr>
              <a:t>Intelligent Storage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wrap="square" lIns="45700" tIns="45700" rIns="45700" bIns="45700" anchor="ctr" anchorCtr="0">
            <a:noAutofit/>
          </a:bodyPr>
          <a:lstStyle/>
          <a:p>
            <a:pPr marL="0" marR="0" lvl="0" indent="-203200" algn="ctr" rtl="0">
              <a:lnSpc>
                <a:spcPct val="100000"/>
              </a:lnSpc>
              <a:spcBef>
                <a:spcPts val="0"/>
              </a:spcBef>
              <a:spcAft>
                <a:spcPts val="0"/>
              </a:spcAft>
              <a:buClr>
                <a:srgbClr val="FFFFFF"/>
              </a:buClr>
              <a:buSzPts val="3200"/>
              <a:buFont typeface="Source Sans Pro"/>
              <a:buNone/>
            </a:pPr>
            <a:r>
              <a:rPr lang="en-US" sz="3200" b="1" i="0" u="none" strike="noStrike" cap="none">
                <a:solidFill>
                  <a:srgbClr val="FFFFFF"/>
                </a:solidFill>
                <a:latin typeface="Source Sans Pro"/>
                <a:ea typeface="Source Sans Pro"/>
                <a:cs typeface="Source Sans Pro"/>
                <a:sym typeface="Source Sans Pro"/>
              </a:rPr>
              <a:t>Components of an Intelligent Storage System</a:t>
            </a:r>
          </a:p>
        </p:txBody>
      </p:sp>
      <p:pic>
        <p:nvPicPr>
          <p:cNvPr id="96" name="Shape 96" descr="Screen Shot 2017-11-14 at 9.57.20 AM.png"/>
          <p:cNvPicPr preferRelativeResize="0"/>
          <p:nvPr/>
        </p:nvPicPr>
        <p:blipFill rotWithShape="1">
          <a:blip r:embed="rId3">
            <a:alphaModFix/>
          </a:blip>
          <a:srcRect/>
          <a:stretch/>
        </p:blipFill>
        <p:spPr>
          <a:xfrm>
            <a:off x="556835" y="1907110"/>
            <a:ext cx="8005175" cy="37542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idx="1"/>
          </p:nvPr>
        </p:nvSpPr>
        <p:spPr/>
        <p:txBody>
          <a:bodyPr/>
          <a:lstStyle/>
          <a:p>
            <a:pPr lvl="0"/>
            <a:r>
              <a:rPr lang="en-US">
                <a:sym typeface="Source Sans Pro"/>
              </a:rPr>
              <a:t>The front end consists of front-end ports and front-end controllers.</a:t>
            </a:r>
          </a:p>
          <a:p>
            <a:pPr lvl="1"/>
            <a:r>
              <a:rPr lang="en-US">
                <a:sym typeface="Source Sans Pro"/>
              </a:rPr>
              <a:t>Front-end ports allow hosts to connect to the storage system</a:t>
            </a:r>
          </a:p>
          <a:p>
            <a:pPr lvl="1"/>
            <a:r>
              <a:rPr lang="en-US">
                <a:sym typeface="Source Sans Pro"/>
              </a:rPr>
              <a:t>Front-end controllers sends data to and from cache</a:t>
            </a:r>
          </a:p>
          <a:p>
            <a:pPr lvl="0"/>
            <a:r>
              <a:rPr lang="en-US">
                <a:sym typeface="Source Sans Pro"/>
              </a:rPr>
              <a:t>A front end has multiple front-end controllers to ensure high availability of the system</a:t>
            </a:r>
          </a:p>
          <a:p>
            <a:pPr lvl="1"/>
            <a:r>
              <a:rPr lang="en-US">
                <a:sym typeface="Source Sans Pro"/>
              </a:rPr>
              <a:t>Each front-end controller has multiple ports that allow many hosts to connect to the intelligent storage system.</a:t>
            </a:r>
          </a:p>
        </p:txBody>
      </p:sp>
      <p:sp>
        <p:nvSpPr>
          <p:cNvPr id="102" name="Shape 102"/>
          <p:cNvSpPr txBox="1">
            <a:spLocks noGrp="1"/>
          </p:cNvSpPr>
          <p:nvPr>
            <p:ph type="title"/>
          </p:nvPr>
        </p:nvSpPr>
        <p:spPr/>
        <p:txBody>
          <a:bodyPr/>
          <a:lstStyle/>
          <a:p>
            <a:pPr lvl="0"/>
            <a:r>
              <a:rPr lang="en-US">
                <a:sym typeface="Source Sans Pro"/>
              </a:rPr>
              <a:t>Front End</a:t>
            </a:r>
          </a:p>
        </p:txBody>
      </p:sp>
      <p:sp>
        <p:nvSpPr>
          <p:cNvPr id="103" name="Shape 103"/>
          <p:cNvSpPr txBox="1">
            <a:spLocks noGrp="1"/>
          </p:cNvSpPr>
          <p:nvPr>
            <p:ph type="sldNum" idx="4294967295"/>
          </p:nvPr>
        </p:nvSpPr>
        <p:spPr>
          <a:xfrm>
            <a:off x="8886825" y="6557963"/>
            <a:ext cx="2571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6</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sz="half" idx="1"/>
          </p:nvPr>
        </p:nvSpPr>
        <p:spPr/>
        <p:txBody>
          <a:bodyPr/>
          <a:lstStyle/>
          <a:p>
            <a:pPr lvl="0"/>
            <a:endParaRPr lang="en-US" dirty="0">
              <a:sym typeface="Source Sans Pro"/>
            </a:endParaRPr>
          </a:p>
        </p:txBody>
      </p:sp>
      <p:sp>
        <p:nvSpPr>
          <p:cNvPr id="10" name="Content Placeholder 9">
            <a:extLst>
              <a:ext uri="{FF2B5EF4-FFF2-40B4-BE49-F238E27FC236}">
                <a16:creationId xmlns:a16="http://schemas.microsoft.com/office/drawing/2014/main" id="{E41C60E8-B9EC-4FD4-AA77-674A8DBE70FE}"/>
              </a:ext>
            </a:extLst>
          </p:cNvPr>
          <p:cNvSpPr>
            <a:spLocks noGrp="1"/>
          </p:cNvSpPr>
          <p:nvPr>
            <p:ph sz="half" idx="2"/>
          </p:nvPr>
        </p:nvSpPr>
        <p:spPr>
          <a:xfrm>
            <a:off x="5181818" y="1719071"/>
            <a:ext cx="3724675" cy="4912233"/>
          </a:xfrm>
        </p:spPr>
        <p:txBody>
          <a:bodyPr/>
          <a:lstStyle/>
          <a:p>
            <a:pPr lvl="0"/>
            <a:r>
              <a:rPr lang="en-US" dirty="0">
                <a:sym typeface="Source Sans Pro"/>
              </a:rPr>
              <a:t>Cache memory temporarily holds data to reduce service time for  I/O requests. </a:t>
            </a:r>
          </a:p>
          <a:p>
            <a:pPr lvl="0"/>
            <a:r>
              <a:rPr lang="en-US" dirty="0">
                <a:sym typeface="Source Sans Pro"/>
              </a:rPr>
              <a:t>Data access from cache is fast since it avoids the mechanical overhead of accessing data from disks.</a:t>
            </a:r>
          </a:p>
          <a:p>
            <a:pPr lvl="1"/>
            <a:r>
              <a:rPr lang="en-US" dirty="0">
                <a:sym typeface="Source Sans Pro"/>
              </a:rPr>
              <a:t>The intelligent storage system should cache most frequently accessed data in order to improve overall response time.</a:t>
            </a:r>
          </a:p>
          <a:p>
            <a:pPr lvl="0"/>
            <a:r>
              <a:rPr lang="en-US" dirty="0">
                <a:sym typeface="Source Sans Pro"/>
              </a:rPr>
              <a:t>Generic cache structure</a:t>
            </a:r>
            <a:endParaRPr lang="en-US" dirty="0"/>
          </a:p>
        </p:txBody>
      </p:sp>
      <p:sp>
        <p:nvSpPr>
          <p:cNvPr id="109" name="Shape 109"/>
          <p:cNvSpPr txBox="1">
            <a:spLocks noGrp="1"/>
          </p:cNvSpPr>
          <p:nvPr>
            <p:ph type="title"/>
          </p:nvPr>
        </p:nvSpPr>
        <p:spPr/>
        <p:txBody>
          <a:bodyPr/>
          <a:lstStyle/>
          <a:p>
            <a:pPr lvl="0"/>
            <a:r>
              <a:rPr lang="en-US">
                <a:sym typeface="Source Sans Pro"/>
              </a:rPr>
              <a:t>Cache</a:t>
            </a:r>
          </a:p>
        </p:txBody>
      </p:sp>
      <p:sp>
        <p:nvSpPr>
          <p:cNvPr id="110" name="Shape 110"/>
          <p:cNvSpPr txBox="1">
            <a:spLocks noGrp="1"/>
          </p:cNvSpPr>
          <p:nvPr>
            <p:ph type="sldNum" idx="4294967295"/>
          </p:nvPr>
        </p:nvSpPr>
        <p:spPr>
          <a:xfrm>
            <a:off x="8734425" y="6557963"/>
            <a:ext cx="409575" cy="420687"/>
          </a:xfrm>
        </p:spPr>
        <p:txBody>
          <a:bodyPr/>
          <a:lstStyle/>
          <a:p>
            <a:pPr lvl="0"/>
            <a:fld id="{00000000-1234-1234-1234-123412341234}" type="slidenum">
              <a:rPr lang="en-US" smtClean="0">
                <a:sym typeface="Times New Roman"/>
              </a:rPr>
              <a:pPr lvl="0"/>
              <a:t>7</a:t>
            </a:fld>
            <a:endParaRPr lang="en-US">
              <a:sym typeface="Times New Roman"/>
            </a:endParaRPr>
          </a:p>
        </p:txBody>
      </p:sp>
      <p:pic>
        <p:nvPicPr>
          <p:cNvPr id="18" name="Shape 111" descr="Screen Shot 2017-11-14 at 10.33.50 AM.png">
            <a:extLst>
              <a:ext uri="{FF2B5EF4-FFF2-40B4-BE49-F238E27FC236}">
                <a16:creationId xmlns:a16="http://schemas.microsoft.com/office/drawing/2014/main" id="{18A7571E-A20A-48F8-B077-61EB022EB945}"/>
              </a:ext>
            </a:extLst>
          </p:cNvPr>
          <p:cNvPicPr preferRelativeResize="0"/>
          <p:nvPr/>
        </p:nvPicPr>
        <p:blipFill rotWithShape="1">
          <a:blip r:embed="rId3">
            <a:alphaModFix/>
          </a:blip>
          <a:srcRect/>
          <a:stretch/>
        </p:blipFill>
        <p:spPr>
          <a:xfrm>
            <a:off x="45097" y="1604957"/>
            <a:ext cx="4908687" cy="26260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sz="half" idx="1"/>
          </p:nvPr>
        </p:nvSpPr>
        <p:spPr/>
        <p:txBody>
          <a:bodyPr/>
          <a:lstStyle/>
          <a:p>
            <a:pPr lvl="0"/>
            <a:endParaRPr lang="en-US" dirty="0">
              <a:sym typeface="Source Sans Pro"/>
            </a:endParaRPr>
          </a:p>
        </p:txBody>
      </p:sp>
      <p:sp>
        <p:nvSpPr>
          <p:cNvPr id="10" name="Content Placeholder 9">
            <a:extLst>
              <a:ext uri="{FF2B5EF4-FFF2-40B4-BE49-F238E27FC236}">
                <a16:creationId xmlns:a16="http://schemas.microsoft.com/office/drawing/2014/main" id="{E41C60E8-B9EC-4FD4-AA77-674A8DBE70FE}"/>
              </a:ext>
            </a:extLst>
          </p:cNvPr>
          <p:cNvSpPr>
            <a:spLocks noGrp="1"/>
          </p:cNvSpPr>
          <p:nvPr>
            <p:ph sz="half" idx="2"/>
          </p:nvPr>
        </p:nvSpPr>
        <p:spPr>
          <a:xfrm>
            <a:off x="5264150" y="1719071"/>
            <a:ext cx="3470275" cy="4912233"/>
          </a:xfrm>
        </p:spPr>
        <p:txBody>
          <a:bodyPr>
            <a:noAutofit/>
          </a:bodyPr>
          <a:lstStyle/>
          <a:p>
            <a:pPr lvl="0"/>
            <a:r>
              <a:rPr lang="en-US" sz="1800" dirty="0">
                <a:sym typeface="Source Sans Pro"/>
              </a:rPr>
              <a:t>Cache is organized into small units of memory called pages</a:t>
            </a:r>
          </a:p>
          <a:p>
            <a:pPr lvl="0"/>
            <a:r>
              <a:rPr lang="en-US" sz="1800" dirty="0">
                <a:sym typeface="Source Sans Pro"/>
              </a:rPr>
              <a:t>Cache is made up of a data store and tag RAM</a:t>
            </a:r>
          </a:p>
          <a:p>
            <a:pPr lvl="0"/>
            <a:r>
              <a:rPr lang="en-US" sz="1800" dirty="0">
                <a:sym typeface="Source Sans Pro"/>
              </a:rPr>
              <a:t>The data store contains pages and holds data, while tag RAM tracks the location of the data in the data store and its corresponding location in the disk</a:t>
            </a:r>
          </a:p>
          <a:p>
            <a:pPr lvl="0"/>
            <a:r>
              <a:rPr lang="en-US" sz="1800" dirty="0">
                <a:sym typeface="Source Sans Pro"/>
              </a:rPr>
              <a:t>Each tag RAM entry also contains information such as whether the </a:t>
            </a:r>
            <a:r>
              <a:rPr lang="en-US" sz="1800" dirty="0" err="1">
                <a:sym typeface="Source Sans Pro"/>
              </a:rPr>
              <a:t>whether</a:t>
            </a:r>
            <a:r>
              <a:rPr lang="en-US" sz="1800" dirty="0">
                <a:sym typeface="Source Sans Pro"/>
              </a:rPr>
              <a:t> data in cache has been written to the disk, when the data was last requested by the host, etc.</a:t>
            </a:r>
          </a:p>
          <a:p>
            <a:endParaRPr lang="en-US" sz="1800" dirty="0"/>
          </a:p>
        </p:txBody>
      </p:sp>
      <p:sp>
        <p:nvSpPr>
          <p:cNvPr id="109" name="Shape 109"/>
          <p:cNvSpPr txBox="1">
            <a:spLocks noGrp="1"/>
          </p:cNvSpPr>
          <p:nvPr>
            <p:ph type="title"/>
          </p:nvPr>
        </p:nvSpPr>
        <p:spPr/>
        <p:txBody>
          <a:bodyPr/>
          <a:lstStyle/>
          <a:p>
            <a:pPr lvl="0"/>
            <a:r>
              <a:rPr lang="en-US">
                <a:sym typeface="Source Sans Pro"/>
              </a:rPr>
              <a:t>Cache</a:t>
            </a:r>
          </a:p>
        </p:txBody>
      </p:sp>
      <p:sp>
        <p:nvSpPr>
          <p:cNvPr id="110" name="Shape 110"/>
          <p:cNvSpPr txBox="1">
            <a:spLocks noGrp="1"/>
          </p:cNvSpPr>
          <p:nvPr>
            <p:ph type="sldNum" idx="4294967295"/>
          </p:nvPr>
        </p:nvSpPr>
        <p:spPr>
          <a:xfrm>
            <a:off x="8734425" y="6557963"/>
            <a:ext cx="409575" cy="420687"/>
          </a:xfrm>
        </p:spPr>
        <p:txBody>
          <a:bodyPr/>
          <a:lstStyle/>
          <a:p>
            <a:pPr lvl="0"/>
            <a:fld id="{00000000-1234-1234-1234-123412341234}" type="slidenum">
              <a:rPr lang="en-US" smtClean="0">
                <a:sym typeface="Times New Roman"/>
              </a:rPr>
              <a:pPr lvl="0"/>
              <a:t>8</a:t>
            </a:fld>
            <a:endParaRPr lang="en-US">
              <a:sym typeface="Times New Roman"/>
            </a:endParaRPr>
          </a:p>
        </p:txBody>
      </p:sp>
      <p:pic>
        <p:nvPicPr>
          <p:cNvPr id="6" name="Shape 111" descr="Screen Shot 2017-11-14 at 10.33.50 AM.png">
            <a:extLst>
              <a:ext uri="{FF2B5EF4-FFF2-40B4-BE49-F238E27FC236}">
                <a16:creationId xmlns:a16="http://schemas.microsoft.com/office/drawing/2014/main" id="{CD514CBA-B063-4C67-8E2E-084C8D601C9B}"/>
              </a:ext>
            </a:extLst>
          </p:cNvPr>
          <p:cNvPicPr preferRelativeResize="0"/>
          <p:nvPr/>
        </p:nvPicPr>
        <p:blipFill rotWithShape="1">
          <a:blip r:embed="rId3">
            <a:alphaModFix/>
          </a:blip>
          <a:srcRect/>
          <a:stretch/>
        </p:blipFill>
        <p:spPr>
          <a:xfrm>
            <a:off x="45097" y="1604957"/>
            <a:ext cx="4908687" cy="2626048"/>
          </a:xfrm>
          <a:prstGeom prst="rect">
            <a:avLst/>
          </a:prstGeom>
          <a:noFill/>
          <a:ln>
            <a:noFill/>
          </a:ln>
        </p:spPr>
      </p:pic>
    </p:spTree>
    <p:extLst>
      <p:ext uri="{BB962C8B-B14F-4D97-AF65-F5344CB8AC3E}">
        <p14:creationId xmlns:p14="http://schemas.microsoft.com/office/powerpoint/2010/main" val="44010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idx="1"/>
          </p:nvPr>
        </p:nvSpPr>
        <p:spPr/>
        <p:txBody>
          <a:bodyPr/>
          <a:lstStyle/>
          <a:p>
            <a:pPr lvl="0"/>
            <a:r>
              <a:rPr lang="en-US">
                <a:sym typeface="Source Sans Pro"/>
              </a:rPr>
              <a:t>Cache has two operations - Read and Write</a:t>
            </a:r>
          </a:p>
          <a:p>
            <a:pPr lvl="0"/>
            <a:r>
              <a:rPr lang="en-US">
                <a:sym typeface="Source Sans Pro"/>
              </a:rPr>
              <a:t>When a host issues a read request, the system uses tag RAM to determine if required data is in cache</a:t>
            </a:r>
          </a:p>
          <a:p>
            <a:pPr lvl="1"/>
            <a:r>
              <a:rPr lang="en-US">
                <a:sym typeface="Source Sans Pro"/>
              </a:rPr>
              <a:t>Read cache hit - The requested data is found in cache and is sent back to host. This is very fast as it avoids disk operations.</a:t>
            </a:r>
          </a:p>
          <a:p>
            <a:pPr lvl="1"/>
            <a:r>
              <a:rPr lang="en-US">
                <a:sym typeface="Source Sans Pro"/>
              </a:rPr>
              <a:t>Cache miss - The requested data is not found in cache, so the back end has to get the data from the disk. The data is placed in cache in case it’s needed again and then sent back to the host through the front end. Cache misses increase I/O service time.</a:t>
            </a:r>
          </a:p>
        </p:txBody>
      </p:sp>
      <p:sp>
        <p:nvSpPr>
          <p:cNvPr id="124" name="Shape 124"/>
          <p:cNvSpPr txBox="1">
            <a:spLocks noGrp="1"/>
          </p:cNvSpPr>
          <p:nvPr>
            <p:ph type="title"/>
          </p:nvPr>
        </p:nvSpPr>
        <p:spPr/>
        <p:txBody>
          <a:bodyPr/>
          <a:lstStyle/>
          <a:p>
            <a:pPr lvl="0"/>
            <a:r>
              <a:rPr lang="en-US">
                <a:sym typeface="Source Sans Pro"/>
              </a:rPr>
              <a:t>Cache Operations</a:t>
            </a:r>
          </a:p>
        </p:txBody>
      </p:sp>
      <p:sp>
        <p:nvSpPr>
          <p:cNvPr id="125" name="Shape 125"/>
          <p:cNvSpPr txBox="1">
            <a:spLocks noGrp="1"/>
          </p:cNvSpPr>
          <p:nvPr>
            <p:ph type="sldNum" idx="4294967295"/>
          </p:nvPr>
        </p:nvSpPr>
        <p:spPr>
          <a:xfrm>
            <a:off x="8886825" y="6557963"/>
            <a:ext cx="257175" cy="420687"/>
          </a:xfrm>
          <a:prstGeom prst="rect">
            <a:avLst/>
          </a:prstGeom>
          <a:noFill/>
          <a:ln>
            <a:noFill/>
          </a:ln>
        </p:spPr>
        <p:txBody>
          <a:bodyPr wrap="square" lIns="45700" tIns="45700" rIns="45700" bIns="45700" anchor="ctr" anchorCtr="0">
            <a:noAutofit/>
          </a:bodyPr>
          <a:lstStyle/>
          <a:p>
            <a:pPr marL="0" marR="0" lvl="0" indent="-152400" algn="ctr" rtl="0">
              <a:lnSpc>
                <a:spcPct val="100000"/>
              </a:lnSpc>
              <a:spcBef>
                <a:spcPts val="0"/>
              </a:spcBef>
              <a:spcAft>
                <a:spcPts val="0"/>
              </a:spcAft>
              <a:buClr>
                <a:srgbClr val="000000"/>
              </a:buClr>
              <a:buSzPts val="2400"/>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9</a:t>
            </a:fld>
            <a:endParaRPr lang="en-US" sz="2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3">
      <a:dk1>
        <a:sysClr val="windowText" lastClr="000000"/>
      </a:dk1>
      <a:lt1>
        <a:sysClr val="window" lastClr="FFFFFF"/>
      </a:lt1>
      <a:dk2>
        <a:srgbClr val="0B3D1A"/>
      </a:dk2>
      <a:lt2>
        <a:srgbClr val="E2ECD8"/>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Java Green">
  <a:themeElements>
    <a:clrScheme name="Java Green">
      <a:dk1>
        <a:srgbClr val="000000"/>
      </a:dk1>
      <a:lt1>
        <a:srgbClr val="FFFFFF"/>
      </a:lt1>
      <a:dk2>
        <a:srgbClr val="A7A7A7"/>
      </a:dk2>
      <a:lt2>
        <a:srgbClr val="535353"/>
      </a:lt2>
      <a:accent1>
        <a:srgbClr val="C00000"/>
      </a:accent1>
      <a:accent2>
        <a:srgbClr val="0070C0"/>
      </a:accent2>
      <a:accent3>
        <a:srgbClr val="92278F"/>
      </a:accent3>
      <a:accent4>
        <a:srgbClr val="993300"/>
      </a:accent4>
      <a:accent5>
        <a:srgbClr val="45A5ED"/>
      </a:accent5>
      <a:accent6>
        <a:srgbClr val="5982D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Lesson 4.03 RAID</Template>
  <TotalTime>207</TotalTime>
  <Words>2336</Words>
  <Application>Microsoft Office PowerPoint</Application>
  <PresentationFormat>On-screen Show (4:3)</PresentationFormat>
  <Paragraphs>145</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 Narrow</vt:lpstr>
      <vt:lpstr>Times New Roman</vt:lpstr>
      <vt:lpstr>Wingdings</vt:lpstr>
      <vt:lpstr>Wingdings 2</vt:lpstr>
      <vt:lpstr>Source Sans Pro</vt:lpstr>
      <vt:lpstr>Franklin Gothic Medium</vt:lpstr>
      <vt:lpstr>Calibri</vt:lpstr>
      <vt:lpstr>Java Green</vt:lpstr>
      <vt:lpstr>Concepts of  Computing  Technologies   Intelligent  Storage  Systems Part 1 </vt:lpstr>
      <vt:lpstr>Objectives</vt:lpstr>
      <vt:lpstr>Intelligent Storage Systems</vt:lpstr>
      <vt:lpstr>Intelligent Storage System</vt:lpstr>
      <vt:lpstr>Components of an Intelligent Storage System</vt:lpstr>
      <vt:lpstr>Front End</vt:lpstr>
      <vt:lpstr>Cache</vt:lpstr>
      <vt:lpstr>Cache</vt:lpstr>
      <vt:lpstr>Cache Operations</vt:lpstr>
      <vt:lpstr>Cache Operations</vt:lpstr>
      <vt:lpstr>Prefetch Algorithm</vt:lpstr>
      <vt:lpstr>Cache Management</vt:lpstr>
      <vt:lpstr>Cache Management</vt:lpstr>
      <vt:lpstr>Cache Management</vt:lpstr>
      <vt:lpstr>Cache Data Protection</vt:lpstr>
      <vt:lpstr>Back End</vt:lpstr>
      <vt:lpstr>Physical Disk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Computing  Technologies   Storage Management: Intelligent Storage Systems  </dc:title>
  <cp:lastModifiedBy>jack faolan myers</cp:lastModifiedBy>
  <cp:revision>7</cp:revision>
  <dcterms:modified xsi:type="dcterms:W3CDTF">2018-09-04T17:57:50Z</dcterms:modified>
</cp:coreProperties>
</file>