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8"/>
  </p:notesMasterIdLst>
  <p:sldIdLst>
    <p:sldId id="257" r:id="rId2"/>
    <p:sldId id="277" r:id="rId3"/>
    <p:sldId id="266" r:id="rId4"/>
    <p:sldId id="267" r:id="rId5"/>
    <p:sldId id="279" r:id="rId6"/>
    <p:sldId id="268" r:id="rId7"/>
    <p:sldId id="269" r:id="rId8"/>
    <p:sldId id="270" r:id="rId9"/>
    <p:sldId id="275" r:id="rId10"/>
    <p:sldId id="271" r:id="rId11"/>
    <p:sldId id="272" r:id="rId12"/>
    <p:sldId id="273" r:id="rId13"/>
    <p:sldId id="274" r:id="rId14"/>
    <p:sldId id="278" r:id="rId15"/>
    <p:sldId id="26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9FEDE"/>
    <a:srgbClr val="DDDDDD"/>
    <a:srgbClr val="AFA1E9"/>
    <a:srgbClr val="AFAADA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9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941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14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707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56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20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85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37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76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4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79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60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34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6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11/6/2018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11/6/2018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r>
              <a:rPr lang="en-US" dirty="0"/>
              <a:t>CH 3</a:t>
            </a:r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Storage Management:</a:t>
            </a:r>
            <a:br>
              <a:rPr lang="en-US" altLang="en-US" dirty="0"/>
            </a:br>
            <a:r>
              <a:rPr lang="en-US" altLang="en-US" dirty="0"/>
              <a:t>Data Protection: RAID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Stripes data for high performance and uses parity</a:t>
            </a:r>
          </a:p>
          <a:p>
            <a:r>
              <a:rPr lang="en-US" dirty="0"/>
              <a:t>Parity info stored on dedicated drive, allowing data to be rewritten in case of drive failure</a:t>
            </a:r>
          </a:p>
          <a:p>
            <a:r>
              <a:rPr lang="en-US" dirty="0"/>
              <a:t>Reads and writes across all disks, work in parallel</a:t>
            </a:r>
          </a:p>
          <a:p>
            <a:r>
              <a:rPr lang="en-US" dirty="0"/>
              <a:t>Requires at least 3 drives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3</a:t>
            </a:r>
          </a:p>
        </p:txBody>
      </p:sp>
      <p:pic>
        <p:nvPicPr>
          <p:cNvPr id="26626" name="Picture 2" descr="https://upload.wikimedia.org/wikipedia/commons/thumb/f/f9/RAID_3.svg/675px-RAID_3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2211" y="2041741"/>
            <a:ext cx="4425523" cy="3278165"/>
          </a:xfrm>
          <a:prstGeom prst="rect">
            <a:avLst/>
          </a:prstGeom>
          <a:noFill/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557927" y="5305509"/>
          <a:ext cx="2163545" cy="1268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27" y="5305509"/>
                        <a:ext cx="2163545" cy="12682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Parity data is stored on separate disk:</a:t>
            </a:r>
          </a:p>
          <a:p>
            <a:pPr lvl="1"/>
            <a:r>
              <a:rPr lang="en-US" dirty="0"/>
              <a:t>Creates write bottleneck fixed in next level of RAID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4</a:t>
            </a:r>
          </a:p>
        </p:txBody>
      </p:sp>
      <p:pic>
        <p:nvPicPr>
          <p:cNvPr id="25602" name="Picture 2" descr="https://upload.wikimedia.org/wikipedia/commons/thumb/a/ad/RAID_4.svg/675px-RAID_4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5555" y="2079320"/>
            <a:ext cx="4628445" cy="3428478"/>
          </a:xfrm>
          <a:prstGeom prst="rect">
            <a:avLst/>
          </a:prstGeom>
          <a:noFill/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65950" y="5577016"/>
          <a:ext cx="1826934" cy="107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950" y="5577016"/>
                        <a:ext cx="1826934" cy="107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Uses striping to read and write data</a:t>
            </a:r>
          </a:p>
          <a:p>
            <a:r>
              <a:rPr lang="en-US" dirty="0"/>
              <a:t>Disks can be independently accessed</a:t>
            </a:r>
          </a:p>
          <a:p>
            <a:r>
              <a:rPr lang="en-US" dirty="0"/>
              <a:t>Parity data is written across all disks instead of a dedicated disk</a:t>
            </a:r>
          </a:p>
          <a:p>
            <a:r>
              <a:rPr lang="en-US" dirty="0"/>
              <a:t>Used for tasks such as messaging and data mining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drives in setup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5</a:t>
            </a:r>
          </a:p>
        </p:txBody>
      </p:sp>
      <p:pic>
        <p:nvPicPr>
          <p:cNvPr id="24578" name="Picture 2" descr="https://upload.wikimedia.org/wikipedia/commons/thumb/6/64/RAID_5.svg/675px-RAID_5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38105" y="2117123"/>
            <a:ext cx="4543588" cy="3365621"/>
          </a:xfrm>
          <a:prstGeom prst="rect">
            <a:avLst/>
          </a:prstGeom>
          <a:noFill/>
        </p:spPr>
      </p:pic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65650" y="5576888"/>
          <a:ext cx="182721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5576888"/>
                        <a:ext cx="1827213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Similar to RAID 5 accept uses second parity element</a:t>
            </a:r>
          </a:p>
          <a:p>
            <a:r>
              <a:rPr lang="en-US" dirty="0"/>
              <a:t>Requires 4 disks</a:t>
            </a:r>
          </a:p>
          <a:p>
            <a:r>
              <a:rPr lang="en-US" dirty="0"/>
              <a:t>2 drives can fail and data can be safe</a:t>
            </a:r>
          </a:p>
          <a:p>
            <a:r>
              <a:rPr lang="en-US" dirty="0"/>
              <a:t>Higher write penalty as compared to RAID 5</a:t>
            </a:r>
          </a:p>
          <a:p>
            <a:r>
              <a:rPr lang="en-US" dirty="0"/>
              <a:t>Storage efficiency depends on number of drives in setup:</a:t>
            </a:r>
          </a:p>
          <a:p>
            <a:pPr lvl="1"/>
            <a:r>
              <a:rPr lang="en-US" dirty="0"/>
              <a:t>n = number of disks in setup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6</a:t>
            </a:r>
          </a:p>
        </p:txBody>
      </p:sp>
      <p:pic>
        <p:nvPicPr>
          <p:cNvPr id="23554" name="Picture 2" descr="https://upload.wikimedia.org/wikipedia/commons/thumb/7/70/RAID_6.svg/850px-RAID_6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5831" y="2204582"/>
            <a:ext cx="4508169" cy="2651864"/>
          </a:xfrm>
          <a:prstGeom prst="rect">
            <a:avLst/>
          </a:prstGeom>
          <a:noFill/>
        </p:spPr>
      </p:pic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652318" y="5157229"/>
          <a:ext cx="2209801" cy="1252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761760" imgH="431640" progId="Equation.3">
                  <p:embed/>
                </p:oleObj>
              </mc:Choice>
              <mc:Fallback>
                <p:oleObj name="Equation" r:id="rId5" imgW="76176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318" y="5157229"/>
                        <a:ext cx="2209801" cy="1252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Table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6730" y="785311"/>
            <a:ext cx="3978877" cy="551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6742" y="3222666"/>
            <a:ext cx="1958545" cy="47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EMC Education Services. 2009.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Indianapolis, IN: Wiley.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“Standard RAID Levels.” </a:t>
            </a:r>
            <a:r>
              <a:rPr lang="en-US" i="1" dirty="0"/>
              <a:t>Wikipedia</a:t>
            </a:r>
            <a:r>
              <a:rPr lang="en-US" dirty="0"/>
              <a:t>, Wikimedia Foundation, 10 Dec. 2017, en.wikipedia.org/wiki/</a:t>
            </a:r>
            <a:r>
              <a:rPr lang="en-US" dirty="0" err="1"/>
              <a:t>Standard_RAID_levels</a:t>
            </a:r>
            <a:r>
              <a:rPr lang="en-US" dirty="0"/>
              <a:t>.</a:t>
            </a:r>
          </a:p>
          <a:p>
            <a:r>
              <a:rPr lang="en-US" dirty="0"/>
              <a:t>“Nested RAID Levels.” </a:t>
            </a:r>
            <a:r>
              <a:rPr lang="en-US" i="1" dirty="0"/>
              <a:t>Wikipedia</a:t>
            </a:r>
            <a:r>
              <a:rPr lang="en-US" dirty="0"/>
              <a:t>, Wikimedia Foundation, 10 Dec. 2017, en.wikipedia.org/wiki/</a:t>
            </a:r>
            <a:r>
              <a:rPr lang="en-US" dirty="0" err="1"/>
              <a:t>Nested_RAID_levels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Stands for Single Large Expensive Disk</a:t>
            </a:r>
          </a:p>
          <a:p>
            <a:r>
              <a:rPr lang="en-US" dirty="0"/>
              <a:t>Was standard in many hosts (late 1980s) but had two main problems:</a:t>
            </a:r>
          </a:p>
          <a:p>
            <a:pPr lvl="1"/>
            <a:r>
              <a:rPr lang="en-US" dirty="0"/>
              <a:t>Could not meet increasing performance needs of other physical host components</a:t>
            </a:r>
          </a:p>
          <a:p>
            <a:pPr lvl="1"/>
            <a:r>
              <a:rPr lang="en-US" dirty="0"/>
              <a:t>If drive failed, all data is lost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071"/>
            <a:ext cx="3719052" cy="4407408"/>
          </a:xfrm>
        </p:spPr>
        <p:txBody>
          <a:bodyPr>
            <a:noAutofit/>
          </a:bodyPr>
          <a:lstStyle/>
          <a:p>
            <a:r>
              <a:rPr lang="en-US" sz="1800" dirty="0"/>
              <a:t>Stands for Redundant Arrays of Inexpensive Disks</a:t>
            </a:r>
          </a:p>
          <a:p>
            <a:r>
              <a:rPr lang="en-US" sz="1800" dirty="0"/>
              <a:t>A data storage virtualization technology that combines multiple physical disk drive components into one or more logical units for the purposes of data redundancy, performance improvement, or both.</a:t>
            </a:r>
          </a:p>
          <a:p>
            <a:r>
              <a:rPr lang="en-US" sz="1800" dirty="0"/>
              <a:t>Comes from paper written by Dr.’s David A. Patterson, Garth Gibson, and Randy H. Katz titled “A Case for Redundant Arrays of Inexpensive Disks”</a:t>
            </a:r>
          </a:p>
          <a:p>
            <a:r>
              <a:rPr lang="en-US" sz="1800" dirty="0"/>
              <a:t>Introduces solution to increase efficiency and protect data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</a:t>
            </a:r>
          </a:p>
        </p:txBody>
      </p:sp>
      <p:pic>
        <p:nvPicPr>
          <p:cNvPr id="5122" name="Picture 2" descr="https://images.anandtech.com/reviews/storage/2007/raid-primer/RAID-5.png">
            <a:extLst>
              <a:ext uri="{FF2B5EF4-FFF2-40B4-BE49-F238E27FC236}">
                <a16:creationId xmlns:a16="http://schemas.microsoft.com/office/drawing/2014/main" id="{DF249CC2-E94A-4656-9614-A90DDF08B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928" y="1593195"/>
            <a:ext cx="4754880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/>
              <a:t>Software RAID</a:t>
            </a:r>
          </a:p>
          <a:p>
            <a:pPr lvl="1"/>
            <a:r>
              <a:rPr lang="en-US" sz="1800" dirty="0"/>
              <a:t>Uses host-based software to provide RAID functions</a:t>
            </a:r>
          </a:p>
          <a:p>
            <a:pPr lvl="1"/>
            <a:r>
              <a:rPr lang="en-US" sz="1800" dirty="0"/>
              <a:t>Implemented at OS level</a:t>
            </a:r>
          </a:p>
          <a:p>
            <a:pPr lvl="1"/>
            <a:r>
              <a:rPr lang="en-US" sz="1800" dirty="0"/>
              <a:t>Cannot Support All RAID levels</a:t>
            </a:r>
          </a:p>
          <a:p>
            <a:pPr lvl="1"/>
            <a:r>
              <a:rPr lang="en-US" sz="1800" dirty="0"/>
              <a:t>Affects system performance</a:t>
            </a:r>
          </a:p>
          <a:p>
            <a:pPr lvl="1"/>
            <a:r>
              <a:rPr lang="en-US" sz="1800" dirty="0"/>
              <a:t>Does not use a dedicated hardware controller to manage the RAID array.</a:t>
            </a:r>
          </a:p>
          <a:p>
            <a:pPr lvl="1"/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Hardware RAID</a:t>
            </a:r>
          </a:p>
          <a:p>
            <a:pPr lvl="1"/>
            <a:r>
              <a:rPr lang="en-US" sz="1800" dirty="0"/>
              <a:t>Uses specialized hardware controller</a:t>
            </a:r>
          </a:p>
          <a:p>
            <a:pPr lvl="1"/>
            <a:r>
              <a:rPr lang="en-US" sz="1800" dirty="0"/>
              <a:t>The external RAID controller is an array-based hardware RAID –an interface between the host and disks. 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Implementation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F64A9F-088F-40D6-A95B-6FB16BF645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12" b="-1"/>
          <a:stretch/>
        </p:blipFill>
        <p:spPr>
          <a:xfrm>
            <a:off x="4077419" y="4232814"/>
            <a:ext cx="4890009" cy="26251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9B0D2A4-9369-4A48-846A-B80EBE68E8C2}"/>
              </a:ext>
            </a:extLst>
          </p:cNvPr>
          <p:cNvSpPr/>
          <p:nvPr/>
        </p:nvSpPr>
        <p:spPr>
          <a:xfrm>
            <a:off x="841075" y="5424935"/>
            <a:ext cx="32981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>
                <a:solidFill>
                  <a:srgbClr val="7030A0"/>
                </a:solidFill>
                <a:latin typeface="Comic Sans MS" panose="030F0702030302020204" pitchFamily="66" charset="0"/>
              </a:rPr>
              <a:t>Presents storage volumes to the host, and the host manages these volumes as physical drives.</a:t>
            </a: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34E45160-2A04-419A-9E0A-44685268B13B}"/>
              </a:ext>
            </a:extLst>
          </p:cNvPr>
          <p:cNvCxnSpPr>
            <a:cxnSpLocks/>
            <a:stCxn id="3" idx="2"/>
          </p:cNvCxnSpPr>
          <p:nvPr/>
        </p:nvCxnSpPr>
        <p:spPr>
          <a:xfrm rot="5400000" flipH="1" flipV="1">
            <a:off x="3546538" y="4619800"/>
            <a:ext cx="825972" cy="2938733"/>
          </a:xfrm>
          <a:prstGeom prst="curvedConnector4">
            <a:avLst>
              <a:gd name="adj1" fmla="val -27676"/>
              <a:gd name="adj2" fmla="val 78058"/>
            </a:avLst>
          </a:prstGeom>
          <a:ln w="28575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Enclosure that containers drives, hardware and software that is used to implement RAID</a:t>
            </a:r>
          </a:p>
          <a:p>
            <a:r>
              <a:rPr lang="en-US" dirty="0"/>
              <a:t>Drives in array are in sub-enclosures, which holds a fixed number of drives</a:t>
            </a:r>
          </a:p>
          <a:p>
            <a:r>
              <a:rPr lang="en-US" dirty="0"/>
              <a:t>Logical arrays – subset of disks in RAID array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Array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27870" y="1574105"/>
            <a:ext cx="4973451" cy="491223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1800" dirty="0"/>
              <a:t>Striping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</a:t>
            </a:r>
            <a:r>
              <a:rPr lang="en-US" sz="1600" dirty="0"/>
              <a:t>: one of a predefined number of addressable disk blocks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Stripe</a:t>
            </a:r>
            <a:r>
              <a:rPr lang="en-US" sz="1600" dirty="0"/>
              <a:t>: aligned strips that span across all disks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Size</a:t>
            </a:r>
            <a:r>
              <a:rPr lang="en-US" sz="1600" dirty="0"/>
              <a:t>: number of blocks in a strip</a:t>
            </a:r>
          </a:p>
          <a:p>
            <a:pPr lvl="1"/>
            <a:r>
              <a:rPr lang="en-US" sz="1600" b="1" dirty="0">
                <a:solidFill>
                  <a:schemeClr val="accent6"/>
                </a:solidFill>
              </a:rPr>
              <a:t>Stripe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width</a:t>
            </a:r>
            <a:r>
              <a:rPr lang="en-US" sz="1600" dirty="0"/>
              <a:t>: number of data strips in a stripe</a:t>
            </a:r>
          </a:p>
          <a:p>
            <a:r>
              <a:rPr lang="en-US" sz="1800" dirty="0"/>
              <a:t>Mirroring</a:t>
            </a:r>
          </a:p>
          <a:p>
            <a:pPr lvl="1"/>
            <a:r>
              <a:rPr lang="en-US" sz="1600" dirty="0"/>
              <a:t>Data is stored on two different drives</a:t>
            </a:r>
          </a:p>
          <a:p>
            <a:pPr lvl="1"/>
            <a:r>
              <a:rPr lang="en-US" sz="1600" dirty="0"/>
              <a:t>Requires 100% extra disk space</a:t>
            </a:r>
          </a:p>
          <a:p>
            <a:r>
              <a:rPr lang="en-US" sz="1800" dirty="0"/>
              <a:t>Parity</a:t>
            </a:r>
          </a:p>
          <a:p>
            <a:pPr lvl="1"/>
            <a:r>
              <a:rPr lang="en-US" sz="1600" dirty="0"/>
              <a:t>Protect striped data without mirroring</a:t>
            </a:r>
          </a:p>
          <a:p>
            <a:pPr lvl="1"/>
            <a:r>
              <a:rPr lang="en-US" sz="1600" dirty="0"/>
              <a:t>Requires 25% extra disk space</a:t>
            </a:r>
          </a:p>
          <a:p>
            <a:pPr lvl="1"/>
            <a:r>
              <a:rPr lang="en-US" sz="1600" dirty="0"/>
              <a:t>Parity recalculated every time data is changed, affecting performance of RAID controller in use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Levels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67B8ECF-86E3-4F0D-877A-85C556BD223E}"/>
              </a:ext>
            </a:extLst>
          </p:cNvPr>
          <p:cNvGrpSpPr/>
          <p:nvPr/>
        </p:nvGrpSpPr>
        <p:grpSpPr>
          <a:xfrm>
            <a:off x="4951143" y="1653451"/>
            <a:ext cx="4010798" cy="2550561"/>
            <a:chOff x="2288792" y="4210444"/>
            <a:chExt cx="6759671" cy="168970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CCAD46D-FFBF-48FE-A558-B25A55354239}"/>
                </a:ext>
              </a:extLst>
            </p:cNvPr>
            <p:cNvSpPr/>
            <p:nvPr/>
          </p:nvSpPr>
          <p:spPr>
            <a:xfrm>
              <a:off x="2288792" y="4300314"/>
              <a:ext cx="6759671" cy="15998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dirty="0"/>
                <a:t>Striping</a:t>
              </a:r>
              <a:br>
                <a:rPr lang="en-US" sz="2000" dirty="0"/>
              </a:br>
              <a:endParaRPr lang="en-US" sz="1600" dirty="0"/>
            </a:p>
            <a:p>
              <a:pPr lvl="0"/>
              <a:r>
                <a:rPr lang="en-US" sz="1600" dirty="0"/>
                <a:t>a technique to spread data across multiple drives (more than one) to use the drives in parallel. All the read-write heads work simultaneously, allowing more data to be processed in a shorter time and increasing performance, compared to reading and writing from a single disk.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B9305D-1890-410B-A90A-6E113EE8DFA3}"/>
                </a:ext>
              </a:extLst>
            </p:cNvPr>
            <p:cNvSpPr/>
            <p:nvPr/>
          </p:nvSpPr>
          <p:spPr>
            <a:xfrm rot="21346576">
              <a:off x="5870459" y="4210444"/>
              <a:ext cx="2830492" cy="76032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D5EFAF4-AAAE-459A-91D8-28D5EED5647C}"/>
              </a:ext>
            </a:extLst>
          </p:cNvPr>
          <p:cNvGrpSpPr/>
          <p:nvPr/>
        </p:nvGrpSpPr>
        <p:grpSpPr>
          <a:xfrm>
            <a:off x="4951143" y="4320453"/>
            <a:ext cx="4010798" cy="1316490"/>
            <a:chOff x="2288792" y="3946334"/>
            <a:chExt cx="6759671" cy="164105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DE5FBF-4B21-4FF9-87A4-73C8DA524190}"/>
                </a:ext>
              </a:extLst>
            </p:cNvPr>
            <p:cNvSpPr/>
            <p:nvPr/>
          </p:nvSpPr>
          <p:spPr>
            <a:xfrm>
              <a:off x="2288792" y="3987552"/>
              <a:ext cx="6759671" cy="159983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dirty="0"/>
                <a:t>Strip</a:t>
              </a:r>
              <a:br>
                <a:rPr lang="en-US" sz="2000" dirty="0"/>
              </a:br>
              <a:endParaRPr lang="en-US" sz="1600" dirty="0"/>
            </a:p>
            <a:p>
              <a:pPr lvl="0"/>
              <a:r>
                <a:rPr lang="en-US" sz="1600" dirty="0"/>
                <a:t>In RAID, a predefined number of contiguously addressable disk blocks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00103E-C73D-4B2A-9CE2-DFB71FC1BCD8}"/>
                </a:ext>
              </a:extLst>
            </p:cNvPr>
            <p:cNvSpPr/>
            <p:nvPr/>
          </p:nvSpPr>
          <p:spPr>
            <a:xfrm rot="21346576">
              <a:off x="5870459" y="3946334"/>
              <a:ext cx="2830491" cy="76032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1F63217-2E2A-4279-B655-94D81CF1F1C4}"/>
              </a:ext>
            </a:extLst>
          </p:cNvPr>
          <p:cNvSpPr/>
          <p:nvPr/>
        </p:nvSpPr>
        <p:spPr>
          <a:xfrm>
            <a:off x="234176" y="5734981"/>
            <a:ext cx="8733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222222"/>
                </a:solidFill>
              </a:rPr>
              <a:t>RAID</a:t>
            </a:r>
            <a:r>
              <a:rPr lang="en-US" sz="1200" dirty="0">
                <a:solidFill>
                  <a:srgbClr val="222222"/>
                </a:solidFill>
              </a:rPr>
              <a:t>-</a:t>
            </a:r>
            <a:r>
              <a:rPr lang="en-US" sz="1200" b="1" dirty="0">
                <a:solidFill>
                  <a:srgbClr val="222222"/>
                </a:solidFill>
              </a:rPr>
              <a:t>5</a:t>
            </a:r>
            <a:r>
              <a:rPr lang="en-US" sz="1200" dirty="0">
                <a:solidFill>
                  <a:srgbClr val="222222"/>
                </a:solidFill>
              </a:rPr>
              <a:t> provides data redundancy by using 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. 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 is a calculated value used to reconstruct data after a failure. While data is being written to a </a:t>
            </a:r>
            <a:r>
              <a:rPr lang="en-US" sz="1200" b="1" dirty="0">
                <a:solidFill>
                  <a:srgbClr val="222222"/>
                </a:solidFill>
              </a:rPr>
              <a:t>RAID</a:t>
            </a:r>
            <a:r>
              <a:rPr lang="en-US" sz="1200" dirty="0">
                <a:solidFill>
                  <a:srgbClr val="222222"/>
                </a:solidFill>
              </a:rPr>
              <a:t>-</a:t>
            </a:r>
            <a:r>
              <a:rPr lang="en-US" sz="1200" b="1" dirty="0">
                <a:solidFill>
                  <a:srgbClr val="222222"/>
                </a:solidFill>
              </a:rPr>
              <a:t>5</a:t>
            </a:r>
            <a:r>
              <a:rPr lang="en-US" sz="1200" dirty="0">
                <a:solidFill>
                  <a:srgbClr val="222222"/>
                </a:solidFill>
              </a:rPr>
              <a:t> volume, </a:t>
            </a:r>
            <a:r>
              <a:rPr lang="en-US" sz="1200" b="1" dirty="0">
                <a:solidFill>
                  <a:srgbClr val="222222"/>
                </a:solidFill>
              </a:rPr>
              <a:t>parity</a:t>
            </a:r>
            <a:r>
              <a:rPr lang="en-US" sz="1200" dirty="0">
                <a:solidFill>
                  <a:srgbClr val="222222"/>
                </a:solidFill>
              </a:rPr>
              <a:t> is calculated by doing an exclusive OR (XOR) procedure on the data. The resulting parity is then written to the volume. The data and calculated parity are contained in a plex that is "striped" across multiple disks. If a portion of a RAID-5 volume fails, the data that was on that portion of the failed volume can be recreated from the remaining data and parity information.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Data is striped across all drives in RAID setup</a:t>
            </a:r>
          </a:p>
          <a:p>
            <a:r>
              <a:rPr lang="en-US" dirty="0"/>
              <a:t>Requires at least two drives</a:t>
            </a:r>
          </a:p>
          <a:p>
            <a:r>
              <a:rPr lang="en-US" dirty="0"/>
              <a:t>Storage amount is equal to amount of storage across all drives in setup</a:t>
            </a:r>
          </a:p>
          <a:p>
            <a:r>
              <a:rPr lang="en-US" dirty="0"/>
              <a:t>Good read and write performance</a:t>
            </a:r>
          </a:p>
          <a:p>
            <a:r>
              <a:rPr lang="en-US" dirty="0"/>
              <a:t>If one drive fails, all data is lost </a:t>
            </a:r>
          </a:p>
          <a:p>
            <a:r>
              <a:rPr lang="en-US" dirty="0"/>
              <a:t>Used in applications that need high I/O throughput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0</a:t>
            </a:r>
          </a:p>
        </p:txBody>
      </p:sp>
      <p:pic>
        <p:nvPicPr>
          <p:cNvPr id="8194" name="Picture 2" descr="https://upload.wikimedia.org/wikipedia/commons/thumb/9/9b/RAID_0.svg/325px-RAID_0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5943" y="1668162"/>
            <a:ext cx="309562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Mirror data to all drives in RAID setup</a:t>
            </a:r>
          </a:p>
          <a:p>
            <a:r>
              <a:rPr lang="en-US" dirty="0"/>
              <a:t>Requires at least two drives</a:t>
            </a:r>
          </a:p>
          <a:p>
            <a:r>
              <a:rPr lang="en-US" dirty="0"/>
              <a:t>If one drive fails, data is safe on second drive</a:t>
            </a:r>
          </a:p>
          <a:p>
            <a:r>
              <a:rPr lang="en-US" dirty="0"/>
              <a:t>Total storage of drives is equal to the data being mirrored from first drive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1</a:t>
            </a:r>
          </a:p>
        </p:txBody>
      </p:sp>
      <p:pic>
        <p:nvPicPr>
          <p:cNvPr id="27650" name="Picture 2" descr="https://upload.wikimedia.org/wikipedia/commons/thumb/b/b7/RAID_1.svg/325px-RAID_1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0829" y="1684751"/>
            <a:ext cx="309562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Striped Mirror</a:t>
            </a:r>
          </a:p>
          <a:p>
            <a:r>
              <a:rPr lang="en-US" dirty="0"/>
              <a:t>Nested RAID</a:t>
            </a:r>
          </a:p>
          <a:p>
            <a:r>
              <a:rPr lang="en-US" dirty="0"/>
              <a:t>A RAID 0 Setup of disks in RAID 1</a:t>
            </a:r>
          </a:p>
          <a:p>
            <a:r>
              <a:rPr lang="en-US" dirty="0"/>
              <a:t>Combines efficiency of RAID 0 and reliability of RAID 1</a:t>
            </a:r>
          </a:p>
          <a:p>
            <a:r>
              <a:rPr lang="en-US" dirty="0"/>
              <a:t>Used for data base applications that require high rates I/O interaction, random access, and high </a:t>
            </a:r>
            <a:r>
              <a:rPr lang="en-US" dirty="0" err="1"/>
              <a:t>availabilty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10(1 + 0)</a:t>
            </a:r>
          </a:p>
        </p:txBody>
      </p:sp>
      <p:pic>
        <p:nvPicPr>
          <p:cNvPr id="5122" name="Picture 2" descr="https://upload.wikimedia.org/wikipedia/commons/thumb/e/e6/RAID_10_01.svg/1000px-RAID_10_01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9056" y="1861752"/>
            <a:ext cx="4077766" cy="4077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">
      <a:dk1>
        <a:sysClr val="windowText" lastClr="000000"/>
      </a:dk1>
      <a:lt1>
        <a:sysClr val="window" lastClr="FFFFFF"/>
      </a:lt1>
      <a:dk2>
        <a:srgbClr val="0B3D1A"/>
      </a:dk2>
      <a:lt2>
        <a:srgbClr val="E2ECD8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80274</TotalTime>
  <Words>722</Words>
  <Application>Microsoft Office PowerPoint</Application>
  <PresentationFormat>On-screen Show (4:3)</PresentationFormat>
  <Paragraphs>116</Paragraphs>
  <Slides>16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 Narrow</vt:lpstr>
      <vt:lpstr>Book Antiqua</vt:lpstr>
      <vt:lpstr>Calibri</vt:lpstr>
      <vt:lpstr>Comic Sans MS</vt:lpstr>
      <vt:lpstr>Franklin Gothic Medium</vt:lpstr>
      <vt:lpstr>Times</vt:lpstr>
      <vt:lpstr>Wingdings</vt:lpstr>
      <vt:lpstr>Wingdings 2</vt:lpstr>
      <vt:lpstr>Java Green</vt:lpstr>
      <vt:lpstr>Equation</vt:lpstr>
      <vt:lpstr>Concepts of  Computing  Technologies   Storage Management: Data Protection: RAID  </vt:lpstr>
      <vt:lpstr>SLED</vt:lpstr>
      <vt:lpstr>RAID</vt:lpstr>
      <vt:lpstr>RAID Implementation</vt:lpstr>
      <vt:lpstr>RAID Array</vt:lpstr>
      <vt:lpstr>RAID Levels</vt:lpstr>
      <vt:lpstr>RAID 0</vt:lpstr>
      <vt:lpstr>RAID 1</vt:lpstr>
      <vt:lpstr>RAID 10(1 + 0)</vt:lpstr>
      <vt:lpstr>Raid 3</vt:lpstr>
      <vt:lpstr>RAID 4</vt:lpstr>
      <vt:lpstr>RAID 5</vt:lpstr>
      <vt:lpstr>RAID 6</vt:lpstr>
      <vt:lpstr>RAID Table</vt:lpstr>
      <vt:lpstr>References</vt:lpstr>
      <vt:lpstr>Pictures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764</cp:revision>
  <dcterms:created xsi:type="dcterms:W3CDTF">2013-12-20T15:33:26Z</dcterms:created>
  <dcterms:modified xsi:type="dcterms:W3CDTF">2018-11-06T18:23:37Z</dcterms:modified>
</cp:coreProperties>
</file>