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sldIdLst>
    <p:sldId id="257" r:id="rId2"/>
    <p:sldId id="292" r:id="rId3"/>
    <p:sldId id="271" r:id="rId4"/>
    <p:sldId id="272" r:id="rId5"/>
    <p:sldId id="294" r:id="rId6"/>
    <p:sldId id="273" r:id="rId7"/>
    <p:sldId id="286" r:id="rId8"/>
    <p:sldId id="295" r:id="rId9"/>
    <p:sldId id="296" r:id="rId10"/>
    <p:sldId id="297" r:id="rId11"/>
    <p:sldId id="298" r:id="rId12"/>
    <p:sldId id="299" r:id="rId13"/>
    <p:sldId id="300"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5CC"/>
    <a:srgbClr val="F9D0B9"/>
    <a:srgbClr val="EBED97"/>
    <a:srgbClr val="AFAADA"/>
    <a:srgbClr val="FF9A05"/>
    <a:srgbClr val="D67F00"/>
    <a:srgbClr val="FFBD5D"/>
    <a:srgbClr val="F9FEDE"/>
    <a:srgbClr val="DDDDDD"/>
    <a:srgbClr val="AFA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92" autoAdjust="0"/>
    <p:restoredTop sz="94660"/>
  </p:normalViewPr>
  <p:slideViewPr>
    <p:cSldViewPr snapToGrid="0">
      <p:cViewPr>
        <p:scale>
          <a:sx n="78" d="100"/>
          <a:sy n="78" d="100"/>
        </p:scale>
        <p:origin x="381" y="-221"/>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pPr/>
              <a:t>9/1/2018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pPr/>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191992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63B7B-8D39-4D0A-9EEA-56F291D347A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63B7B-8D39-4D0A-9EEA-56F291D347A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63B7B-8D39-4D0A-9EEA-56F291D347AD}" type="slidenum">
              <a:rPr lang="en-US" smtClean="0"/>
              <a:pPr/>
              <a:t>5</a:t>
            </a:fld>
            <a:endParaRPr lang="en-US"/>
          </a:p>
        </p:txBody>
      </p:sp>
    </p:spTree>
    <p:extLst>
      <p:ext uri="{BB962C8B-B14F-4D97-AF65-F5344CB8AC3E}">
        <p14:creationId xmlns:p14="http://schemas.microsoft.com/office/powerpoint/2010/main" val="307143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63B7B-8D39-4D0A-9EEA-56F291D347A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9/1/2018</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9/1/2018</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9/1/2018</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9/1/2018</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9/1/2018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9/1/2018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9/1/2018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9/1/2018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9/1/2018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9/1/2018</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9/1/2018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9/1/2018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9/1/2018</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69590" y="4753300"/>
            <a:ext cx="1981200" cy="1828800"/>
          </a:xfrm>
        </p:spPr>
        <p:txBody>
          <a:bodyPr anchor="b" anchorCtr="0"/>
          <a:lstStyle/>
          <a:p>
            <a:r>
              <a:rPr lang="en-US" dirty="0"/>
              <a:t>Ch. 2</a:t>
            </a:r>
          </a:p>
        </p:txBody>
      </p:sp>
      <p:sp>
        <p:nvSpPr>
          <p:cNvPr id="3076" name="Rectangle 21"/>
          <p:cNvSpPr>
            <a:spLocks noGrp="1" noChangeArrowheads="1"/>
          </p:cNvSpPr>
          <p:nvPr>
            <p:ph type="title"/>
          </p:nvPr>
        </p:nvSpPr>
        <p:spPr/>
        <p:txBody>
          <a:bodyPr/>
          <a:lstStyle/>
          <a:p>
            <a:r>
              <a:rPr lang="en-GB" altLang="en-US" sz="3200" dirty="0">
                <a:solidFill>
                  <a:srgbClr val="F9FEDE"/>
                </a:solidFill>
              </a:rPr>
              <a:t>Concepts of </a:t>
            </a:r>
            <a:br>
              <a:rPr lang="en-GB" altLang="en-US" sz="3200" dirty="0">
                <a:solidFill>
                  <a:srgbClr val="F9FEDE"/>
                </a:solidFill>
              </a:rPr>
            </a:br>
            <a:r>
              <a:rPr lang="en-GB" altLang="en-US" sz="3200" dirty="0">
                <a:solidFill>
                  <a:srgbClr val="F9FEDE"/>
                </a:solidFill>
              </a:rPr>
              <a:t>Computing </a:t>
            </a:r>
            <a:br>
              <a:rPr lang="en-GB" altLang="en-US" sz="3200" dirty="0">
                <a:solidFill>
                  <a:srgbClr val="F9FEDE"/>
                </a:solidFill>
              </a:rPr>
            </a:br>
            <a:r>
              <a:rPr lang="en-GB" altLang="en-US" sz="3200" dirty="0">
                <a:solidFill>
                  <a:srgbClr val="F9FEDE"/>
                </a:solidFill>
              </a:rPr>
              <a:t>Technologies</a:t>
            </a:r>
            <a:br>
              <a:rPr lang="en-GB" altLang="en-US" dirty="0"/>
            </a:br>
            <a:br>
              <a:rPr lang="en-GB" altLang="en-US" dirty="0"/>
            </a:br>
            <a:br>
              <a:rPr lang="en-GB" altLang="en-US" dirty="0"/>
            </a:br>
            <a:r>
              <a:rPr lang="en-US" altLang="en-US" dirty="0"/>
              <a:t>Storage Management:</a:t>
            </a:r>
            <a:br>
              <a:rPr lang="en-US" altLang="en-US" dirty="0"/>
            </a:br>
            <a:r>
              <a:rPr lang="en-US" altLang="en-US" dirty="0"/>
              <a:t>Storage System Environment</a:t>
            </a:r>
            <a:br>
              <a:rPr lang="en-US" altLang="en-US" dirty="0"/>
            </a:br>
            <a:br>
              <a:rPr lang="en-US" altLang="en-US" dirty="0"/>
            </a:br>
            <a:endParaRPr lang="en-US" altLang="en-US"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Tree>
    <p:extLst>
      <p:ext uri="{BB962C8B-B14F-4D97-AF65-F5344CB8AC3E}">
        <p14:creationId xmlns:p14="http://schemas.microsoft.com/office/powerpoint/2010/main" val="35871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3B974-E030-47A0-B8F4-3DD87B90C83A}"/>
              </a:ext>
            </a:extLst>
          </p:cNvPr>
          <p:cNvSpPr>
            <a:spLocks noGrp="1"/>
          </p:cNvSpPr>
          <p:nvPr>
            <p:ph idx="1"/>
          </p:nvPr>
        </p:nvSpPr>
        <p:spPr>
          <a:xfrm>
            <a:off x="119743" y="1577555"/>
            <a:ext cx="8407893" cy="4407408"/>
          </a:xfrm>
        </p:spPr>
        <p:txBody>
          <a:bodyPr>
            <a:noAutofit/>
          </a:bodyPr>
          <a:lstStyle/>
          <a:p>
            <a:r>
              <a:rPr lang="en-US" sz="1800" dirty="0"/>
              <a:t>Three access methods:</a:t>
            </a:r>
          </a:p>
          <a:p>
            <a:pPr lvl="1"/>
            <a:r>
              <a:rPr lang="en-US" sz="1600" b="1" dirty="0">
                <a:solidFill>
                  <a:srgbClr val="0070C0"/>
                </a:solidFill>
              </a:rPr>
              <a:t>Block-level access:</a:t>
            </a:r>
            <a:r>
              <a:rPr lang="en-US" sz="1600" dirty="0"/>
              <a:t> the file system is created on a host, and data is accessed on a network at the block level</a:t>
            </a:r>
          </a:p>
          <a:p>
            <a:pPr lvl="1"/>
            <a:r>
              <a:rPr lang="en-US" sz="1600" b="1" dirty="0">
                <a:solidFill>
                  <a:srgbClr val="0070C0"/>
                </a:solidFill>
              </a:rPr>
              <a:t>File-level access:</a:t>
            </a:r>
            <a:r>
              <a:rPr lang="en-US" sz="1600" dirty="0"/>
              <a:t> the file system is created on a separate file server or at the storage side, and the file-level </a:t>
            </a:r>
            <a:br>
              <a:rPr lang="en-US" sz="1600" dirty="0"/>
            </a:br>
            <a:r>
              <a:rPr lang="en-US" sz="1600" dirty="0"/>
              <a:t>request is sent over a </a:t>
            </a:r>
            <a:br>
              <a:rPr lang="en-US" sz="1600" dirty="0"/>
            </a:br>
            <a:r>
              <a:rPr lang="en-US" sz="1600" dirty="0"/>
              <a:t>network, </a:t>
            </a:r>
            <a:br>
              <a:rPr lang="en-US" sz="1600" dirty="0"/>
            </a:br>
            <a:br>
              <a:rPr lang="en-US" sz="1600" dirty="0"/>
            </a:br>
            <a:r>
              <a:rPr lang="en-US" sz="1600" dirty="0"/>
              <a:t>Because data is </a:t>
            </a:r>
            <a:br>
              <a:rPr lang="en-US" sz="1600" dirty="0"/>
            </a:br>
            <a:r>
              <a:rPr lang="en-US" sz="1600" dirty="0"/>
              <a:t>accessed at the file </a:t>
            </a:r>
            <a:br>
              <a:rPr lang="en-US" sz="1600" dirty="0"/>
            </a:br>
            <a:r>
              <a:rPr lang="en-US" sz="1600" dirty="0"/>
              <a:t>level, this method has </a:t>
            </a:r>
            <a:br>
              <a:rPr lang="en-US" sz="1600" dirty="0"/>
            </a:br>
            <a:r>
              <a:rPr lang="en-US" sz="1600" dirty="0"/>
              <a:t>higher overhead than</a:t>
            </a:r>
            <a:br>
              <a:rPr lang="en-US" sz="1600" dirty="0"/>
            </a:br>
            <a:r>
              <a:rPr lang="en-US" sz="1600" dirty="0"/>
              <a:t>block level access. </a:t>
            </a:r>
          </a:p>
          <a:p>
            <a:pPr lvl="1"/>
            <a:r>
              <a:rPr lang="en-US" sz="1600" b="1" dirty="0">
                <a:solidFill>
                  <a:srgbClr val="0070C0"/>
                </a:solidFill>
              </a:rPr>
              <a:t>Object-level access </a:t>
            </a:r>
            <a:r>
              <a:rPr lang="en-US" sz="1600" dirty="0"/>
              <a:t>is </a:t>
            </a:r>
            <a:br>
              <a:rPr lang="en-US" sz="1600" dirty="0"/>
            </a:br>
            <a:r>
              <a:rPr lang="en-US" sz="1600" dirty="0"/>
              <a:t>an intelligent evolution,</a:t>
            </a:r>
            <a:br>
              <a:rPr lang="en-US" sz="1600" dirty="0"/>
            </a:br>
            <a:r>
              <a:rPr lang="en-US" sz="1600" dirty="0"/>
              <a:t>whereby data is accessed</a:t>
            </a:r>
            <a:br>
              <a:rPr lang="en-US" sz="1600" dirty="0"/>
            </a:br>
            <a:r>
              <a:rPr lang="en-US" sz="1600" dirty="0"/>
              <a:t>over a network in terms </a:t>
            </a:r>
            <a:br>
              <a:rPr lang="en-US" sz="1600" dirty="0"/>
            </a:br>
            <a:r>
              <a:rPr lang="en-US" sz="1600" dirty="0"/>
              <a:t>of self-contained objects </a:t>
            </a:r>
            <a:br>
              <a:rPr lang="en-US" sz="1600" dirty="0"/>
            </a:br>
            <a:r>
              <a:rPr lang="en-US" sz="1600" dirty="0"/>
              <a:t>with a unique object ID.</a:t>
            </a:r>
          </a:p>
        </p:txBody>
      </p:sp>
      <p:sp>
        <p:nvSpPr>
          <p:cNvPr id="3" name="Title 2">
            <a:extLst>
              <a:ext uri="{FF2B5EF4-FFF2-40B4-BE49-F238E27FC236}">
                <a16:creationId xmlns:a16="http://schemas.microsoft.com/office/drawing/2014/main" id="{844B5E7D-8774-47F6-AD88-87AEBF71334D}"/>
              </a:ext>
            </a:extLst>
          </p:cNvPr>
          <p:cNvSpPr>
            <a:spLocks noGrp="1"/>
          </p:cNvSpPr>
          <p:nvPr>
            <p:ph type="title"/>
          </p:nvPr>
        </p:nvSpPr>
        <p:spPr/>
        <p:txBody>
          <a:bodyPr/>
          <a:lstStyle/>
          <a:p>
            <a:r>
              <a:rPr lang="en-US" dirty="0"/>
              <a:t>Accessing data</a:t>
            </a:r>
          </a:p>
        </p:txBody>
      </p:sp>
      <p:pic>
        <p:nvPicPr>
          <p:cNvPr id="4" name="Picture 3">
            <a:extLst>
              <a:ext uri="{FF2B5EF4-FFF2-40B4-BE49-F238E27FC236}">
                <a16:creationId xmlns:a16="http://schemas.microsoft.com/office/drawing/2014/main" id="{01581DD2-33D3-41BF-BEB2-99A7F4F53BB8}"/>
              </a:ext>
            </a:extLst>
          </p:cNvPr>
          <p:cNvPicPr>
            <a:picLocks noChangeAspect="1"/>
          </p:cNvPicPr>
          <p:nvPr/>
        </p:nvPicPr>
        <p:blipFill>
          <a:blip r:embed="rId2"/>
          <a:stretch>
            <a:fillRect/>
          </a:stretch>
        </p:blipFill>
        <p:spPr>
          <a:xfrm>
            <a:off x="3055411" y="3243943"/>
            <a:ext cx="5970206" cy="3441926"/>
          </a:xfrm>
          <a:prstGeom prst="rect">
            <a:avLst/>
          </a:prstGeom>
        </p:spPr>
      </p:pic>
    </p:spTree>
    <p:extLst>
      <p:ext uri="{BB962C8B-B14F-4D97-AF65-F5344CB8AC3E}">
        <p14:creationId xmlns:p14="http://schemas.microsoft.com/office/powerpoint/2010/main" val="33040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5652B8-C12F-4CBB-A06F-E174C079D219}"/>
              </a:ext>
            </a:extLst>
          </p:cNvPr>
          <p:cNvSpPr>
            <a:spLocks noGrp="1"/>
          </p:cNvSpPr>
          <p:nvPr>
            <p:ph idx="1"/>
          </p:nvPr>
        </p:nvSpPr>
        <p:spPr/>
        <p:txBody>
          <a:bodyPr/>
          <a:lstStyle/>
          <a:p>
            <a:r>
              <a:rPr lang="en-US" dirty="0"/>
              <a:t>DAS is an architecture in which storage is connected directly to the hosts. </a:t>
            </a:r>
          </a:p>
          <a:p>
            <a:r>
              <a:rPr lang="en-US" dirty="0"/>
              <a:t>The internal disk drive of a host and the directly-connected external storage array are some examples of DAS. </a:t>
            </a:r>
          </a:p>
          <a:p>
            <a:r>
              <a:rPr lang="en-US" dirty="0"/>
              <a:t>Although the implementation of storage networking technologies is gaining popularity, DAS has remained suitable for localized data access in a small environment, such as personal computing and workgroups. </a:t>
            </a:r>
          </a:p>
          <a:p>
            <a:r>
              <a:rPr lang="en-US" dirty="0"/>
              <a:t>DAS is classified as internal or external, based on the location of the storage device with respect to the host. </a:t>
            </a:r>
          </a:p>
          <a:p>
            <a:r>
              <a:rPr lang="en-US" dirty="0"/>
              <a:t>In most cases, communication between the host and the storage device takes place over a SCSI or FC protocol.</a:t>
            </a:r>
          </a:p>
          <a:p>
            <a:endParaRPr lang="en-US" dirty="0"/>
          </a:p>
        </p:txBody>
      </p:sp>
      <p:sp>
        <p:nvSpPr>
          <p:cNvPr id="3" name="Title 2">
            <a:extLst>
              <a:ext uri="{FF2B5EF4-FFF2-40B4-BE49-F238E27FC236}">
                <a16:creationId xmlns:a16="http://schemas.microsoft.com/office/drawing/2014/main" id="{2486F09B-052D-49D2-8EB4-D1D59D63D30B}"/>
              </a:ext>
            </a:extLst>
          </p:cNvPr>
          <p:cNvSpPr>
            <a:spLocks noGrp="1"/>
          </p:cNvSpPr>
          <p:nvPr>
            <p:ph type="title"/>
          </p:nvPr>
        </p:nvSpPr>
        <p:spPr/>
        <p:txBody>
          <a:bodyPr/>
          <a:lstStyle/>
          <a:p>
            <a:r>
              <a:rPr lang="en-US" dirty="0"/>
              <a:t>Direct-Attached Storage (DAS)</a:t>
            </a:r>
          </a:p>
        </p:txBody>
      </p:sp>
    </p:spTree>
    <p:extLst>
      <p:ext uri="{BB962C8B-B14F-4D97-AF65-F5344CB8AC3E}">
        <p14:creationId xmlns:p14="http://schemas.microsoft.com/office/powerpoint/2010/main" val="236754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05903F-3CC7-463B-8323-4B310B2141C5}"/>
              </a:ext>
            </a:extLst>
          </p:cNvPr>
          <p:cNvSpPr>
            <a:spLocks noGrp="1"/>
          </p:cNvSpPr>
          <p:nvPr>
            <p:ph sz="half" idx="1"/>
          </p:nvPr>
        </p:nvSpPr>
        <p:spPr/>
        <p:txBody>
          <a:bodyPr/>
          <a:lstStyle/>
          <a:p>
            <a:pPr marL="45720" indent="0">
              <a:buNone/>
            </a:pPr>
            <a:r>
              <a:rPr lang="en-US" b="1" dirty="0">
                <a:solidFill>
                  <a:srgbClr val="0070C0"/>
                </a:solidFill>
              </a:rPr>
              <a:t>PROs</a:t>
            </a:r>
          </a:p>
          <a:p>
            <a:r>
              <a:rPr lang="en-US" dirty="0"/>
              <a:t>Lower initial investment </a:t>
            </a:r>
          </a:p>
          <a:p>
            <a:r>
              <a:rPr lang="en-US" dirty="0"/>
              <a:t>Simple configuration </a:t>
            </a:r>
          </a:p>
          <a:p>
            <a:r>
              <a:rPr lang="en-US" dirty="0"/>
              <a:t>Easy and rapid deployment. </a:t>
            </a:r>
          </a:p>
          <a:p>
            <a:r>
              <a:rPr lang="en-US" dirty="0"/>
              <a:t>Easy storage management -- fewer management tasks </a:t>
            </a:r>
          </a:p>
          <a:p>
            <a:r>
              <a:rPr lang="en-US" dirty="0"/>
              <a:t>Less hardware and software elements to set up and operate. </a:t>
            </a:r>
          </a:p>
        </p:txBody>
      </p:sp>
      <p:sp>
        <p:nvSpPr>
          <p:cNvPr id="6" name="Content Placeholder 5">
            <a:extLst>
              <a:ext uri="{FF2B5EF4-FFF2-40B4-BE49-F238E27FC236}">
                <a16:creationId xmlns:a16="http://schemas.microsoft.com/office/drawing/2014/main" id="{649E5C5C-6BDD-418F-B987-769EB47F99B7}"/>
              </a:ext>
            </a:extLst>
          </p:cNvPr>
          <p:cNvSpPr>
            <a:spLocks noGrp="1"/>
          </p:cNvSpPr>
          <p:nvPr>
            <p:ph sz="half" idx="2"/>
          </p:nvPr>
        </p:nvSpPr>
        <p:spPr/>
        <p:txBody>
          <a:bodyPr/>
          <a:lstStyle/>
          <a:p>
            <a:pPr marL="45720" indent="0">
              <a:buNone/>
            </a:pPr>
            <a:r>
              <a:rPr lang="en-US" b="1" dirty="0">
                <a:solidFill>
                  <a:srgbClr val="0070C0"/>
                </a:solidFill>
              </a:rPr>
              <a:t>CON</a:t>
            </a:r>
          </a:p>
          <a:p>
            <a:r>
              <a:rPr lang="en-US" dirty="0"/>
              <a:t>Does not scale well. </a:t>
            </a:r>
          </a:p>
          <a:p>
            <a:pPr lvl="1"/>
            <a:r>
              <a:rPr lang="en-US" dirty="0"/>
              <a:t>A storage array has a limited number of ports, which restricts the number of hosts that can directly connect to the storage. </a:t>
            </a:r>
          </a:p>
          <a:p>
            <a:pPr lvl="1"/>
            <a:r>
              <a:rPr lang="en-US" dirty="0"/>
              <a:t>When capacities are reached, the service availability may be compromised. </a:t>
            </a:r>
          </a:p>
          <a:p>
            <a:pPr lvl="1"/>
            <a:r>
              <a:rPr lang="en-US" dirty="0"/>
              <a:t>DAS does not make optimal use of resources due to its limited capability to share front-end ports. </a:t>
            </a:r>
          </a:p>
          <a:p>
            <a:pPr lvl="1"/>
            <a:r>
              <a:rPr lang="en-US" dirty="0"/>
              <a:t>Unused resources cannot be easily re-allocated, resulting in islands of over-utilized and under-utilized storage pools.</a:t>
            </a:r>
          </a:p>
          <a:p>
            <a:endParaRPr lang="en-US" dirty="0"/>
          </a:p>
          <a:p>
            <a:r>
              <a:rPr lang="en-US" dirty="0"/>
              <a:t> . Information Storage and Management: Storing, Managing, and Protecting Digital Information in Classic, Virtualized, and Cloud Environments (Kindle Locations 991-997). Wiley. Kindle Edition. </a:t>
            </a:r>
          </a:p>
          <a:p>
            <a:endParaRPr lang="en-US" dirty="0"/>
          </a:p>
          <a:p>
            <a:r>
              <a:rPr lang="en-US" dirty="0"/>
              <a:t> . Information Storage and Management: Storing, Managing, and Protecting Digital Information in Classic, Virtualized, and Cloud Environments (Kindle Location 991). Wiley. Kindle Edition. </a:t>
            </a:r>
          </a:p>
          <a:p>
            <a:endParaRPr lang="en-US" dirty="0"/>
          </a:p>
        </p:txBody>
      </p:sp>
      <p:sp>
        <p:nvSpPr>
          <p:cNvPr id="4" name="Title 3">
            <a:extLst>
              <a:ext uri="{FF2B5EF4-FFF2-40B4-BE49-F238E27FC236}">
                <a16:creationId xmlns:a16="http://schemas.microsoft.com/office/drawing/2014/main" id="{8C3C3EDD-2A34-412A-BE02-B8FD0C2551E9}"/>
              </a:ext>
            </a:extLst>
          </p:cNvPr>
          <p:cNvSpPr>
            <a:spLocks noGrp="1"/>
          </p:cNvSpPr>
          <p:nvPr>
            <p:ph type="title"/>
          </p:nvPr>
        </p:nvSpPr>
        <p:spPr/>
        <p:txBody>
          <a:bodyPr/>
          <a:lstStyle/>
          <a:p>
            <a:r>
              <a:rPr lang="en-US" dirty="0"/>
              <a:t>DAS Pros and Cons vs. </a:t>
            </a:r>
            <a:br>
              <a:rPr lang="en-US" dirty="0"/>
            </a:br>
            <a:r>
              <a:rPr lang="en-US" dirty="0"/>
              <a:t>Storage Network Architectures</a:t>
            </a:r>
          </a:p>
        </p:txBody>
      </p:sp>
    </p:spTree>
    <p:extLst>
      <p:ext uri="{BB962C8B-B14F-4D97-AF65-F5344CB8AC3E}">
        <p14:creationId xmlns:p14="http://schemas.microsoft.com/office/powerpoint/2010/main" val="301597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296531-08DB-43A2-8E4E-81C95B1E24F0}"/>
              </a:ext>
            </a:extLst>
          </p:cNvPr>
          <p:cNvSpPr>
            <a:spLocks noGrp="1"/>
          </p:cNvSpPr>
          <p:nvPr>
            <p:ph idx="1"/>
          </p:nvPr>
        </p:nvSpPr>
        <p:spPr/>
        <p:txBody>
          <a:bodyPr/>
          <a:lstStyle/>
          <a:p>
            <a:r>
              <a:rPr lang="en-US" b="1" dirty="0">
                <a:solidFill>
                  <a:srgbClr val="0070C0"/>
                </a:solidFill>
              </a:rPr>
              <a:t>Flash drives</a:t>
            </a:r>
            <a:r>
              <a:rPr lang="en-US" dirty="0"/>
              <a:t>, also referred as </a:t>
            </a:r>
            <a:r>
              <a:rPr lang="en-US" b="1" dirty="0">
                <a:solidFill>
                  <a:srgbClr val="0070C0"/>
                </a:solidFill>
              </a:rPr>
              <a:t>solid state drives </a:t>
            </a:r>
            <a:r>
              <a:rPr lang="en-US" dirty="0"/>
              <a:t>(SSDs), are drives that deliver ultra-high performance required by performance-sensitive applications. </a:t>
            </a:r>
          </a:p>
          <a:p>
            <a:r>
              <a:rPr lang="en-US" dirty="0"/>
              <a:t>Flash drives use semiconductor-based solid state memory (flash memory) to store and retrieve data. </a:t>
            </a:r>
          </a:p>
          <a:p>
            <a:r>
              <a:rPr lang="en-US" dirty="0"/>
              <a:t>Unlike conventional mechanical disk drives, flash drives contain no moving parts; therefore, they do not have seek and rotational latencies.</a:t>
            </a:r>
          </a:p>
          <a:p>
            <a:r>
              <a:rPr lang="en-US" dirty="0"/>
              <a:t>Flash drives deliver a high number of </a:t>
            </a:r>
            <a:r>
              <a:rPr lang="en-US"/>
              <a:t>Input/Output</a:t>
            </a:r>
            <a:r>
              <a:rPr lang="en-US" dirty="0"/>
              <a:t> operations per second (</a:t>
            </a:r>
            <a:r>
              <a:rPr lang="en-US" b="1" dirty="0"/>
              <a:t>IOPS)</a:t>
            </a:r>
            <a:r>
              <a:rPr lang="en-US" dirty="0"/>
              <a:t> with very low response times. </a:t>
            </a:r>
          </a:p>
          <a:p>
            <a:r>
              <a:rPr lang="en-US" dirty="0"/>
              <a:t>Also, being a semiconductor-based device, flash drives consume less power, compared to mechanical drives. </a:t>
            </a:r>
          </a:p>
          <a:p>
            <a:r>
              <a:rPr lang="en-US" dirty="0"/>
              <a:t>Flash drives are especially suited for applications with small block size and random-read workloads that require consistently low (less than 1 millisecond) response times.. </a:t>
            </a:r>
          </a:p>
        </p:txBody>
      </p:sp>
      <p:sp>
        <p:nvSpPr>
          <p:cNvPr id="5" name="Title 4">
            <a:extLst>
              <a:ext uri="{FF2B5EF4-FFF2-40B4-BE49-F238E27FC236}">
                <a16:creationId xmlns:a16="http://schemas.microsoft.com/office/drawing/2014/main" id="{22968996-26AC-4885-B370-1CA247BC48A3}"/>
              </a:ext>
            </a:extLst>
          </p:cNvPr>
          <p:cNvSpPr>
            <a:spLocks noGrp="1"/>
          </p:cNvSpPr>
          <p:nvPr>
            <p:ph type="title"/>
          </p:nvPr>
        </p:nvSpPr>
        <p:spPr/>
        <p:txBody>
          <a:bodyPr/>
          <a:lstStyle/>
          <a:p>
            <a:r>
              <a:rPr lang="en-US" dirty="0"/>
              <a:t>Flash Drives</a:t>
            </a:r>
          </a:p>
        </p:txBody>
      </p:sp>
    </p:spTree>
    <p:extLst>
      <p:ext uri="{BB962C8B-B14F-4D97-AF65-F5344CB8AC3E}">
        <p14:creationId xmlns:p14="http://schemas.microsoft.com/office/powerpoint/2010/main" val="9948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EMC Education Services. 2012. </a:t>
            </a:r>
            <a:r>
              <a:rPr lang="en-US" i="1" dirty="0"/>
              <a:t>Information storage and management: storing, managing, and protecting digital information</a:t>
            </a:r>
            <a:r>
              <a:rPr lang="en-US" dirty="0"/>
              <a:t> 2nd ed., Hoboken, NJ: Wiley.</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712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240" y="1660592"/>
            <a:ext cx="3571773" cy="4407408"/>
          </a:xfrm>
        </p:spPr>
        <p:txBody>
          <a:bodyPr>
            <a:noAutofit/>
          </a:bodyPr>
          <a:lstStyle/>
          <a:p>
            <a:r>
              <a:rPr lang="en-US" sz="1800" dirty="0"/>
              <a:t>Bus – collection of paths that facilitates data transmission from one part of a host to another</a:t>
            </a:r>
          </a:p>
          <a:p>
            <a:pPr lvl="1"/>
            <a:r>
              <a:rPr lang="en-US" sz="1600" dirty="0"/>
              <a:t>Physical components communicate by sending bits</a:t>
            </a:r>
          </a:p>
          <a:p>
            <a:r>
              <a:rPr lang="en-US" sz="1800" dirty="0"/>
              <a:t>System Bus – carries data from processor to memory</a:t>
            </a:r>
          </a:p>
          <a:p>
            <a:r>
              <a:rPr lang="en-US" sz="1800" dirty="0"/>
              <a:t>Local Bus – </a:t>
            </a:r>
            <a:br>
              <a:rPr lang="en-US" sz="1800" dirty="0"/>
            </a:br>
            <a:r>
              <a:rPr lang="en-US" sz="1800" dirty="0"/>
              <a:t>Connects directly </a:t>
            </a:r>
            <a:br>
              <a:rPr lang="en-US" sz="1800" dirty="0"/>
            </a:br>
            <a:r>
              <a:rPr lang="en-US" sz="1800" dirty="0"/>
              <a:t>to the processor </a:t>
            </a:r>
            <a:br>
              <a:rPr lang="en-US" sz="1800" dirty="0"/>
            </a:br>
            <a:r>
              <a:rPr lang="en-US" sz="1800" dirty="0"/>
              <a:t>and carries data </a:t>
            </a:r>
            <a:br>
              <a:rPr lang="en-US" sz="1800" dirty="0"/>
            </a:br>
            <a:r>
              <a:rPr lang="en-US" sz="1800" dirty="0"/>
              <a:t>between </a:t>
            </a:r>
            <a:br>
              <a:rPr lang="en-US" sz="1800" dirty="0"/>
            </a:br>
            <a:r>
              <a:rPr lang="en-US" sz="1800" dirty="0"/>
              <a:t>peripheral </a:t>
            </a:r>
            <a:br>
              <a:rPr lang="en-US" sz="1800" dirty="0"/>
            </a:br>
            <a:r>
              <a:rPr lang="en-US" sz="1800" dirty="0"/>
              <a:t>devices</a:t>
            </a:r>
          </a:p>
        </p:txBody>
      </p:sp>
      <p:sp>
        <p:nvSpPr>
          <p:cNvPr id="3" name="Title 2"/>
          <p:cNvSpPr>
            <a:spLocks noGrp="1"/>
          </p:cNvSpPr>
          <p:nvPr>
            <p:ph type="title"/>
          </p:nvPr>
        </p:nvSpPr>
        <p:spPr/>
        <p:txBody>
          <a:bodyPr/>
          <a:lstStyle/>
          <a:p>
            <a:r>
              <a:rPr lang="en-US" dirty="0"/>
              <a:t>Components of Connectivity</a:t>
            </a:r>
          </a:p>
        </p:txBody>
      </p:sp>
      <p:sp>
        <p:nvSpPr>
          <p:cNvPr id="1032" name="AutoShape 6" descr="Image result for system bus">
            <a:extLst>
              <a:ext uri="{FF2B5EF4-FFF2-40B4-BE49-F238E27FC236}">
                <a16:creationId xmlns:a16="http://schemas.microsoft.com/office/drawing/2014/main" id="{40CD4C6C-5C48-4EA0-9C67-5B14E958B41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AutoShape 8" descr="Image result for system bus">
            <a:extLst>
              <a:ext uri="{FF2B5EF4-FFF2-40B4-BE49-F238E27FC236}">
                <a16:creationId xmlns:a16="http://schemas.microsoft.com/office/drawing/2014/main" id="{FFEF936D-A000-4BC8-BF71-9A2E9BB6CD2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036">
            <a:extLst>
              <a:ext uri="{FF2B5EF4-FFF2-40B4-BE49-F238E27FC236}">
                <a16:creationId xmlns:a16="http://schemas.microsoft.com/office/drawing/2014/main" id="{6DA41B21-C22F-4974-AD5B-BE635337B883}"/>
              </a:ext>
            </a:extLst>
          </p:cNvPr>
          <p:cNvPicPr>
            <a:picLocks noChangeAspect="1"/>
          </p:cNvPicPr>
          <p:nvPr/>
        </p:nvPicPr>
        <p:blipFill rotWithShape="1">
          <a:blip r:embed="rId2"/>
          <a:srcRect l="24476" t="35649" r="21919" b="17932"/>
          <a:stretch/>
        </p:blipFill>
        <p:spPr>
          <a:xfrm>
            <a:off x="4144037" y="1640206"/>
            <a:ext cx="4901611" cy="2724219"/>
          </a:xfrm>
          <a:prstGeom prst="rect">
            <a:avLst/>
          </a:prstGeom>
        </p:spPr>
      </p:pic>
      <p:pic>
        <p:nvPicPr>
          <p:cNvPr id="1034" name="Picture 10" descr="Image result for system bus">
            <a:extLst>
              <a:ext uri="{FF2B5EF4-FFF2-40B4-BE49-F238E27FC236}">
                <a16:creationId xmlns:a16="http://schemas.microsoft.com/office/drawing/2014/main" id="{2A91E661-F58C-4FCF-A94F-E62C91985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493" y="4334418"/>
            <a:ext cx="4338969" cy="2533542"/>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C38D5579-AD64-4AD9-B048-6027788B072F}"/>
              </a:ext>
            </a:extLst>
          </p:cNvPr>
          <p:cNvSpPr/>
          <p:nvPr/>
        </p:nvSpPr>
        <p:spPr>
          <a:xfrm>
            <a:off x="4144037" y="1562100"/>
            <a:ext cx="580363" cy="244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039">
            <a:extLst>
              <a:ext uri="{FF2B5EF4-FFF2-40B4-BE49-F238E27FC236}">
                <a16:creationId xmlns:a16="http://schemas.microsoft.com/office/drawing/2014/main" id="{1F6B8845-1D34-40AB-BB58-5BB9435F1613}"/>
              </a:ext>
            </a:extLst>
          </p:cNvPr>
          <p:cNvPicPr>
            <a:picLocks noChangeAspect="1"/>
          </p:cNvPicPr>
          <p:nvPr/>
        </p:nvPicPr>
        <p:blipFill>
          <a:blip r:embed="rId4"/>
          <a:stretch>
            <a:fillRect/>
          </a:stretch>
        </p:blipFill>
        <p:spPr>
          <a:xfrm>
            <a:off x="2330662" y="4364425"/>
            <a:ext cx="2139319" cy="16463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296" y="1570218"/>
            <a:ext cx="4648201" cy="4407408"/>
          </a:xfrm>
        </p:spPr>
        <p:txBody>
          <a:bodyPr>
            <a:noAutofit/>
          </a:bodyPr>
          <a:lstStyle/>
          <a:p>
            <a:r>
              <a:rPr lang="en-US" sz="1800" dirty="0"/>
              <a:t>IDE/ATA</a:t>
            </a:r>
          </a:p>
          <a:p>
            <a:pPr lvl="1"/>
            <a:r>
              <a:rPr lang="en-US" sz="1600" dirty="0"/>
              <a:t>Integrated Device Electronics/Advanced Technology Attachment</a:t>
            </a:r>
          </a:p>
          <a:p>
            <a:pPr lvl="1"/>
            <a:r>
              <a:rPr lang="en-US" sz="1600" dirty="0"/>
              <a:t>IDE – Allows motherboard to communicate with controllers connected to it</a:t>
            </a:r>
          </a:p>
          <a:p>
            <a:pPr lvl="1"/>
            <a:r>
              <a:rPr lang="en-US" sz="1600" dirty="0"/>
              <a:t>ATA – Allows motherboard to connect to storage devices attached to it</a:t>
            </a:r>
          </a:p>
          <a:p>
            <a:pPr lvl="1"/>
            <a:r>
              <a:rPr lang="en-US" sz="1600" dirty="0"/>
              <a:t>SATA</a:t>
            </a:r>
          </a:p>
          <a:p>
            <a:pPr lvl="2"/>
            <a:r>
              <a:rPr lang="en-US" sz="1400" dirty="0"/>
              <a:t>Serial ATA</a:t>
            </a:r>
          </a:p>
          <a:p>
            <a:pPr lvl="2"/>
            <a:r>
              <a:rPr lang="en-US" sz="1400" dirty="0"/>
              <a:t>Designed to replace normal ATA</a:t>
            </a:r>
          </a:p>
          <a:p>
            <a:r>
              <a:rPr lang="en-US" sz="1800" dirty="0"/>
              <a:t>IDE/ Serial ATA is a popular interface protocol standard used for connecting storage devices, such as disk drives and CD-ROM drives. </a:t>
            </a:r>
          </a:p>
          <a:p>
            <a:r>
              <a:rPr lang="en-US" sz="1800" dirty="0"/>
              <a:t>SATA revision 3.0 provides a data transfer rate up to 6 Gb/ s.</a:t>
            </a:r>
          </a:p>
          <a:p>
            <a:endParaRPr lang="en-US" sz="2000" dirty="0"/>
          </a:p>
        </p:txBody>
      </p:sp>
      <p:sp>
        <p:nvSpPr>
          <p:cNvPr id="3" name="Title 2"/>
          <p:cNvSpPr>
            <a:spLocks noGrp="1"/>
          </p:cNvSpPr>
          <p:nvPr>
            <p:ph type="title"/>
          </p:nvPr>
        </p:nvSpPr>
        <p:spPr/>
        <p:txBody>
          <a:bodyPr/>
          <a:lstStyle/>
          <a:p>
            <a:r>
              <a:rPr lang="en-US" dirty="0"/>
              <a:t>Components of Connectivity</a:t>
            </a:r>
          </a:p>
        </p:txBody>
      </p:sp>
      <p:pic>
        <p:nvPicPr>
          <p:cNvPr id="2050" name="Picture 2" descr="3 Port SATA SERIAL + 1 Port IDE PCI RAID Controller Card Adapter For HDD #003">
            <a:extLst>
              <a:ext uri="{FF2B5EF4-FFF2-40B4-BE49-F238E27FC236}">
                <a16:creationId xmlns:a16="http://schemas.microsoft.com/office/drawing/2014/main" id="{542FC584-900F-415D-B1D4-E5517CD181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54" t="10386" r="4598" b="7456"/>
          <a:stretch/>
        </p:blipFill>
        <p:spPr bwMode="auto">
          <a:xfrm>
            <a:off x="5199229" y="1966384"/>
            <a:ext cx="3827812" cy="3504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060" y="1575531"/>
            <a:ext cx="5502349" cy="4407408"/>
          </a:xfrm>
        </p:spPr>
        <p:txBody>
          <a:bodyPr>
            <a:noAutofit/>
          </a:bodyPr>
          <a:lstStyle/>
          <a:p>
            <a:r>
              <a:rPr lang="en-US" sz="1800" dirty="0"/>
              <a:t>SCSI </a:t>
            </a:r>
            <a:r>
              <a:rPr lang="en-US" sz="1600" dirty="0"/>
              <a:t>(Small Computer System Interface)</a:t>
            </a:r>
          </a:p>
          <a:p>
            <a:pPr lvl="1"/>
            <a:r>
              <a:rPr lang="en-US" sz="1600" dirty="0"/>
              <a:t>Faster than IDE/ATA</a:t>
            </a:r>
          </a:p>
          <a:p>
            <a:pPr lvl="1"/>
            <a:r>
              <a:rPr lang="en-US" sz="1600" dirty="0"/>
              <a:t>More expensive, so less common on </a:t>
            </a:r>
            <a:br>
              <a:rPr lang="en-US" sz="1600" dirty="0"/>
            </a:br>
            <a:r>
              <a:rPr lang="en-US" sz="1600" dirty="0"/>
              <a:t>consumer computers</a:t>
            </a:r>
          </a:p>
          <a:p>
            <a:pPr lvl="1"/>
            <a:r>
              <a:rPr lang="en-US" sz="1600" dirty="0"/>
              <a:t>SCSI has emerged as a preferred</a:t>
            </a:r>
            <a:br>
              <a:rPr lang="en-US" sz="1600" dirty="0"/>
            </a:br>
            <a:r>
              <a:rPr lang="en-US" sz="1600" dirty="0"/>
              <a:t>connectivity protocol in high-end </a:t>
            </a:r>
            <a:br>
              <a:rPr lang="en-US" sz="1600" dirty="0"/>
            </a:br>
            <a:r>
              <a:rPr lang="en-US" sz="1600" dirty="0"/>
              <a:t>computers. </a:t>
            </a:r>
          </a:p>
          <a:p>
            <a:pPr lvl="1"/>
            <a:r>
              <a:rPr lang="en-US" sz="1600" dirty="0"/>
              <a:t>Supports parallel transmission and </a:t>
            </a:r>
            <a:br>
              <a:rPr lang="en-US" sz="1600" dirty="0"/>
            </a:br>
            <a:r>
              <a:rPr lang="en-US" sz="1600" dirty="0"/>
              <a:t>offers improved performance, scalability, and compatibility compared to ATA. </a:t>
            </a:r>
          </a:p>
          <a:p>
            <a:pPr lvl="1"/>
            <a:r>
              <a:rPr lang="en-US" sz="1600" dirty="0"/>
              <a:t>SCSI supports up to 16 devices on a single bus and provides data transfer rates up to 640 MB/s (for the Ultra-640 version). </a:t>
            </a:r>
          </a:p>
          <a:p>
            <a:pPr lvl="1"/>
            <a:r>
              <a:rPr lang="en-US" sz="1600" dirty="0"/>
              <a:t>Serial attached SCSI (SAS) is a point-to-point serial protocol that provides an alternative to parallel SCSI. </a:t>
            </a:r>
          </a:p>
          <a:p>
            <a:pPr lvl="1"/>
            <a:r>
              <a:rPr lang="en-US" sz="1600" dirty="0"/>
              <a:t>A newer version of serial SCSI (SAS 2.0) supports a data transfer rate up to 6 Gb/ s.</a:t>
            </a:r>
          </a:p>
          <a:p>
            <a:pPr lvl="1"/>
            <a:endParaRPr lang="en-US" sz="1600" dirty="0"/>
          </a:p>
          <a:p>
            <a:endParaRPr lang="en-US" sz="1800" dirty="0"/>
          </a:p>
        </p:txBody>
      </p:sp>
      <p:sp>
        <p:nvSpPr>
          <p:cNvPr id="3" name="Title 2"/>
          <p:cNvSpPr>
            <a:spLocks noGrp="1"/>
          </p:cNvSpPr>
          <p:nvPr>
            <p:ph type="title"/>
          </p:nvPr>
        </p:nvSpPr>
        <p:spPr/>
        <p:txBody>
          <a:bodyPr/>
          <a:lstStyle/>
          <a:p>
            <a:r>
              <a:rPr lang="en-US" dirty="0"/>
              <a:t>Components of Connectivity</a:t>
            </a:r>
          </a:p>
        </p:txBody>
      </p:sp>
      <p:sp>
        <p:nvSpPr>
          <p:cNvPr id="4" name="Arrow: Down 3">
            <a:extLst>
              <a:ext uri="{FF2B5EF4-FFF2-40B4-BE49-F238E27FC236}">
                <a16:creationId xmlns:a16="http://schemas.microsoft.com/office/drawing/2014/main" id="{400646D1-06D9-4870-963A-68671FCDADB3}"/>
              </a:ext>
            </a:extLst>
          </p:cNvPr>
          <p:cNvSpPr/>
          <p:nvPr/>
        </p:nvSpPr>
        <p:spPr>
          <a:xfrm rot="16200000">
            <a:off x="5956691" y="4265626"/>
            <a:ext cx="338697" cy="580804"/>
          </a:xfrm>
          <a:prstGeom prst="downArrow">
            <a:avLst/>
          </a:prstGeom>
          <a:solidFill>
            <a:srgbClr val="FF9A05"/>
          </a:solidFill>
          <a:ln>
            <a:solidFill>
              <a:srgbClr val="FFB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0F9C433-1AD6-45BC-BF2E-359C53E85E5F}"/>
              </a:ext>
            </a:extLst>
          </p:cNvPr>
          <p:cNvSpPr/>
          <p:nvPr/>
        </p:nvSpPr>
        <p:spPr>
          <a:xfrm rot="16200000">
            <a:off x="5956691" y="5184280"/>
            <a:ext cx="338697" cy="580804"/>
          </a:xfrm>
          <a:prstGeom prst="downArrow">
            <a:avLst/>
          </a:prstGeom>
          <a:solidFill>
            <a:srgbClr val="FF9A05"/>
          </a:solidFill>
          <a:ln>
            <a:solidFill>
              <a:srgbClr val="FFB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8C6ACE1-D9B0-4C53-AFA8-C8B160C17F0E}"/>
              </a:ext>
            </a:extLst>
          </p:cNvPr>
          <p:cNvGrpSpPr/>
          <p:nvPr/>
        </p:nvGrpSpPr>
        <p:grpSpPr>
          <a:xfrm>
            <a:off x="4290097" y="1899751"/>
            <a:ext cx="1109079" cy="836141"/>
            <a:chOff x="6188423" y="1665186"/>
            <a:chExt cx="1109079" cy="836141"/>
          </a:xfrm>
        </p:grpSpPr>
        <p:sp>
          <p:nvSpPr>
            <p:cNvPr id="7" name="Rectangle 6">
              <a:extLst>
                <a:ext uri="{FF2B5EF4-FFF2-40B4-BE49-F238E27FC236}">
                  <a16:creationId xmlns:a16="http://schemas.microsoft.com/office/drawing/2014/main" id="{5F9D6DCF-7204-4B01-923F-4C3B7E696840}"/>
                </a:ext>
              </a:extLst>
            </p:cNvPr>
            <p:cNvSpPr/>
            <p:nvPr/>
          </p:nvSpPr>
          <p:spPr>
            <a:xfrm>
              <a:off x="6188423" y="1665186"/>
              <a:ext cx="1109079" cy="836141"/>
            </a:xfrm>
            <a:prstGeom prst="rect">
              <a:avLst/>
            </a:prstGeom>
            <a:solidFill>
              <a:schemeClr val="accent4">
                <a:lumMod val="20000"/>
                <a:lumOff val="80000"/>
              </a:schemeClr>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CPU</a:t>
              </a:r>
              <a:br>
                <a:rPr lang="en-US" dirty="0">
                  <a:solidFill>
                    <a:schemeClr val="accent1">
                      <a:lumMod val="50000"/>
                    </a:schemeClr>
                  </a:solidFill>
                </a:rPr>
              </a:br>
              <a:br>
                <a:rPr lang="en-US" sz="1400" dirty="0">
                  <a:solidFill>
                    <a:schemeClr val="accent1">
                      <a:lumMod val="50000"/>
                    </a:schemeClr>
                  </a:solidFill>
                </a:rPr>
              </a:br>
              <a:r>
                <a:rPr lang="en-US" sz="1400" dirty="0">
                  <a:solidFill>
                    <a:schemeClr val="accent1">
                      <a:lumMod val="50000"/>
                    </a:schemeClr>
                  </a:solidFill>
                </a:rPr>
                <a:t>Memory</a:t>
              </a:r>
              <a:endParaRPr lang="en-US" dirty="0">
                <a:solidFill>
                  <a:schemeClr val="accent1">
                    <a:lumMod val="50000"/>
                  </a:schemeClr>
                </a:solidFill>
              </a:endParaRPr>
            </a:p>
          </p:txBody>
        </p:sp>
        <p:cxnSp>
          <p:nvCxnSpPr>
            <p:cNvPr id="8" name="Straight Connector 7">
              <a:extLst>
                <a:ext uri="{FF2B5EF4-FFF2-40B4-BE49-F238E27FC236}">
                  <a16:creationId xmlns:a16="http://schemas.microsoft.com/office/drawing/2014/main" id="{C6F093E0-BDE3-47DB-B003-E98A8596A19C}"/>
                </a:ext>
              </a:extLst>
            </p:cNvPr>
            <p:cNvCxnSpPr>
              <a:cxnSpLocks/>
            </p:cNvCxnSpPr>
            <p:nvPr/>
          </p:nvCxnSpPr>
          <p:spPr>
            <a:xfrm>
              <a:off x="6188423" y="2197557"/>
              <a:ext cx="110907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BF46DB7E-125C-461E-B3D2-4944A407821F}"/>
              </a:ext>
            </a:extLst>
          </p:cNvPr>
          <p:cNvSpPr/>
          <p:nvPr/>
        </p:nvSpPr>
        <p:spPr>
          <a:xfrm>
            <a:off x="4290097" y="3334852"/>
            <a:ext cx="1109079" cy="570014"/>
          </a:xfrm>
          <a:prstGeom prst="rect">
            <a:avLst/>
          </a:prstGeom>
          <a:solidFill>
            <a:srgbClr val="FFFF00"/>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SCSI Host Adapter</a:t>
            </a:r>
          </a:p>
        </p:txBody>
      </p:sp>
      <p:cxnSp>
        <p:nvCxnSpPr>
          <p:cNvPr id="10" name="Connector: Elbow 9">
            <a:extLst>
              <a:ext uri="{FF2B5EF4-FFF2-40B4-BE49-F238E27FC236}">
                <a16:creationId xmlns:a16="http://schemas.microsoft.com/office/drawing/2014/main" id="{7D01406E-5F11-49B9-8A88-58F6FA74AEEE}"/>
              </a:ext>
            </a:extLst>
          </p:cNvPr>
          <p:cNvCxnSpPr>
            <a:cxnSpLocks/>
            <a:stCxn id="7" idx="2"/>
            <a:endCxn id="9" idx="0"/>
          </p:cNvCxnSpPr>
          <p:nvPr/>
        </p:nvCxnSpPr>
        <p:spPr>
          <a:xfrm rot="5400000">
            <a:off x="4545157" y="3035372"/>
            <a:ext cx="598960" cy="12700"/>
          </a:xfrm>
          <a:prstGeom prst="bentConnector3">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4266D95-EF5E-49FA-87CD-1A88FB512BDE}"/>
              </a:ext>
            </a:extLst>
          </p:cNvPr>
          <p:cNvSpPr txBox="1"/>
          <p:nvPr/>
        </p:nvSpPr>
        <p:spPr>
          <a:xfrm>
            <a:off x="3965946" y="2935667"/>
            <a:ext cx="1836057" cy="230832"/>
          </a:xfrm>
          <a:prstGeom prst="rect">
            <a:avLst/>
          </a:prstGeom>
          <a:solidFill>
            <a:schemeClr val="bg2"/>
          </a:solidFill>
        </p:spPr>
        <p:txBody>
          <a:bodyPr wrap="square" lIns="0" tIns="0" rIns="0" bIns="0" rtlCol="0">
            <a:spAutoFit/>
          </a:bodyPr>
          <a:lstStyle/>
          <a:p>
            <a:pPr algn="ctr">
              <a:lnSpc>
                <a:spcPts val="1800"/>
              </a:lnSpc>
            </a:pPr>
            <a:r>
              <a:rPr lang="en-US" sz="1050" b="0" dirty="0">
                <a:latin typeface="+mn-lt"/>
              </a:rPr>
              <a:t>Access to host memory</a:t>
            </a:r>
          </a:p>
        </p:txBody>
      </p:sp>
      <p:sp>
        <p:nvSpPr>
          <p:cNvPr id="12" name="Rectangle 11">
            <a:extLst>
              <a:ext uri="{FF2B5EF4-FFF2-40B4-BE49-F238E27FC236}">
                <a16:creationId xmlns:a16="http://schemas.microsoft.com/office/drawing/2014/main" id="{01706C60-566A-443B-939A-5B0D68D942BF}"/>
              </a:ext>
            </a:extLst>
          </p:cNvPr>
          <p:cNvSpPr/>
          <p:nvPr/>
        </p:nvSpPr>
        <p:spPr>
          <a:xfrm>
            <a:off x="6416440" y="3341202"/>
            <a:ext cx="1109079" cy="570014"/>
          </a:xfrm>
          <a:prstGeom prst="rect">
            <a:avLst/>
          </a:prstGeom>
          <a:solidFill>
            <a:schemeClr val="bg1">
              <a:lumMod val="95000"/>
            </a:schemeClr>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SCSI Device Controller</a:t>
            </a:r>
          </a:p>
        </p:txBody>
      </p:sp>
      <p:sp>
        <p:nvSpPr>
          <p:cNvPr id="13" name="Rectangle 12">
            <a:extLst>
              <a:ext uri="{FF2B5EF4-FFF2-40B4-BE49-F238E27FC236}">
                <a16:creationId xmlns:a16="http://schemas.microsoft.com/office/drawing/2014/main" id="{A596EAD7-F45D-44DF-B617-C2649798F720}"/>
              </a:ext>
            </a:extLst>
          </p:cNvPr>
          <p:cNvSpPr/>
          <p:nvPr/>
        </p:nvSpPr>
        <p:spPr>
          <a:xfrm>
            <a:off x="6416440" y="4299144"/>
            <a:ext cx="1109079" cy="570014"/>
          </a:xfrm>
          <a:prstGeom prst="rect">
            <a:avLst/>
          </a:prstGeom>
          <a:solidFill>
            <a:schemeClr val="bg1">
              <a:lumMod val="95000"/>
            </a:schemeClr>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SCSI Device Controller</a:t>
            </a:r>
          </a:p>
        </p:txBody>
      </p:sp>
      <p:sp>
        <p:nvSpPr>
          <p:cNvPr id="14" name="Rectangle 13">
            <a:extLst>
              <a:ext uri="{FF2B5EF4-FFF2-40B4-BE49-F238E27FC236}">
                <a16:creationId xmlns:a16="http://schemas.microsoft.com/office/drawing/2014/main" id="{50B1F4EE-7E72-41E9-B7B4-1EB68543BBFD}"/>
              </a:ext>
            </a:extLst>
          </p:cNvPr>
          <p:cNvSpPr/>
          <p:nvPr/>
        </p:nvSpPr>
        <p:spPr>
          <a:xfrm>
            <a:off x="6416440" y="5257086"/>
            <a:ext cx="1109079" cy="570014"/>
          </a:xfrm>
          <a:prstGeom prst="rect">
            <a:avLst/>
          </a:prstGeom>
          <a:solidFill>
            <a:schemeClr val="bg1">
              <a:lumMod val="95000"/>
            </a:schemeClr>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SCSI Device Controller</a:t>
            </a:r>
          </a:p>
        </p:txBody>
      </p:sp>
      <p:sp>
        <p:nvSpPr>
          <p:cNvPr id="15" name="Arrow: Left-Right 14">
            <a:extLst>
              <a:ext uri="{FF2B5EF4-FFF2-40B4-BE49-F238E27FC236}">
                <a16:creationId xmlns:a16="http://schemas.microsoft.com/office/drawing/2014/main" id="{CEDFB7D8-711E-492E-9E97-5541287766B6}"/>
              </a:ext>
            </a:extLst>
          </p:cNvPr>
          <p:cNvSpPr/>
          <p:nvPr/>
        </p:nvSpPr>
        <p:spPr>
          <a:xfrm>
            <a:off x="5399176" y="3524609"/>
            <a:ext cx="1017264" cy="330363"/>
          </a:xfrm>
          <a:prstGeom prst="leftRightArrow">
            <a:avLst/>
          </a:prstGeom>
          <a:solidFill>
            <a:srgbClr val="FF9A05"/>
          </a:solidFill>
          <a:ln>
            <a:solidFill>
              <a:srgbClr val="FF9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SCSI-Bus</a:t>
            </a:r>
          </a:p>
        </p:txBody>
      </p:sp>
      <p:sp>
        <p:nvSpPr>
          <p:cNvPr id="16" name="Arrow: Down 15">
            <a:extLst>
              <a:ext uri="{FF2B5EF4-FFF2-40B4-BE49-F238E27FC236}">
                <a16:creationId xmlns:a16="http://schemas.microsoft.com/office/drawing/2014/main" id="{A193AA98-D5F8-4028-A6B5-DAF058B8C48A}"/>
              </a:ext>
            </a:extLst>
          </p:cNvPr>
          <p:cNvSpPr/>
          <p:nvPr/>
        </p:nvSpPr>
        <p:spPr>
          <a:xfrm>
            <a:off x="5735445" y="3786029"/>
            <a:ext cx="338697" cy="2362200"/>
          </a:xfrm>
          <a:prstGeom prst="downArrow">
            <a:avLst/>
          </a:prstGeom>
          <a:solidFill>
            <a:srgbClr val="FF9A05"/>
          </a:solidFill>
          <a:ln>
            <a:solidFill>
              <a:srgbClr val="FFB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A1FD3D1F-F561-4B1D-8909-D2CD86032395}"/>
              </a:ext>
            </a:extLst>
          </p:cNvPr>
          <p:cNvSpPr/>
          <p:nvPr/>
        </p:nvSpPr>
        <p:spPr>
          <a:xfrm>
            <a:off x="8167225" y="3370396"/>
            <a:ext cx="751115" cy="540820"/>
          </a:xfrm>
          <a:prstGeom prst="flowChartMagneticDisk">
            <a:avLst/>
          </a:prstGeom>
          <a:solidFill>
            <a:srgbClr val="E6D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Hard Disk</a:t>
            </a:r>
          </a:p>
        </p:txBody>
      </p:sp>
      <p:grpSp>
        <p:nvGrpSpPr>
          <p:cNvPr id="18" name="Group 17">
            <a:extLst>
              <a:ext uri="{FF2B5EF4-FFF2-40B4-BE49-F238E27FC236}">
                <a16:creationId xmlns:a16="http://schemas.microsoft.com/office/drawing/2014/main" id="{82BC9917-25E5-4816-AC55-8A374C4308A2}"/>
              </a:ext>
            </a:extLst>
          </p:cNvPr>
          <p:cNvGrpSpPr/>
          <p:nvPr/>
        </p:nvGrpSpPr>
        <p:grpSpPr>
          <a:xfrm>
            <a:off x="8062849" y="4260808"/>
            <a:ext cx="959865" cy="622085"/>
            <a:chOff x="8792893" y="4087801"/>
            <a:chExt cx="959865" cy="622085"/>
          </a:xfrm>
        </p:grpSpPr>
        <p:pic>
          <p:nvPicPr>
            <p:cNvPr id="19" name="Picture 4" descr="Chicken CD-ROM Drive">
              <a:extLst>
                <a:ext uri="{FF2B5EF4-FFF2-40B4-BE49-F238E27FC236}">
                  <a16:creationId xmlns:a16="http://schemas.microsoft.com/office/drawing/2014/main" id="{09E5DD9A-C31D-4EFE-8441-CCBDA07444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2893" y="4101769"/>
              <a:ext cx="954602" cy="60811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D0015CF-A142-4D8D-83D8-7FD9835EAA1E}"/>
                </a:ext>
              </a:extLst>
            </p:cNvPr>
            <p:cNvSpPr/>
            <p:nvPr/>
          </p:nvSpPr>
          <p:spPr>
            <a:xfrm>
              <a:off x="9087191" y="4087801"/>
              <a:ext cx="665567" cy="415498"/>
            </a:xfrm>
            <a:prstGeom prst="rect">
              <a:avLst/>
            </a:prstGeom>
          </p:spPr>
          <p:txBody>
            <a:bodyPr wrap="none">
              <a:spAutoFit/>
            </a:bodyPr>
            <a:lstStyle/>
            <a:p>
              <a:pPr algn="r"/>
              <a:r>
                <a:rPr lang="en-US" sz="1050" dirty="0"/>
                <a:t>CD ROM</a:t>
              </a:r>
              <a:br>
                <a:rPr lang="en-US" sz="1050" dirty="0"/>
              </a:br>
              <a:r>
                <a:rPr lang="en-US" sz="1050" dirty="0"/>
                <a:t>drive</a:t>
              </a:r>
            </a:p>
          </p:txBody>
        </p:sp>
      </p:grpSp>
      <p:pic>
        <p:nvPicPr>
          <p:cNvPr id="21" name="Picture 20">
            <a:extLst>
              <a:ext uri="{FF2B5EF4-FFF2-40B4-BE49-F238E27FC236}">
                <a16:creationId xmlns:a16="http://schemas.microsoft.com/office/drawing/2014/main" id="{D93FBCCD-99BF-4A1F-A48A-A003EC1965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667" y="5141155"/>
            <a:ext cx="901673" cy="767117"/>
          </a:xfrm>
          <a:prstGeom prst="rect">
            <a:avLst/>
          </a:prstGeom>
        </p:spPr>
      </p:pic>
      <p:cxnSp>
        <p:nvCxnSpPr>
          <p:cNvPr id="22" name="Straight Arrow Connector 21">
            <a:extLst>
              <a:ext uri="{FF2B5EF4-FFF2-40B4-BE49-F238E27FC236}">
                <a16:creationId xmlns:a16="http://schemas.microsoft.com/office/drawing/2014/main" id="{3EDB2F95-AEAF-4356-B33D-F792ECCF81A8}"/>
              </a:ext>
            </a:extLst>
          </p:cNvPr>
          <p:cNvCxnSpPr>
            <a:stCxn id="12" idx="3"/>
            <a:endCxn id="17" idx="2"/>
          </p:cNvCxnSpPr>
          <p:nvPr/>
        </p:nvCxnSpPr>
        <p:spPr>
          <a:xfrm>
            <a:off x="7525519" y="3626209"/>
            <a:ext cx="641706" cy="145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2FF3B7-427B-44AC-B793-BAE28534EF00}"/>
              </a:ext>
            </a:extLst>
          </p:cNvPr>
          <p:cNvCxnSpPr>
            <a:cxnSpLocks/>
            <a:stCxn id="13" idx="3"/>
            <a:endCxn id="19" idx="1"/>
          </p:cNvCxnSpPr>
          <p:nvPr/>
        </p:nvCxnSpPr>
        <p:spPr>
          <a:xfrm flipV="1">
            <a:off x="7525519" y="4578835"/>
            <a:ext cx="537330" cy="53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1292FB9-E6CB-4E5B-B9B3-EEDE658AAEE3}"/>
              </a:ext>
            </a:extLst>
          </p:cNvPr>
          <p:cNvCxnSpPr>
            <a:cxnSpLocks/>
          </p:cNvCxnSpPr>
          <p:nvPr/>
        </p:nvCxnSpPr>
        <p:spPr>
          <a:xfrm>
            <a:off x="7525519" y="5539435"/>
            <a:ext cx="641706" cy="11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83" y="1575531"/>
            <a:ext cx="8425543" cy="4407408"/>
          </a:xfrm>
        </p:spPr>
        <p:txBody>
          <a:bodyPr>
            <a:noAutofit/>
          </a:bodyPr>
          <a:lstStyle/>
          <a:p>
            <a:r>
              <a:rPr lang="en-US" sz="1800" b="1" dirty="0" err="1">
                <a:solidFill>
                  <a:srgbClr val="0070C0"/>
                </a:solidFill>
              </a:rPr>
              <a:t>Fibre</a:t>
            </a:r>
            <a:r>
              <a:rPr lang="en-US" sz="1800" b="1" dirty="0">
                <a:solidFill>
                  <a:srgbClr val="0070C0"/>
                </a:solidFill>
              </a:rPr>
              <a:t> Channel </a:t>
            </a:r>
            <a:r>
              <a:rPr lang="en-US" sz="1800" dirty="0"/>
              <a:t>is a widely </a:t>
            </a:r>
            <a:br>
              <a:rPr lang="en-US" sz="1800" dirty="0"/>
            </a:br>
            <a:r>
              <a:rPr lang="en-US" sz="1800" dirty="0"/>
              <a:t>used protocol for high-speed </a:t>
            </a:r>
            <a:br>
              <a:rPr lang="en-US" sz="1800" dirty="0"/>
            </a:br>
            <a:r>
              <a:rPr lang="en-US" sz="1800" dirty="0"/>
              <a:t>communication to the storage </a:t>
            </a:r>
            <a:br>
              <a:rPr lang="en-US" sz="1800" dirty="0"/>
            </a:br>
            <a:r>
              <a:rPr lang="en-US" sz="1800" dirty="0"/>
              <a:t>device. </a:t>
            </a:r>
          </a:p>
          <a:p>
            <a:r>
              <a:rPr lang="en-US" sz="1800" dirty="0"/>
              <a:t>The </a:t>
            </a:r>
            <a:r>
              <a:rPr lang="en-US" sz="1800" dirty="0" err="1"/>
              <a:t>Fibre</a:t>
            </a:r>
            <a:r>
              <a:rPr lang="en-US" sz="1800" dirty="0"/>
              <a:t> Channel interface </a:t>
            </a:r>
            <a:br>
              <a:rPr lang="en-US" sz="1800" dirty="0"/>
            </a:br>
            <a:r>
              <a:rPr lang="en-US" sz="1800" dirty="0"/>
              <a:t>provides gigabit network </a:t>
            </a:r>
            <a:br>
              <a:rPr lang="en-US" sz="1800" dirty="0"/>
            </a:br>
            <a:r>
              <a:rPr lang="en-US" sz="1800" dirty="0"/>
              <a:t>speed. It provides a serial </a:t>
            </a:r>
            <a:br>
              <a:rPr lang="en-US" sz="1800" dirty="0"/>
            </a:br>
            <a:r>
              <a:rPr lang="en-US" sz="1800" dirty="0"/>
              <a:t>data transmission that </a:t>
            </a:r>
            <a:br>
              <a:rPr lang="en-US" sz="1800" dirty="0"/>
            </a:br>
            <a:r>
              <a:rPr lang="en-US" sz="1800" dirty="0"/>
              <a:t>operates over copper wire </a:t>
            </a:r>
            <a:br>
              <a:rPr lang="en-US" sz="1800" dirty="0"/>
            </a:br>
            <a:r>
              <a:rPr lang="en-US" sz="1800" dirty="0"/>
              <a:t>and optical fiber. The latest </a:t>
            </a:r>
            <a:br>
              <a:rPr lang="en-US" sz="1800" dirty="0"/>
            </a:br>
            <a:r>
              <a:rPr lang="en-US" sz="1800" dirty="0"/>
              <a:t>version allows transmission </a:t>
            </a:r>
            <a:br>
              <a:rPr lang="en-US" sz="1800" dirty="0"/>
            </a:br>
            <a:r>
              <a:rPr lang="en-US" sz="1800" dirty="0"/>
              <a:t>of data up to 16 Gb/s.</a:t>
            </a:r>
            <a:br>
              <a:rPr lang="en-US" sz="1800" dirty="0"/>
            </a:br>
            <a:br>
              <a:rPr lang="en-US" sz="1000" dirty="0"/>
            </a:br>
            <a:r>
              <a:rPr lang="en-US" sz="1000" dirty="0"/>
              <a:t>  </a:t>
            </a:r>
            <a:endParaRPr lang="en-US" sz="400" dirty="0"/>
          </a:p>
          <a:p>
            <a:r>
              <a:rPr lang="en-US" sz="1800" dirty="0"/>
              <a:t>Internet Protocol (IP) IP is a network protocol that has been traditionally used for host-to-host traffic. With the emergence of new technologies, an IP network has become a viable option for host-to-storage communication.  iSCSI and FCIP protocols both leverage IP for host-to-storage communication.</a:t>
            </a:r>
          </a:p>
          <a:p>
            <a:endParaRPr lang="en-US" sz="1800" dirty="0"/>
          </a:p>
          <a:p>
            <a:pPr marL="45720" indent="0">
              <a:buNone/>
            </a:pPr>
            <a:endParaRPr lang="en-US" sz="1800" dirty="0"/>
          </a:p>
        </p:txBody>
      </p:sp>
      <p:sp>
        <p:nvSpPr>
          <p:cNvPr id="3" name="Title 2"/>
          <p:cNvSpPr>
            <a:spLocks noGrp="1"/>
          </p:cNvSpPr>
          <p:nvPr>
            <p:ph type="title"/>
          </p:nvPr>
        </p:nvSpPr>
        <p:spPr/>
        <p:txBody>
          <a:bodyPr/>
          <a:lstStyle/>
          <a:p>
            <a:r>
              <a:rPr lang="en-US" dirty="0"/>
              <a:t>Components of Connectivity</a:t>
            </a:r>
          </a:p>
        </p:txBody>
      </p:sp>
      <p:pic>
        <p:nvPicPr>
          <p:cNvPr id="4098" name="Picture 2" descr="Image result for fibre channel">
            <a:extLst>
              <a:ext uri="{FF2B5EF4-FFF2-40B4-BE49-F238E27FC236}">
                <a16:creationId xmlns:a16="http://schemas.microsoft.com/office/drawing/2014/main" id="{5D6C1163-643D-4064-8CE9-1599E063A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413" y="1575531"/>
            <a:ext cx="5534025" cy="317149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8A621961-BA5C-4C38-862C-BC8335C224E7}"/>
              </a:ext>
            </a:extLst>
          </p:cNvPr>
          <p:cNvCxnSpPr/>
          <p:nvPr/>
        </p:nvCxnSpPr>
        <p:spPr>
          <a:xfrm>
            <a:off x="152400" y="5295900"/>
            <a:ext cx="8801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11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Uses either magnetic, optic or solid state media</a:t>
            </a:r>
          </a:p>
          <a:p>
            <a:pPr lvl="1"/>
            <a:r>
              <a:rPr lang="en-US" dirty="0"/>
              <a:t>Magnetic – Disk, Tape</a:t>
            </a:r>
          </a:p>
          <a:p>
            <a:pPr lvl="1"/>
            <a:r>
              <a:rPr lang="en-US" dirty="0"/>
              <a:t>Solid State – Flash memory, Solid State Drive</a:t>
            </a:r>
          </a:p>
          <a:p>
            <a:pPr lvl="1"/>
            <a:r>
              <a:rPr lang="en-US" dirty="0"/>
              <a:t>Optic – Optical disk</a:t>
            </a:r>
          </a:p>
          <a:p>
            <a:r>
              <a:rPr lang="en-US" dirty="0"/>
              <a:t>Either volatile or non-volatile</a:t>
            </a:r>
          </a:p>
          <a:p>
            <a:pPr lvl="1"/>
            <a:r>
              <a:rPr lang="en-US" dirty="0"/>
              <a:t>Volatile – loses all data when power is lost</a:t>
            </a:r>
          </a:p>
          <a:p>
            <a:pPr lvl="1"/>
            <a:r>
              <a:rPr lang="en-US" dirty="0"/>
              <a:t>Non volatile – data is safe when power is lost</a:t>
            </a:r>
          </a:p>
        </p:txBody>
      </p:sp>
      <p:sp>
        <p:nvSpPr>
          <p:cNvPr id="3" name="Title 2"/>
          <p:cNvSpPr>
            <a:spLocks noGrp="1"/>
          </p:cNvSpPr>
          <p:nvPr>
            <p:ph type="title"/>
          </p:nvPr>
        </p:nvSpPr>
        <p:spPr/>
        <p:txBody>
          <a:bodyPr/>
          <a:lstStyle/>
          <a:p>
            <a:r>
              <a:rPr lang="en-US" dirty="0"/>
              <a:t>Storage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a:t>Random Access Memory</a:t>
            </a:r>
          </a:p>
          <a:p>
            <a:pPr lvl="1"/>
            <a:r>
              <a:rPr lang="en-US" dirty="0"/>
              <a:t>Allows direct access to any memory location</a:t>
            </a:r>
          </a:p>
          <a:p>
            <a:pPr lvl="1"/>
            <a:r>
              <a:rPr lang="en-US" dirty="0"/>
              <a:t>Can have data written to and read from</a:t>
            </a:r>
          </a:p>
          <a:p>
            <a:pPr lvl="1"/>
            <a:r>
              <a:rPr lang="en-US" dirty="0"/>
              <a:t>Volatile – needs a constant source of power, or else data stored is erased</a:t>
            </a:r>
          </a:p>
          <a:p>
            <a:pPr lvl="1"/>
            <a:endParaRPr lang="en-US" dirty="0"/>
          </a:p>
        </p:txBody>
      </p:sp>
      <p:sp>
        <p:nvSpPr>
          <p:cNvPr id="5" name="Content Placeholder 4"/>
          <p:cNvSpPr>
            <a:spLocks noGrp="1"/>
          </p:cNvSpPr>
          <p:nvPr>
            <p:ph sz="half" idx="2"/>
          </p:nvPr>
        </p:nvSpPr>
        <p:spPr/>
        <p:txBody>
          <a:bodyPr/>
          <a:lstStyle/>
          <a:p>
            <a:r>
              <a:rPr lang="en-US" dirty="0"/>
              <a:t>Read-Only Memory</a:t>
            </a:r>
          </a:p>
          <a:p>
            <a:pPr lvl="1"/>
            <a:r>
              <a:rPr lang="en-US" dirty="0"/>
              <a:t>Only allows data to be read from</a:t>
            </a:r>
          </a:p>
          <a:p>
            <a:pPr lvl="1"/>
            <a:r>
              <a:rPr lang="en-US" dirty="0"/>
              <a:t>Non-volatile – data stored is kept on power loss</a:t>
            </a:r>
          </a:p>
        </p:txBody>
      </p:sp>
      <p:sp>
        <p:nvSpPr>
          <p:cNvPr id="3" name="Title 2"/>
          <p:cNvSpPr>
            <a:spLocks noGrp="1"/>
          </p:cNvSpPr>
          <p:nvPr>
            <p:ph type="title"/>
          </p:nvPr>
        </p:nvSpPr>
        <p:spPr/>
        <p:txBody>
          <a:bodyPr/>
          <a:lstStyle/>
          <a:p>
            <a:r>
              <a:rPr lang="en-US" dirty="0"/>
              <a:t>Storage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1A0FF1D-A3FA-4FFF-B4D9-F2BBD06A577B}"/>
              </a:ext>
            </a:extLst>
          </p:cNvPr>
          <p:cNvSpPr>
            <a:spLocks noGrp="1"/>
          </p:cNvSpPr>
          <p:nvPr>
            <p:ph idx="1"/>
          </p:nvPr>
        </p:nvSpPr>
        <p:spPr/>
        <p:txBody>
          <a:bodyPr/>
          <a:lstStyle/>
          <a:p>
            <a:r>
              <a:rPr lang="en-US" dirty="0"/>
              <a:t>The storage device can be internal and (or) external to the host. </a:t>
            </a:r>
          </a:p>
          <a:p>
            <a:r>
              <a:rPr lang="en-US" dirty="0"/>
              <a:t>In either case, the host controller card accesses the storage devices using predefined protocols, such as IDE/ ATA, SCSI, or </a:t>
            </a:r>
            <a:r>
              <a:rPr lang="en-US" dirty="0" err="1"/>
              <a:t>Fibre</a:t>
            </a:r>
            <a:r>
              <a:rPr lang="en-US" dirty="0"/>
              <a:t> Channel (FC). IDE/ ATA and SCSI are popularly used in small and personal computing environments for accessing internal storage. </a:t>
            </a:r>
          </a:p>
          <a:p>
            <a:r>
              <a:rPr lang="en-US" dirty="0"/>
              <a:t>FC and iSCSI protocols are used for accessing data from an external storage device (or subsystems). </a:t>
            </a:r>
          </a:p>
          <a:p>
            <a:r>
              <a:rPr lang="en-US" dirty="0"/>
              <a:t>External storage devices can be connected to the host directly or through the storage network. </a:t>
            </a:r>
          </a:p>
          <a:p>
            <a:r>
              <a:rPr lang="en-US" dirty="0"/>
              <a:t>When the storage is connected directly to the host, it is referred as </a:t>
            </a:r>
            <a:r>
              <a:rPr lang="en-US" dirty="0">
                <a:solidFill>
                  <a:srgbClr val="0070C0"/>
                </a:solidFill>
              </a:rPr>
              <a:t>direct-attached storage (DAS)</a:t>
            </a:r>
          </a:p>
          <a:p>
            <a:endParaRPr lang="en-US" dirty="0"/>
          </a:p>
        </p:txBody>
      </p:sp>
      <p:sp>
        <p:nvSpPr>
          <p:cNvPr id="5" name="Title 4">
            <a:extLst>
              <a:ext uri="{FF2B5EF4-FFF2-40B4-BE49-F238E27FC236}">
                <a16:creationId xmlns:a16="http://schemas.microsoft.com/office/drawing/2014/main" id="{4649F16D-B9FA-46B8-B319-86BE6AB4EFF4}"/>
              </a:ext>
            </a:extLst>
          </p:cNvPr>
          <p:cNvSpPr>
            <a:spLocks noGrp="1"/>
          </p:cNvSpPr>
          <p:nvPr>
            <p:ph type="title"/>
          </p:nvPr>
        </p:nvSpPr>
        <p:spPr/>
        <p:txBody>
          <a:bodyPr/>
          <a:lstStyle/>
          <a:p>
            <a:r>
              <a:rPr lang="en-US" dirty="0"/>
              <a:t>Storage</a:t>
            </a:r>
          </a:p>
        </p:txBody>
      </p:sp>
    </p:spTree>
    <p:extLst>
      <p:ext uri="{BB962C8B-B14F-4D97-AF65-F5344CB8AC3E}">
        <p14:creationId xmlns:p14="http://schemas.microsoft.com/office/powerpoint/2010/main" val="352699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3B974-E030-47A0-B8F4-3DD87B90C83A}"/>
              </a:ext>
            </a:extLst>
          </p:cNvPr>
          <p:cNvSpPr>
            <a:spLocks noGrp="1"/>
          </p:cNvSpPr>
          <p:nvPr>
            <p:ph idx="1"/>
          </p:nvPr>
        </p:nvSpPr>
        <p:spPr/>
        <p:txBody>
          <a:bodyPr/>
          <a:lstStyle/>
          <a:p>
            <a:r>
              <a:rPr lang="en-US" dirty="0"/>
              <a:t>Data can be accessed over a network in one of the following ways: block level, file level, or object level. </a:t>
            </a:r>
          </a:p>
          <a:p>
            <a:r>
              <a:rPr lang="en-US" dirty="0"/>
              <a:t>In general, the application requests data from the file system (or operating system) by specifying the filename and location. The file system maps the file attributes to the logical block address of the data and sends the request to the storage device. The storage device converts the logical block address (LBA) to a cylinder-head-sector (CHS) address and fetches the data. </a:t>
            </a:r>
          </a:p>
          <a:p>
            <a:r>
              <a:rPr lang="en-US" dirty="0"/>
              <a:t>Three access methods:</a:t>
            </a:r>
          </a:p>
          <a:p>
            <a:pPr lvl="1"/>
            <a:r>
              <a:rPr lang="en-US" b="1" dirty="0">
                <a:solidFill>
                  <a:srgbClr val="0070C0"/>
                </a:solidFill>
              </a:rPr>
              <a:t>Block-level access:</a:t>
            </a:r>
            <a:r>
              <a:rPr lang="en-US" dirty="0"/>
              <a:t> the file system is created on a host, and data is accessed on a network at the block level, as shown in Figure 2.14 (a). In this case, raw disks or logical volumes are assigned to the host for creating the file system. In a file-level access, the file system is created on a separate file server or at the storage side, and the file-level request is sent over a network, as shown in Figure 2.14 (b). Because data is accessed at the file level, this method has higher overhead, as compared to the data accessed at the block level. Object-level access is an intelligent evolution, whereby data is accessed over a network in terms of self-contained objects</a:t>
            </a:r>
          </a:p>
          <a:p>
            <a:endParaRPr lang="en-US" dirty="0"/>
          </a:p>
          <a:p>
            <a:r>
              <a:rPr lang="en-US" dirty="0"/>
              <a:t> . Information Storage and Management: Storing, Managing, and Protecting Digital Information in Classic, Virtualized, and Cloud Environments (Kindle Locations 959-970). Wiley. Kindle Edition. </a:t>
            </a:r>
          </a:p>
        </p:txBody>
      </p:sp>
      <p:sp>
        <p:nvSpPr>
          <p:cNvPr id="3" name="Title 2">
            <a:extLst>
              <a:ext uri="{FF2B5EF4-FFF2-40B4-BE49-F238E27FC236}">
                <a16:creationId xmlns:a16="http://schemas.microsoft.com/office/drawing/2014/main" id="{844B5E7D-8774-47F6-AD88-87AEBF71334D}"/>
              </a:ext>
            </a:extLst>
          </p:cNvPr>
          <p:cNvSpPr>
            <a:spLocks noGrp="1"/>
          </p:cNvSpPr>
          <p:nvPr>
            <p:ph type="title"/>
          </p:nvPr>
        </p:nvSpPr>
        <p:spPr/>
        <p:txBody>
          <a:bodyPr/>
          <a:lstStyle/>
          <a:p>
            <a:r>
              <a:rPr lang="en-US" dirty="0"/>
              <a:t>Accessing data</a:t>
            </a:r>
          </a:p>
        </p:txBody>
      </p:sp>
    </p:spTree>
    <p:extLst>
      <p:ext uri="{BB962C8B-B14F-4D97-AF65-F5344CB8AC3E}">
        <p14:creationId xmlns:p14="http://schemas.microsoft.com/office/powerpoint/2010/main" val="92072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3">
      <a:dk1>
        <a:sysClr val="windowText" lastClr="000000"/>
      </a:dk1>
      <a:lt1>
        <a:sysClr val="window" lastClr="FFFFFF"/>
      </a:lt1>
      <a:dk2>
        <a:srgbClr val="0B3D1A"/>
      </a:dk2>
      <a:lt2>
        <a:srgbClr val="E2ECD8"/>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78144</TotalTime>
  <Words>1180</Words>
  <Application>Microsoft Office PowerPoint</Application>
  <PresentationFormat>On-screen Show (4:3)</PresentationFormat>
  <Paragraphs>114</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Franklin Gothic Medium</vt:lpstr>
      <vt:lpstr>Times</vt:lpstr>
      <vt:lpstr>Wingdings</vt:lpstr>
      <vt:lpstr>Wingdings 2</vt:lpstr>
      <vt:lpstr>Java Green</vt:lpstr>
      <vt:lpstr>Concepts of  Computing  Technologies   Storage Management: Storage System Environment  </vt:lpstr>
      <vt:lpstr>Components of Connectivity</vt:lpstr>
      <vt:lpstr>Components of Connectivity</vt:lpstr>
      <vt:lpstr>Components of Connectivity</vt:lpstr>
      <vt:lpstr>Components of Connectivity</vt:lpstr>
      <vt:lpstr>Storage</vt:lpstr>
      <vt:lpstr>Storage</vt:lpstr>
      <vt:lpstr>Storage</vt:lpstr>
      <vt:lpstr>Accessing data</vt:lpstr>
      <vt:lpstr>Accessing data</vt:lpstr>
      <vt:lpstr>Direct-Attached Storage (DAS)</vt:lpstr>
      <vt:lpstr>DAS Pros and Cons vs.  Storage Network Architectures</vt:lpstr>
      <vt:lpstr>Flash Drives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 faolan myers</cp:lastModifiedBy>
  <cp:revision>690</cp:revision>
  <dcterms:created xsi:type="dcterms:W3CDTF">2013-12-20T15:33:26Z</dcterms:created>
  <dcterms:modified xsi:type="dcterms:W3CDTF">2018-09-02T03:24:27Z</dcterms:modified>
</cp:coreProperties>
</file>