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sldIdLst>
    <p:sldId id="257" r:id="rId2"/>
    <p:sldId id="294" r:id="rId3"/>
    <p:sldId id="304" r:id="rId4"/>
    <p:sldId id="285" r:id="rId5"/>
    <p:sldId id="295" r:id="rId6"/>
    <p:sldId id="296" r:id="rId7"/>
    <p:sldId id="297" r:id="rId8"/>
    <p:sldId id="298" r:id="rId9"/>
    <p:sldId id="299" r:id="rId10"/>
    <p:sldId id="300" r:id="rId11"/>
    <p:sldId id="301" r:id="rId12"/>
    <p:sldId id="302" r:id="rId13"/>
    <p:sldId id="303"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D67F00"/>
    <a:srgbClr val="F9FEDE"/>
    <a:srgbClr val="DDDDDD"/>
    <a:srgbClr val="AFA1E9"/>
    <a:srgbClr val="AFAADA"/>
    <a:srgbClr val="663300"/>
    <a:srgbClr val="0066CC"/>
    <a:srgbClr val="0A0A0A"/>
    <a:srgbClr val="EAE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32" autoAdjust="0"/>
    <p:restoredTop sz="94660"/>
  </p:normalViewPr>
  <p:slideViewPr>
    <p:cSldViewPr snapToGrid="0">
      <p:cViewPr>
        <p:scale>
          <a:sx n="68" d="100"/>
          <a:sy n="68" d="100"/>
        </p:scale>
        <p:origin x="-552" y="77"/>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pPr/>
              <a:t>8/30/2018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pPr/>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191992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2</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11433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example, a virtual disk of a given capacity can be created from a storage pool or a virtual server with specific CPU power and memory can be configured from a compute pool. These virtual resources share pooled physical resources, which improves the utilization of physical IT resources. </a:t>
            </a:r>
            <a:endParaRPr lang="en-US" dirty="0"/>
          </a:p>
        </p:txBody>
      </p:sp>
      <p:sp>
        <p:nvSpPr>
          <p:cNvPr id="4" name="Slide Number Placeholder 3"/>
          <p:cNvSpPr>
            <a:spLocks noGrp="1"/>
          </p:cNvSpPr>
          <p:nvPr>
            <p:ph type="sldNum" sz="quarter" idx="10"/>
          </p:nvPr>
        </p:nvSpPr>
        <p:spPr/>
        <p:txBody>
          <a:bodyPr/>
          <a:lstStyle/>
          <a:p>
            <a:fld id="{29C63B7B-8D39-4D0A-9EEA-56F291D347AD}" type="slidenum">
              <a:rPr lang="en-US" smtClean="0"/>
              <a:pPr/>
              <a:t>12</a:t>
            </a:fld>
            <a:endParaRPr lang="en-US"/>
          </a:p>
        </p:txBody>
      </p:sp>
    </p:spTree>
    <p:extLst>
      <p:ext uri="{BB962C8B-B14F-4D97-AF65-F5344CB8AC3E}">
        <p14:creationId xmlns:p14="http://schemas.microsoft.com/office/powerpoint/2010/main" val="141216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8/30/2018</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8/30/2018</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8/30/2018</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8/30/2018</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8/30/2018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8/30/2018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8/30/2018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8/30/2018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8/30/2018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8/30/2018</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8/30/2018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8/30/2018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8/30/2018</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69590" y="4753300"/>
            <a:ext cx="1981200" cy="1828800"/>
          </a:xfrm>
        </p:spPr>
        <p:txBody>
          <a:bodyPr anchor="b" anchorCtr="0"/>
          <a:lstStyle/>
          <a:p>
            <a:endParaRPr lang="en-US" dirty="0"/>
          </a:p>
        </p:txBody>
      </p:sp>
      <p:sp>
        <p:nvSpPr>
          <p:cNvPr id="3076" name="Rectangle 21"/>
          <p:cNvSpPr>
            <a:spLocks noGrp="1" noChangeArrowheads="1"/>
          </p:cNvSpPr>
          <p:nvPr>
            <p:ph type="title"/>
          </p:nvPr>
        </p:nvSpPr>
        <p:spPr>
          <a:xfrm>
            <a:off x="457200" y="2052960"/>
            <a:ext cx="6324600" cy="2790644"/>
          </a:xfrm>
        </p:spPr>
        <p:txBody>
          <a:bodyPr/>
          <a:lstStyle/>
          <a:p>
            <a:r>
              <a:rPr lang="en-GB" altLang="en-US" sz="3200" dirty="0">
                <a:solidFill>
                  <a:srgbClr val="F9FEDE"/>
                </a:solidFill>
              </a:rPr>
              <a:t>Concepts of </a:t>
            </a:r>
            <a:br>
              <a:rPr lang="en-GB" altLang="en-US" sz="3200" dirty="0">
                <a:solidFill>
                  <a:srgbClr val="F9FEDE"/>
                </a:solidFill>
              </a:rPr>
            </a:br>
            <a:r>
              <a:rPr lang="en-GB" altLang="en-US" sz="3200" dirty="0">
                <a:solidFill>
                  <a:srgbClr val="F9FEDE"/>
                </a:solidFill>
              </a:rPr>
              <a:t>Computing </a:t>
            </a:r>
            <a:br>
              <a:rPr lang="en-GB" altLang="en-US" sz="3200" dirty="0">
                <a:solidFill>
                  <a:srgbClr val="F9FEDE"/>
                </a:solidFill>
              </a:rPr>
            </a:br>
            <a:r>
              <a:rPr lang="en-GB" altLang="en-US" sz="3200" dirty="0">
                <a:solidFill>
                  <a:srgbClr val="F9FEDE"/>
                </a:solidFill>
              </a:rPr>
              <a:t>Technologies</a:t>
            </a:r>
            <a:br>
              <a:rPr lang="en-GB" altLang="en-US" dirty="0"/>
            </a:br>
            <a:br>
              <a:rPr lang="en-GB" altLang="en-US" dirty="0"/>
            </a:br>
            <a:br>
              <a:rPr lang="en-GB" altLang="en-US" dirty="0"/>
            </a:br>
            <a:r>
              <a:rPr lang="en-US" altLang="en-US" dirty="0"/>
              <a:t>Storage </a:t>
            </a:r>
            <a:br>
              <a:rPr lang="en-US" altLang="en-US" dirty="0"/>
            </a:br>
            <a:r>
              <a:rPr lang="en-US" altLang="en-US" dirty="0"/>
              <a:t>Management </a:t>
            </a:r>
            <a:br>
              <a:rPr lang="en-US" altLang="en-US" dirty="0"/>
            </a:br>
            <a:r>
              <a:rPr lang="en-US" altLang="en-US" dirty="0"/>
              <a:t>Overview</a:t>
            </a:r>
            <a:br>
              <a:rPr lang="en-US" altLang="en-US" dirty="0"/>
            </a:br>
            <a:br>
              <a:rPr lang="en-US" altLang="en-US" dirty="0"/>
            </a:br>
            <a:endParaRPr lang="en-US" altLang="en-US"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Tree>
    <p:extLst>
      <p:ext uri="{BB962C8B-B14F-4D97-AF65-F5344CB8AC3E}">
        <p14:creationId xmlns:p14="http://schemas.microsoft.com/office/powerpoint/2010/main" val="35871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F503D-E066-4E17-B3BB-7841F264B1DD}"/>
              </a:ext>
            </a:extLst>
          </p:cNvPr>
          <p:cNvSpPr>
            <a:spLocks noGrp="1"/>
          </p:cNvSpPr>
          <p:nvPr>
            <p:ph idx="1"/>
          </p:nvPr>
        </p:nvSpPr>
        <p:spPr>
          <a:xfrm>
            <a:off x="380999" y="1719070"/>
            <a:ext cx="8407893" cy="4915905"/>
          </a:xfrm>
        </p:spPr>
        <p:txBody>
          <a:bodyPr>
            <a:noAutofit/>
          </a:bodyPr>
          <a:lstStyle/>
          <a:p>
            <a:r>
              <a:rPr lang="en-US" sz="1800" dirty="0">
                <a:solidFill>
                  <a:srgbClr val="0070C0"/>
                </a:solidFill>
              </a:rPr>
              <a:t>Data integrity: </a:t>
            </a:r>
            <a:r>
              <a:rPr lang="en-US" sz="1800" dirty="0"/>
              <a:t>Data integrity refers to mechanisms, such as error correction codes or parity bits, which ensure that data is stored and retrieved exactly as it was received. </a:t>
            </a:r>
          </a:p>
          <a:p>
            <a:r>
              <a:rPr lang="en-US" sz="1800" dirty="0">
                <a:solidFill>
                  <a:srgbClr val="0070C0"/>
                </a:solidFill>
              </a:rPr>
              <a:t>Capacity: </a:t>
            </a:r>
            <a:r>
              <a:rPr lang="en-US" sz="1800" dirty="0"/>
              <a:t>Data center operations require adequate resources to store and process large amounts of data, efficiently. When capacity requirements increase, the data center must provide additional capacity without interrupting availability or with minimal disruption. Capacity may be managed by reallocating the existing resources or by adding new resources. </a:t>
            </a:r>
          </a:p>
          <a:p>
            <a:r>
              <a:rPr lang="en-US" sz="1800" dirty="0">
                <a:solidFill>
                  <a:srgbClr val="0070C0"/>
                </a:solidFill>
              </a:rPr>
              <a:t>Manageability: </a:t>
            </a:r>
            <a:r>
              <a:rPr lang="en-US" sz="1800" dirty="0"/>
              <a:t>A data center should provide easy and integrated management of all its elements. Manageability can be achieved through automation and reduction of human (manual) intervention in common tasks.</a:t>
            </a:r>
          </a:p>
        </p:txBody>
      </p:sp>
      <p:sp>
        <p:nvSpPr>
          <p:cNvPr id="3" name="Title 2">
            <a:extLst>
              <a:ext uri="{FF2B5EF4-FFF2-40B4-BE49-F238E27FC236}">
                <a16:creationId xmlns:a16="http://schemas.microsoft.com/office/drawing/2014/main" id="{255EAB6A-31D4-4D88-969C-4F23FC0F29F5}"/>
              </a:ext>
            </a:extLst>
          </p:cNvPr>
          <p:cNvSpPr>
            <a:spLocks noGrp="1"/>
          </p:cNvSpPr>
          <p:nvPr>
            <p:ph type="title"/>
          </p:nvPr>
        </p:nvSpPr>
        <p:spPr/>
        <p:txBody>
          <a:bodyPr/>
          <a:lstStyle/>
          <a:p>
            <a:r>
              <a:rPr lang="en-US" dirty="0"/>
              <a:t>Key Characteristics</a:t>
            </a:r>
            <a:br>
              <a:rPr lang="en-US" dirty="0"/>
            </a:br>
            <a:r>
              <a:rPr lang="en-US" dirty="0"/>
              <a:t>of a Data Center </a:t>
            </a:r>
            <a:r>
              <a:rPr lang="en-US" sz="2400" dirty="0"/>
              <a:t>(2)</a:t>
            </a:r>
            <a:endParaRPr lang="en-US" dirty="0"/>
          </a:p>
        </p:txBody>
      </p:sp>
    </p:spTree>
    <p:extLst>
      <p:ext uri="{BB962C8B-B14F-4D97-AF65-F5344CB8AC3E}">
        <p14:creationId xmlns:p14="http://schemas.microsoft.com/office/powerpoint/2010/main" val="400731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FDC106-12D5-49FE-B020-B91A3ECDC053}"/>
              </a:ext>
            </a:extLst>
          </p:cNvPr>
          <p:cNvSpPr>
            <a:spLocks noGrp="1"/>
          </p:cNvSpPr>
          <p:nvPr>
            <p:ph idx="1"/>
          </p:nvPr>
        </p:nvSpPr>
        <p:spPr/>
        <p:txBody>
          <a:bodyPr/>
          <a:lstStyle/>
          <a:p>
            <a:r>
              <a:rPr lang="en-US" dirty="0"/>
              <a:t>Managing a data center involves many tasks. The key management activities include the following: </a:t>
            </a:r>
          </a:p>
          <a:p>
            <a:pPr lvl="1"/>
            <a:r>
              <a:rPr lang="en-US" dirty="0">
                <a:solidFill>
                  <a:srgbClr val="0070C0"/>
                </a:solidFill>
              </a:rPr>
              <a:t>Monitoring</a:t>
            </a:r>
            <a:r>
              <a:rPr lang="en-US" dirty="0"/>
              <a:t>: It is a continuous process of gathering information on various elements and services running in a data center. The aspects of a data center that are monitored include security, performance, availability, and capacity. </a:t>
            </a:r>
          </a:p>
          <a:p>
            <a:pPr lvl="1"/>
            <a:r>
              <a:rPr lang="en-US" dirty="0">
                <a:solidFill>
                  <a:srgbClr val="0070C0"/>
                </a:solidFill>
              </a:rPr>
              <a:t>Reporting</a:t>
            </a:r>
            <a:r>
              <a:rPr lang="en-US" dirty="0"/>
              <a:t>: It is done periodically on resource performance, capacity, and utilization. Reporting tasks help to establish business justifications and chargeback of costs associated with data center operations. </a:t>
            </a:r>
          </a:p>
          <a:p>
            <a:pPr lvl="1"/>
            <a:r>
              <a:rPr lang="en-US" dirty="0">
                <a:solidFill>
                  <a:srgbClr val="0070C0"/>
                </a:solidFill>
              </a:rPr>
              <a:t>Provisioning</a:t>
            </a:r>
            <a:r>
              <a:rPr lang="en-US" dirty="0"/>
              <a:t>: It is a process of providing the hardware, software, and other resources required to run a data center. Provisioning activities primarily include resources management to meet capacity, availability, performance, and security requirements.</a:t>
            </a:r>
          </a:p>
          <a:p>
            <a:endParaRPr lang="en-US" dirty="0"/>
          </a:p>
        </p:txBody>
      </p:sp>
      <p:sp>
        <p:nvSpPr>
          <p:cNvPr id="3" name="Title 2">
            <a:extLst>
              <a:ext uri="{FF2B5EF4-FFF2-40B4-BE49-F238E27FC236}">
                <a16:creationId xmlns:a16="http://schemas.microsoft.com/office/drawing/2014/main" id="{9BB80385-2ACC-47A6-8BCF-14364D9F7255}"/>
              </a:ext>
            </a:extLst>
          </p:cNvPr>
          <p:cNvSpPr>
            <a:spLocks noGrp="1"/>
          </p:cNvSpPr>
          <p:nvPr>
            <p:ph type="title"/>
          </p:nvPr>
        </p:nvSpPr>
        <p:spPr/>
        <p:txBody>
          <a:bodyPr/>
          <a:lstStyle/>
          <a:p>
            <a:r>
              <a:rPr lang="en-US" dirty="0"/>
              <a:t>Managing a Data Center</a:t>
            </a:r>
          </a:p>
        </p:txBody>
      </p:sp>
    </p:spTree>
    <p:extLst>
      <p:ext uri="{BB962C8B-B14F-4D97-AF65-F5344CB8AC3E}">
        <p14:creationId xmlns:p14="http://schemas.microsoft.com/office/powerpoint/2010/main" val="351474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517AA2-EE0D-47E9-A450-416B545B0A74}"/>
              </a:ext>
            </a:extLst>
          </p:cNvPr>
          <p:cNvSpPr>
            <a:spLocks noGrp="1"/>
          </p:cNvSpPr>
          <p:nvPr>
            <p:ph sz="half" idx="1"/>
          </p:nvPr>
        </p:nvSpPr>
        <p:spPr>
          <a:xfrm>
            <a:off x="5469672" y="1822577"/>
            <a:ext cx="3602482" cy="3459429"/>
          </a:xfrm>
        </p:spPr>
        <p:txBody>
          <a:bodyPr>
            <a:noAutofit/>
          </a:bodyPr>
          <a:lstStyle/>
          <a:p>
            <a:r>
              <a:rPr lang="en-US" sz="1800" dirty="0"/>
              <a:t>Virtualization has existed in the IT industry for several years and in different forms, e.g.:</a:t>
            </a:r>
          </a:p>
          <a:p>
            <a:pPr lvl="1"/>
            <a:r>
              <a:rPr lang="en-US" sz="1600" dirty="0"/>
              <a:t>Virtual memory used on </a:t>
            </a:r>
            <a:r>
              <a:rPr lang="en-US" sz="1600" dirty="0" err="1"/>
              <a:t>compute</a:t>
            </a:r>
            <a:r>
              <a:rPr lang="en-US" sz="1600" dirty="0"/>
              <a:t> systems</a:t>
            </a:r>
          </a:p>
          <a:p>
            <a:pPr lvl="1"/>
            <a:r>
              <a:rPr lang="en-US" sz="1600" dirty="0"/>
              <a:t>Partitioning of raw disks.</a:t>
            </a:r>
          </a:p>
          <a:p>
            <a:r>
              <a:rPr lang="en-US" sz="1800" dirty="0"/>
              <a:t>Virtualization also enables centralized management of pooled resources. </a:t>
            </a:r>
          </a:p>
          <a:p>
            <a:r>
              <a:rPr lang="en-US" sz="1800" dirty="0"/>
              <a:t>Virtual resources can be created and provisioned from the pooled physical resources. </a:t>
            </a:r>
          </a:p>
          <a:p>
            <a:r>
              <a:rPr lang="en-US" sz="1800" dirty="0"/>
              <a:t>Capacity can be added to or removed from the virtual resources without any disruption to applications or users</a:t>
            </a:r>
            <a:r>
              <a:rPr lang="en-US" sz="1800"/>
              <a:t>. </a:t>
            </a:r>
            <a:endParaRPr lang="en-US" sz="1800" dirty="0"/>
          </a:p>
        </p:txBody>
      </p:sp>
      <p:sp>
        <p:nvSpPr>
          <p:cNvPr id="7" name="Content Placeholder 6">
            <a:extLst>
              <a:ext uri="{FF2B5EF4-FFF2-40B4-BE49-F238E27FC236}">
                <a16:creationId xmlns:a16="http://schemas.microsoft.com/office/drawing/2014/main" id="{37FF2D32-84EC-40B0-BF67-FBC8D427861E}"/>
              </a:ext>
            </a:extLst>
          </p:cNvPr>
          <p:cNvSpPr>
            <a:spLocks noGrp="1"/>
          </p:cNvSpPr>
          <p:nvPr>
            <p:ph sz="half" idx="2"/>
          </p:nvPr>
        </p:nvSpPr>
        <p:spPr>
          <a:xfrm>
            <a:off x="182881" y="3126159"/>
            <a:ext cx="5349240" cy="3459429"/>
          </a:xfrm>
        </p:spPr>
        <p:txBody>
          <a:bodyPr/>
          <a:lstStyle/>
          <a:p>
            <a:r>
              <a:rPr lang="en-US" sz="1800" dirty="0"/>
              <a:t>Virtualization enables pooling of physical resources and providing an aggregated view of the physical resource capabilities. </a:t>
            </a:r>
          </a:p>
          <a:p>
            <a:pPr lvl="1"/>
            <a:r>
              <a:rPr lang="en-US" sz="1600" dirty="0"/>
              <a:t>Storage virtualization enables multiple pooled storage devices to appear as a single large storage entity.</a:t>
            </a:r>
          </a:p>
          <a:p>
            <a:pPr lvl="1"/>
            <a:r>
              <a:rPr lang="en-US" sz="1600" dirty="0"/>
              <a:t>Compute virtualization allows the CPU capacity of the pooled physical servers to be viewed as the aggregation of the power of all CPUs (in megahertz.)</a:t>
            </a:r>
          </a:p>
          <a:p>
            <a:r>
              <a:rPr lang="en-US" sz="2400" dirty="0">
                <a:sym typeface="Wingdings 3" panose="05040102010807070707" pitchFamily="18" charset="2"/>
              </a:rPr>
              <a:t></a:t>
            </a:r>
            <a:r>
              <a:rPr lang="en-US" sz="1800" dirty="0">
                <a:sym typeface="Wingdings 3" panose="05040102010807070707" pitchFamily="18" charset="2"/>
              </a:rPr>
              <a:t>utilization of IT assets; </a:t>
            </a:r>
          </a:p>
          <a:p>
            <a:r>
              <a:rPr lang="en-US" sz="2400" b="1" dirty="0">
                <a:sym typeface="Wingdings 3" panose="05040102010807070707" pitchFamily="18" charset="2"/>
              </a:rPr>
              <a:t></a:t>
            </a:r>
            <a:r>
              <a:rPr lang="en-US" sz="1800" dirty="0">
                <a:sym typeface="Wingdings 3" panose="05040102010807070707" pitchFamily="18" charset="2"/>
              </a:rPr>
              <a:t> procurement/management costs, </a:t>
            </a:r>
            <a:br>
              <a:rPr lang="en-US" sz="1800" dirty="0">
                <a:sym typeface="Wingdings 3" panose="05040102010807070707" pitchFamily="18" charset="2"/>
              </a:rPr>
            </a:br>
            <a:r>
              <a:rPr lang="en-US" sz="1800" dirty="0">
                <a:sym typeface="Wingdings 3" panose="05040102010807070707" pitchFamily="18" charset="2"/>
              </a:rPr>
              <a:t>      energy, physical space</a:t>
            </a:r>
            <a:endParaRPr lang="en-US" sz="1800" dirty="0"/>
          </a:p>
        </p:txBody>
      </p:sp>
      <p:sp>
        <p:nvSpPr>
          <p:cNvPr id="3" name="Title 2">
            <a:extLst>
              <a:ext uri="{FF2B5EF4-FFF2-40B4-BE49-F238E27FC236}">
                <a16:creationId xmlns:a16="http://schemas.microsoft.com/office/drawing/2014/main" id="{B180F2B0-9EBA-4772-A10D-DBA4797B7EB7}"/>
              </a:ext>
            </a:extLst>
          </p:cNvPr>
          <p:cNvSpPr>
            <a:spLocks noGrp="1"/>
          </p:cNvSpPr>
          <p:nvPr>
            <p:ph type="title"/>
          </p:nvPr>
        </p:nvSpPr>
        <p:spPr/>
        <p:txBody>
          <a:bodyPr/>
          <a:lstStyle/>
          <a:p>
            <a:r>
              <a:rPr lang="en-US" dirty="0"/>
              <a:t>Virtualization</a:t>
            </a:r>
          </a:p>
        </p:txBody>
      </p:sp>
      <p:grpSp>
        <p:nvGrpSpPr>
          <p:cNvPr id="4" name="Group 3">
            <a:extLst>
              <a:ext uri="{FF2B5EF4-FFF2-40B4-BE49-F238E27FC236}">
                <a16:creationId xmlns:a16="http://schemas.microsoft.com/office/drawing/2014/main" id="{57C69146-733E-45DB-BE2A-E6A4CA53CC72}"/>
              </a:ext>
            </a:extLst>
          </p:cNvPr>
          <p:cNvGrpSpPr/>
          <p:nvPr/>
        </p:nvGrpSpPr>
        <p:grpSpPr>
          <a:xfrm>
            <a:off x="334285" y="1694300"/>
            <a:ext cx="5032146" cy="1387881"/>
            <a:chOff x="2427162" y="3206915"/>
            <a:chExt cx="7971288" cy="1632665"/>
          </a:xfrm>
        </p:grpSpPr>
        <p:sp>
          <p:nvSpPr>
            <p:cNvPr id="5" name="Rectangle 4">
              <a:extLst>
                <a:ext uri="{FF2B5EF4-FFF2-40B4-BE49-F238E27FC236}">
                  <a16:creationId xmlns:a16="http://schemas.microsoft.com/office/drawing/2014/main" id="{320D32C2-4AF2-4D8D-BD90-86D56E0BEFC2}"/>
                </a:ext>
              </a:extLst>
            </p:cNvPr>
            <p:cNvSpPr/>
            <p:nvPr/>
          </p:nvSpPr>
          <p:spPr>
            <a:xfrm>
              <a:off x="2427162" y="3236054"/>
              <a:ext cx="7971288" cy="1603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Virtualization</a:t>
              </a:r>
              <a:br>
                <a:rPr lang="en-US" sz="2000" dirty="0"/>
              </a:br>
              <a:endParaRPr lang="en-US" sz="1600" dirty="0"/>
            </a:p>
            <a:p>
              <a:pPr lvl="0"/>
              <a:r>
                <a:rPr lang="en-US" sz="1600" dirty="0"/>
                <a:t>a technique of abstracting physical resources, such as compute, storage, and network, and making them appear as logical resources. </a:t>
              </a:r>
            </a:p>
          </p:txBody>
        </p:sp>
        <p:sp>
          <p:nvSpPr>
            <p:cNvPr id="6" name="Rectangle 5">
              <a:extLst>
                <a:ext uri="{FF2B5EF4-FFF2-40B4-BE49-F238E27FC236}">
                  <a16:creationId xmlns:a16="http://schemas.microsoft.com/office/drawing/2014/main" id="{42AB1812-6B1B-4826-BC3C-4808B0C97A9F}"/>
                </a:ext>
              </a:extLst>
            </p:cNvPr>
            <p:cNvSpPr/>
            <p:nvPr/>
          </p:nvSpPr>
          <p:spPr>
            <a:xfrm rot="21346576">
              <a:off x="7248276" y="3206915"/>
              <a:ext cx="2830490" cy="760326"/>
            </a:xfrm>
            <a:prstGeom prst="rect">
              <a:avLst/>
            </a:prstGeom>
            <a:noFill/>
            <a:ln>
              <a:noFill/>
            </a:ln>
          </p:spPr>
          <p:txBody>
            <a:bodyPr wrap="none" lIns="91440" tIns="45720" rIns="91440" bIns="45720">
              <a:spAutoFit/>
            </a:bodyPr>
            <a:lstStyle/>
            <a:p>
              <a:pPr algn="ctr"/>
              <a:r>
                <a:rPr lang="en-US" sz="3600" i="1" dirty="0">
                  <a:ln w="0"/>
                  <a:solidFill>
                    <a:srgbClr val="DDD3A1"/>
                  </a:solidFill>
                  <a:latin typeface="Book Antiqua" panose="02040602050305030304" pitchFamily="18" charset="0"/>
                </a:rPr>
                <a:t>Key Term</a:t>
              </a:r>
            </a:p>
          </p:txBody>
        </p:sp>
      </p:grpSp>
    </p:spTree>
    <p:extLst>
      <p:ext uri="{BB962C8B-B14F-4D97-AF65-F5344CB8AC3E}">
        <p14:creationId xmlns:p14="http://schemas.microsoft.com/office/powerpoint/2010/main" val="365495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EC42C89-2EE4-43BA-932F-DC3844F39903}"/>
              </a:ext>
            </a:extLst>
          </p:cNvPr>
          <p:cNvSpPr>
            <a:spLocks noGrp="1"/>
          </p:cNvSpPr>
          <p:nvPr>
            <p:ph idx="1"/>
          </p:nvPr>
        </p:nvSpPr>
        <p:spPr>
          <a:xfrm>
            <a:off x="380999" y="1605523"/>
            <a:ext cx="8407893" cy="4407408"/>
          </a:xfrm>
        </p:spPr>
        <p:txBody>
          <a:bodyPr>
            <a:noAutofit/>
          </a:bodyPr>
          <a:lstStyle/>
          <a:p>
            <a:r>
              <a:rPr lang="en-US" sz="1800" dirty="0"/>
              <a:t>In today's fast-paced and competitive environment, organizations must be agile and flexible to meet changing market requirements. </a:t>
            </a:r>
          </a:p>
          <a:p>
            <a:r>
              <a:rPr lang="en-US" sz="1800" dirty="0"/>
              <a:t>This leads to rapid expansion and upgrade of resources while meeting shrinking or stagnant IT budgets. </a:t>
            </a:r>
          </a:p>
          <a:p>
            <a:r>
              <a:rPr lang="en-US" sz="1800" dirty="0"/>
              <a:t>Cloud computing, addresses these challenges efficiently by enabling individuals or businesses to use IT resources as a service over the network. </a:t>
            </a:r>
          </a:p>
          <a:p>
            <a:r>
              <a:rPr lang="en-US" sz="1800" dirty="0"/>
              <a:t>It provides highly scalable and flexible computing that enables provisioning of resources on demand. Users can scale up or scale down the demand of computing resources, including storage capacity, with minimal management effort or service provider interaction. </a:t>
            </a:r>
          </a:p>
          <a:p>
            <a:r>
              <a:rPr lang="en-US" sz="1800" dirty="0"/>
              <a:t>Cloud computing enables consumption-based metering; therefore, consumers pay only for the resources they use, such as CPU hours used, amount of data transferred, and gigabytes of data stored. </a:t>
            </a:r>
          </a:p>
          <a:p>
            <a:r>
              <a:rPr lang="en-US" sz="1800" dirty="0"/>
              <a:t>Cloud infrastructure is usually built upon virtualized data centers, which provide resource pooling and rapid provisioning of resources. Information storage in virtualized and cloud environments</a:t>
            </a:r>
          </a:p>
        </p:txBody>
      </p:sp>
      <p:sp>
        <p:nvSpPr>
          <p:cNvPr id="5" name="Title 4">
            <a:extLst>
              <a:ext uri="{FF2B5EF4-FFF2-40B4-BE49-F238E27FC236}">
                <a16:creationId xmlns:a16="http://schemas.microsoft.com/office/drawing/2014/main" id="{41D4FE40-1950-405C-85D6-29884C290865}"/>
              </a:ext>
            </a:extLst>
          </p:cNvPr>
          <p:cNvSpPr>
            <a:spLocks noGrp="1"/>
          </p:cNvSpPr>
          <p:nvPr>
            <p:ph type="title"/>
          </p:nvPr>
        </p:nvSpPr>
        <p:spPr/>
        <p:txBody>
          <a:bodyPr/>
          <a:lstStyle/>
          <a:p>
            <a:r>
              <a:rPr lang="en-US" dirty="0"/>
              <a:t>Cloud Computing</a:t>
            </a:r>
          </a:p>
        </p:txBody>
      </p:sp>
    </p:spTree>
    <p:extLst>
      <p:ext uri="{BB962C8B-B14F-4D97-AF65-F5344CB8AC3E}">
        <p14:creationId xmlns:p14="http://schemas.microsoft.com/office/powerpoint/2010/main" val="225211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EMC Education Services. 2012. </a:t>
            </a:r>
            <a:r>
              <a:rPr lang="en-US" i="1" dirty="0"/>
              <a:t>Information storage and management: storing, managing, and protecting digital information</a:t>
            </a:r>
            <a:r>
              <a:rPr lang="en-US" dirty="0"/>
              <a:t> 2nd ed., Hoboken, NJ: Wiley.</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712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D26E9-F646-49E4-A954-E00C4E74FF10}"/>
              </a:ext>
            </a:extLst>
          </p:cNvPr>
          <p:cNvSpPr>
            <a:spLocks noGrp="1"/>
          </p:cNvSpPr>
          <p:nvPr>
            <p:ph idx="1"/>
          </p:nvPr>
        </p:nvSpPr>
        <p:spPr>
          <a:xfrm>
            <a:off x="381000" y="1719071"/>
            <a:ext cx="3376962" cy="4407408"/>
          </a:xfrm>
        </p:spPr>
        <p:txBody>
          <a:bodyPr/>
          <a:lstStyle/>
          <a:p>
            <a:r>
              <a:rPr lang="en-US" dirty="0"/>
              <a:t>Material for this module</a:t>
            </a:r>
            <a:br>
              <a:rPr lang="en-US" dirty="0"/>
            </a:br>
            <a:r>
              <a:rPr lang="en-US" dirty="0"/>
              <a:t>primarily comes from</a:t>
            </a:r>
            <a:br>
              <a:rPr lang="en-US" dirty="0"/>
            </a:br>
            <a:br>
              <a:rPr lang="en-US" dirty="0"/>
            </a:br>
            <a:r>
              <a:rPr lang="en-US" dirty="0"/>
              <a:t>EMC Education Services. 2012. </a:t>
            </a:r>
            <a:r>
              <a:rPr lang="en-US" i="1" dirty="0"/>
              <a:t>Information storage and management: storing, managing, and protecting digital information</a:t>
            </a:r>
            <a:r>
              <a:rPr lang="en-US" dirty="0"/>
              <a:t> 2nd ed., Hoboken, NJ: Wiley.</a:t>
            </a:r>
          </a:p>
          <a:p>
            <a:endParaRPr lang="en-US" dirty="0"/>
          </a:p>
        </p:txBody>
      </p:sp>
      <p:sp>
        <p:nvSpPr>
          <p:cNvPr id="3076" name="Rectangle 21"/>
          <p:cNvSpPr>
            <a:spLocks noGrp="1" noChangeArrowheads="1"/>
          </p:cNvSpPr>
          <p:nvPr>
            <p:ph type="title"/>
          </p:nvPr>
        </p:nvSpPr>
        <p:spPr/>
        <p:txBody>
          <a:bodyPr/>
          <a:lstStyle/>
          <a:p>
            <a:br>
              <a:rPr lang="en-GB" altLang="en-US" dirty="0"/>
            </a:br>
            <a:r>
              <a:rPr lang="en-GB" altLang="en-US" dirty="0"/>
              <a:t>Textbook Reference</a:t>
            </a:r>
            <a:br>
              <a:rPr lang="en-GB" altLang="en-US" dirty="0"/>
            </a:br>
            <a:endParaRPr lang="en-US" altLang="en-US"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pic>
        <p:nvPicPr>
          <p:cNvPr id="5" name="Picture 4">
            <a:extLst>
              <a:ext uri="{FF2B5EF4-FFF2-40B4-BE49-F238E27FC236}">
                <a16:creationId xmlns:a16="http://schemas.microsoft.com/office/drawing/2014/main" id="{676A86E2-DE3F-490E-9D18-1B0C0727344D}"/>
              </a:ext>
            </a:extLst>
          </p:cNvPr>
          <p:cNvPicPr>
            <a:picLocks noChangeAspect="1"/>
          </p:cNvPicPr>
          <p:nvPr/>
        </p:nvPicPr>
        <p:blipFill>
          <a:blip r:embed="rId3"/>
          <a:stretch>
            <a:fillRect/>
          </a:stretch>
        </p:blipFill>
        <p:spPr>
          <a:xfrm>
            <a:off x="4136926" y="1745485"/>
            <a:ext cx="3697109" cy="4878659"/>
          </a:xfrm>
          <a:prstGeom prst="rect">
            <a:avLst/>
          </a:prstGeom>
        </p:spPr>
      </p:pic>
    </p:spTree>
    <p:extLst>
      <p:ext uri="{BB962C8B-B14F-4D97-AF65-F5344CB8AC3E}">
        <p14:creationId xmlns:p14="http://schemas.microsoft.com/office/powerpoint/2010/main" val="323587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06A7EC78-F33E-439F-BDAC-3870ACB2D1F2}"/>
              </a:ext>
            </a:extLst>
          </p:cNvPr>
          <p:cNvSpPr>
            <a:spLocks noGrp="1"/>
          </p:cNvSpPr>
          <p:nvPr>
            <p:ph idx="1"/>
          </p:nvPr>
        </p:nvSpPr>
        <p:spPr>
          <a:xfrm>
            <a:off x="424840" y="1856857"/>
            <a:ext cx="8407893" cy="4407408"/>
          </a:xfrm>
          <a:solidFill>
            <a:schemeClr val="accent2"/>
          </a:solidFill>
        </p:spPr>
        <p:txBody>
          <a:bodyPr anchor="ctr" anchorCtr="0">
            <a:noAutofit/>
          </a:bodyPr>
          <a:lstStyle/>
          <a:p>
            <a:pPr marL="45720" indent="0" algn="ctr">
              <a:buNone/>
            </a:pPr>
            <a:r>
              <a:rPr lang="en-US" sz="6000" dirty="0">
                <a:solidFill>
                  <a:schemeClr val="accent6">
                    <a:lumMod val="20000"/>
                    <a:lumOff val="80000"/>
                  </a:schemeClr>
                </a:solidFill>
                <a:latin typeface="Arial Rounded MT Bold" panose="020F0704030504030204" pitchFamily="34" charset="0"/>
              </a:rPr>
              <a:t>More than 570 websites are created </a:t>
            </a:r>
            <a:r>
              <a:rPr lang="en-US" sz="6000" u="sng" dirty="0">
                <a:solidFill>
                  <a:schemeClr val="accent6">
                    <a:lumMod val="20000"/>
                    <a:lumOff val="80000"/>
                  </a:schemeClr>
                </a:solidFill>
                <a:latin typeface="Arial Rounded MT Bold" panose="020F0704030504030204" pitchFamily="34" charset="0"/>
              </a:rPr>
              <a:t>every minute</a:t>
            </a:r>
            <a:endParaRPr lang="en-US" sz="6000" dirty="0">
              <a:solidFill>
                <a:schemeClr val="accent6">
                  <a:lumMod val="20000"/>
                  <a:lumOff val="80000"/>
                </a:schemeClr>
              </a:solidFill>
              <a:latin typeface="Arial Rounded MT Bold" panose="020F0704030504030204" pitchFamily="34" charset="0"/>
            </a:endParaRPr>
          </a:p>
        </p:txBody>
      </p:sp>
      <p:sp>
        <p:nvSpPr>
          <p:cNvPr id="3" name="Title 2">
            <a:extLst>
              <a:ext uri="{FF2B5EF4-FFF2-40B4-BE49-F238E27FC236}">
                <a16:creationId xmlns:a16="http://schemas.microsoft.com/office/drawing/2014/main" id="{1F6DDD8D-C6FC-41D3-81F4-85774B2A39D9}"/>
              </a:ext>
            </a:extLst>
          </p:cNvPr>
          <p:cNvSpPr>
            <a:spLocks noGrp="1"/>
          </p:cNvSpPr>
          <p:nvPr>
            <p:ph type="title"/>
          </p:nvPr>
        </p:nvSpPr>
        <p:spPr>
          <a:xfrm>
            <a:off x="324633" y="330795"/>
            <a:ext cx="8381260" cy="1054394"/>
          </a:xfrm>
        </p:spPr>
        <p:txBody>
          <a:bodyPr/>
          <a:lstStyle/>
          <a:p>
            <a:r>
              <a:rPr lang="en-US" dirty="0"/>
              <a:t>Did You Know?</a:t>
            </a:r>
          </a:p>
        </p:txBody>
      </p:sp>
      <p:sp>
        <p:nvSpPr>
          <p:cNvPr id="11" name="Content Placeholder 1">
            <a:extLst>
              <a:ext uri="{FF2B5EF4-FFF2-40B4-BE49-F238E27FC236}">
                <a16:creationId xmlns:a16="http://schemas.microsoft.com/office/drawing/2014/main" id="{B4CC767C-B53B-47FB-9660-F03E331620D2}"/>
              </a:ext>
            </a:extLst>
          </p:cNvPr>
          <p:cNvSpPr txBox="1">
            <a:spLocks/>
          </p:cNvSpPr>
          <p:nvPr/>
        </p:nvSpPr>
        <p:spPr>
          <a:xfrm>
            <a:off x="424840" y="1856857"/>
            <a:ext cx="8407893" cy="4407408"/>
          </a:xfrm>
          <a:prstGeom prst="rect">
            <a:avLst/>
          </a:prstGeom>
          <a:gradFill flip="none" rotWithShape="1">
            <a:gsLst>
              <a:gs pos="0">
                <a:srgbClr val="7030A0"/>
              </a:gs>
              <a:gs pos="100000">
                <a:schemeClr val="accent2">
                  <a:lumMod val="50000"/>
                </a:schemeClr>
              </a:gs>
            </a:gsLst>
            <a:lin ang="18900000" scaled="1"/>
            <a:tileRect/>
          </a:gradFill>
        </p:spPr>
        <p:txBody>
          <a:bodyPr vert="horz" lIns="91440" tIns="45720" rIns="91440" bIns="45720" rtlCol="0" anchor="ctr" anchorCtr="0">
            <a:no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en-US" sz="4800" dirty="0">
                <a:solidFill>
                  <a:schemeClr val="bg1">
                    <a:lumMod val="85000"/>
                  </a:schemeClr>
                </a:solidFill>
                <a:latin typeface="Calisto MT" panose="02040603050505030304" pitchFamily="18" charset="0"/>
              </a:rPr>
              <a:t>Every minute, </a:t>
            </a:r>
            <a:br>
              <a:rPr lang="en-US" sz="4800" dirty="0">
                <a:solidFill>
                  <a:schemeClr val="bg1">
                    <a:lumMod val="85000"/>
                  </a:schemeClr>
                </a:solidFill>
                <a:latin typeface="Calisto MT" panose="02040603050505030304" pitchFamily="18" charset="0"/>
              </a:rPr>
            </a:br>
            <a:r>
              <a:rPr lang="en-US" sz="4800" dirty="0">
                <a:solidFill>
                  <a:schemeClr val="bg1">
                    <a:lumMod val="85000"/>
                  </a:schemeClr>
                </a:solidFill>
                <a:latin typeface="Calisto MT" panose="02040603050505030304" pitchFamily="18" charset="0"/>
              </a:rPr>
              <a:t>24 hours of video is</a:t>
            </a:r>
            <a:br>
              <a:rPr lang="en-US" sz="4800" dirty="0">
                <a:solidFill>
                  <a:schemeClr val="bg1">
                    <a:lumMod val="85000"/>
                  </a:schemeClr>
                </a:solidFill>
                <a:latin typeface="Calisto MT" panose="02040603050505030304" pitchFamily="18" charset="0"/>
              </a:rPr>
            </a:br>
            <a:r>
              <a:rPr lang="en-US" sz="4800" dirty="0">
                <a:solidFill>
                  <a:schemeClr val="bg1">
                    <a:lumMod val="85000"/>
                  </a:schemeClr>
                </a:solidFill>
                <a:latin typeface="Calisto MT" panose="02040603050505030304" pitchFamily="18" charset="0"/>
              </a:rPr>
              <a:t>uploaded to YouTube</a:t>
            </a:r>
          </a:p>
        </p:txBody>
      </p:sp>
      <p:sp>
        <p:nvSpPr>
          <p:cNvPr id="12" name="Content Placeholder 1">
            <a:extLst>
              <a:ext uri="{FF2B5EF4-FFF2-40B4-BE49-F238E27FC236}">
                <a16:creationId xmlns:a16="http://schemas.microsoft.com/office/drawing/2014/main" id="{DE7BF369-CAF0-4B0F-AE5B-644452D7E0C0}"/>
              </a:ext>
            </a:extLst>
          </p:cNvPr>
          <p:cNvSpPr txBox="1">
            <a:spLocks/>
          </p:cNvSpPr>
          <p:nvPr/>
        </p:nvSpPr>
        <p:spPr>
          <a:xfrm>
            <a:off x="424840" y="1856857"/>
            <a:ext cx="8407893" cy="4407408"/>
          </a:xfrm>
          <a:prstGeom prst="rect">
            <a:avLst/>
          </a:prstGeom>
          <a:solidFill>
            <a:schemeClr val="bg2">
              <a:lumMod val="50000"/>
            </a:schemeClr>
          </a:solidFill>
        </p:spPr>
        <p:txBody>
          <a:bodyPr vert="horz" lIns="91440" tIns="45720" rIns="91440" bIns="45720" rtlCol="0" anchor="ctr" anchorCtr="0">
            <a:no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en-US" sz="4800" dirty="0">
                <a:latin typeface="Copperplate Gothic Bold" panose="020E0705020206020404" pitchFamily="34" charset="0"/>
              </a:rPr>
              <a:t>350,000 tweets are sent per minute</a:t>
            </a:r>
            <a:br>
              <a:rPr lang="en-US" sz="4800" dirty="0">
                <a:latin typeface="Copperplate Gothic Bold" panose="020E0705020206020404" pitchFamily="34" charset="0"/>
              </a:rPr>
            </a:br>
            <a:br>
              <a:rPr lang="en-US" sz="4800" dirty="0">
                <a:latin typeface="Copperplate Gothic Bold" panose="020E0705020206020404" pitchFamily="34" charset="0"/>
              </a:rPr>
            </a:br>
            <a:r>
              <a:rPr lang="en-US" sz="4800" dirty="0">
                <a:latin typeface="Copperplate Gothic Bold" panose="020E0705020206020404" pitchFamily="34" charset="0"/>
              </a:rPr>
              <a:t>5 million tweets</a:t>
            </a:r>
            <a:br>
              <a:rPr lang="en-US" sz="4800" dirty="0">
                <a:latin typeface="Copperplate Gothic Bold" panose="020E0705020206020404" pitchFamily="34" charset="0"/>
              </a:rPr>
            </a:br>
            <a:r>
              <a:rPr lang="en-US" sz="4800" dirty="0">
                <a:latin typeface="Copperplate Gothic Bold" panose="020E0705020206020404" pitchFamily="34" charset="0"/>
              </a:rPr>
              <a:t>are sent per day</a:t>
            </a:r>
          </a:p>
        </p:txBody>
      </p:sp>
      <p:sp>
        <p:nvSpPr>
          <p:cNvPr id="13" name="Content Placeholder 1">
            <a:extLst>
              <a:ext uri="{FF2B5EF4-FFF2-40B4-BE49-F238E27FC236}">
                <a16:creationId xmlns:a16="http://schemas.microsoft.com/office/drawing/2014/main" id="{849C4E17-E99C-4682-A0DD-CE036EDF0454}"/>
              </a:ext>
            </a:extLst>
          </p:cNvPr>
          <p:cNvSpPr txBox="1">
            <a:spLocks/>
          </p:cNvSpPr>
          <p:nvPr/>
        </p:nvSpPr>
        <p:spPr>
          <a:xfrm>
            <a:off x="424840" y="1856857"/>
            <a:ext cx="8407893" cy="4407408"/>
          </a:xfrm>
          <a:prstGeom prst="rect">
            <a:avLst/>
          </a:prstGeom>
          <a:solidFill>
            <a:srgbClr val="D67F00"/>
          </a:solidFill>
        </p:spPr>
        <p:txBody>
          <a:bodyPr vert="horz" lIns="91440" tIns="45720" rIns="91440" bIns="45720" rtlCol="0" anchor="ctr" anchorCtr="0">
            <a:no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en-US" sz="2800" dirty="0">
                <a:solidFill>
                  <a:schemeClr val="bg1"/>
                </a:solidFill>
                <a:latin typeface="Consolas" panose="020B0609020204030204" pitchFamily="49" charset="0"/>
              </a:rPr>
              <a:t>16,000,000,000,000,000,000,000</a:t>
            </a:r>
          </a:p>
          <a:p>
            <a:pPr marL="45720" indent="0" algn="ctr">
              <a:buFont typeface="Wingdings 2" pitchFamily="18" charset="2"/>
              <a:buNone/>
            </a:pPr>
            <a:br>
              <a:rPr lang="en-US" sz="4800" dirty="0">
                <a:solidFill>
                  <a:schemeClr val="bg1"/>
                </a:solidFill>
                <a:latin typeface="Lato Black" panose="020F0A02020204030203" pitchFamily="34" charset="0"/>
              </a:rPr>
            </a:br>
            <a:r>
              <a:rPr lang="en-US" sz="4800" dirty="0">
                <a:solidFill>
                  <a:schemeClr val="bg1"/>
                </a:solidFill>
                <a:latin typeface="Lato Black" panose="020F0A02020204030203" pitchFamily="34" charset="0"/>
              </a:rPr>
              <a:t>16 zettabytes </a:t>
            </a:r>
            <a:r>
              <a:rPr lang="en-US" sz="3600" dirty="0">
                <a:solidFill>
                  <a:schemeClr val="bg1"/>
                </a:solidFill>
                <a:latin typeface="Lato Black" panose="020F0A02020204030203" pitchFamily="34" charset="0"/>
              </a:rPr>
              <a:t>(16x10</a:t>
            </a:r>
            <a:r>
              <a:rPr lang="en-US" sz="3600" baseline="30000" dirty="0">
                <a:solidFill>
                  <a:schemeClr val="bg1"/>
                </a:solidFill>
                <a:latin typeface="Lato Black" panose="020F0A02020204030203" pitchFamily="34" charset="0"/>
              </a:rPr>
              <a:t>21</a:t>
            </a:r>
            <a:r>
              <a:rPr lang="en-US" sz="3600" dirty="0">
                <a:solidFill>
                  <a:schemeClr val="bg1"/>
                </a:solidFill>
                <a:latin typeface="Lato Black" panose="020F0A02020204030203" pitchFamily="34" charset="0"/>
              </a:rPr>
              <a:t>)</a:t>
            </a:r>
            <a:br>
              <a:rPr lang="en-US" sz="3600" dirty="0">
                <a:solidFill>
                  <a:schemeClr val="bg1"/>
                </a:solidFill>
                <a:latin typeface="Lato Black" panose="020F0A02020204030203" pitchFamily="34" charset="0"/>
              </a:rPr>
            </a:br>
            <a:r>
              <a:rPr lang="en-US" sz="4800" dirty="0">
                <a:solidFill>
                  <a:schemeClr val="bg1"/>
                </a:solidFill>
                <a:latin typeface="Lato Black" panose="020F0A02020204030203" pitchFamily="34" charset="0"/>
              </a:rPr>
              <a:t>of unique data created</a:t>
            </a:r>
            <a:br>
              <a:rPr lang="en-US" sz="4800" dirty="0">
                <a:solidFill>
                  <a:schemeClr val="bg1"/>
                </a:solidFill>
                <a:latin typeface="Lato Black" panose="020F0A02020204030203" pitchFamily="34" charset="0"/>
              </a:rPr>
            </a:br>
            <a:r>
              <a:rPr lang="en-US" sz="4800" dirty="0">
                <a:solidFill>
                  <a:schemeClr val="bg1"/>
                </a:solidFill>
                <a:latin typeface="Lato Black" panose="020F0A02020204030203" pitchFamily="34" charset="0"/>
              </a:rPr>
              <a:t>worldwide in 2016</a:t>
            </a:r>
          </a:p>
        </p:txBody>
      </p:sp>
      <p:sp>
        <p:nvSpPr>
          <p:cNvPr id="14" name="Content Placeholder 1">
            <a:extLst>
              <a:ext uri="{FF2B5EF4-FFF2-40B4-BE49-F238E27FC236}">
                <a16:creationId xmlns:a16="http://schemas.microsoft.com/office/drawing/2014/main" id="{52417ED2-A6C1-40C1-9269-74E5DFCF862F}"/>
              </a:ext>
            </a:extLst>
          </p:cNvPr>
          <p:cNvSpPr txBox="1">
            <a:spLocks/>
          </p:cNvSpPr>
          <p:nvPr/>
        </p:nvSpPr>
        <p:spPr>
          <a:xfrm>
            <a:off x="424840" y="1856857"/>
            <a:ext cx="8407893" cy="4407408"/>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vert="horz" lIns="91440" tIns="45720" rIns="91440" bIns="45720" rtlCol="0" anchor="ctr" anchorCtr="0">
            <a:no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en-US" sz="6000" b="1" dirty="0">
                <a:solidFill>
                  <a:schemeClr val="bg1"/>
                </a:solidFill>
                <a:latin typeface="Juice ITC" panose="04040403040A02020202" pitchFamily="82" charset="0"/>
              </a:rPr>
              <a:t>90% of the world's data</a:t>
            </a:r>
            <a:br>
              <a:rPr lang="en-US" sz="6000" b="1" dirty="0">
                <a:solidFill>
                  <a:schemeClr val="bg1"/>
                </a:solidFill>
                <a:latin typeface="Juice ITC" panose="04040403040A02020202" pitchFamily="82" charset="0"/>
              </a:rPr>
            </a:br>
            <a:r>
              <a:rPr lang="en-US" sz="6000" b="1" dirty="0">
                <a:solidFill>
                  <a:schemeClr val="bg1"/>
                </a:solidFill>
                <a:latin typeface="Juice ITC" panose="04040403040A02020202" pitchFamily="82" charset="0"/>
              </a:rPr>
              <a:t>has been created in</a:t>
            </a:r>
            <a:br>
              <a:rPr lang="en-US" sz="6000" b="1" dirty="0">
                <a:solidFill>
                  <a:schemeClr val="bg1"/>
                </a:solidFill>
                <a:latin typeface="Juice ITC" panose="04040403040A02020202" pitchFamily="82" charset="0"/>
              </a:rPr>
            </a:br>
            <a:r>
              <a:rPr lang="en-US" sz="6000" b="1" dirty="0">
                <a:solidFill>
                  <a:schemeClr val="bg1"/>
                </a:solidFill>
                <a:latin typeface="Juice ITC" panose="04040403040A02020202" pitchFamily="82" charset="0"/>
              </a:rPr>
              <a:t>the last couple of years</a:t>
            </a:r>
          </a:p>
        </p:txBody>
      </p:sp>
      <p:sp>
        <p:nvSpPr>
          <p:cNvPr id="15" name="Content Placeholder 1">
            <a:extLst>
              <a:ext uri="{FF2B5EF4-FFF2-40B4-BE49-F238E27FC236}">
                <a16:creationId xmlns:a16="http://schemas.microsoft.com/office/drawing/2014/main" id="{C95E540B-4BDA-46F1-8F0B-2E9CECA4A11E}"/>
              </a:ext>
            </a:extLst>
          </p:cNvPr>
          <p:cNvSpPr txBox="1">
            <a:spLocks/>
          </p:cNvSpPr>
          <p:nvPr/>
        </p:nvSpPr>
        <p:spPr>
          <a:xfrm>
            <a:off x="424840" y="1856857"/>
            <a:ext cx="8407893" cy="4407408"/>
          </a:xfrm>
          <a:prstGeom prst="rect">
            <a:avLst/>
          </a:prstGeom>
          <a:solidFill>
            <a:schemeClr val="accent3">
              <a:lumMod val="50000"/>
            </a:schemeClr>
          </a:solidFill>
        </p:spPr>
        <p:txBody>
          <a:bodyPr vert="horz" lIns="91440" tIns="45720" rIns="91440" bIns="45720" rtlCol="0" anchor="ctr" anchorCtr="0">
            <a:no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Font typeface="Wingdings 2" pitchFamily="18" charset="2"/>
              <a:buNone/>
            </a:pPr>
            <a:r>
              <a:rPr lang="en-US" sz="4400" b="1" dirty="0">
                <a:solidFill>
                  <a:schemeClr val="bg1"/>
                </a:solidFill>
                <a:latin typeface="Lucida Sans" panose="020B0602030504020204" pitchFamily="34" charset="0"/>
              </a:rPr>
              <a:t>The amount of new</a:t>
            </a:r>
            <a:br>
              <a:rPr lang="en-US" sz="4400" b="1" dirty="0">
                <a:solidFill>
                  <a:schemeClr val="bg1"/>
                </a:solidFill>
                <a:latin typeface="Lucida Sans" panose="020B0602030504020204" pitchFamily="34" charset="0"/>
              </a:rPr>
            </a:br>
            <a:r>
              <a:rPr lang="en-US" sz="4400" b="1" dirty="0">
                <a:solidFill>
                  <a:schemeClr val="bg1"/>
                </a:solidFill>
                <a:latin typeface="Lucida Sans" panose="020B0602030504020204" pitchFamily="34" charset="0"/>
              </a:rPr>
              <a:t>Technical Information is doubling every two years</a:t>
            </a:r>
          </a:p>
        </p:txBody>
      </p:sp>
    </p:spTree>
    <p:extLst>
      <p:ext uri="{BB962C8B-B14F-4D97-AF65-F5344CB8AC3E}">
        <p14:creationId xmlns:p14="http://schemas.microsoft.com/office/powerpoint/2010/main" val="17956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6">
                                            <p:bg/>
                                          </p:spTgt>
                                        </p:tgtEl>
                                        <p:attrNameLst>
                                          <p:attrName>style.visibility</p:attrName>
                                        </p:attrNameLst>
                                      </p:cBhvr>
                                      <p:to>
                                        <p:strVal val="visible"/>
                                      </p:to>
                                    </p:set>
                                    <p:animEffect transition="in" filter="fade">
                                      <p:cBhvr>
                                        <p:cTn id="7" dur="5000"/>
                                        <p:tgtEl>
                                          <p:spTgt spid="16">
                                            <p:bg/>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0"/>
                                        <p:tgtEl>
                                          <p:spTgt spid="16">
                                            <p:txEl>
                                              <p:pRg st="0" end="0"/>
                                            </p:txEl>
                                          </p:spTgt>
                                        </p:tgtEl>
                                      </p:cBhvr>
                                    </p:animEffect>
                                  </p:childTnLst>
                                </p:cTn>
                              </p:par>
                            </p:childTnLst>
                          </p:cTn>
                        </p:par>
                        <p:par>
                          <p:cTn id="11" fill="hold">
                            <p:stCondLst>
                              <p:cond delay="7000"/>
                            </p:stCondLst>
                            <p:childTnLst>
                              <p:par>
                                <p:cTn id="12" presetID="1" presetClass="exit" presetSubtype="0" fill="hold" grpId="1"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hidden"/>
                                      </p:to>
                                    </p:set>
                                  </p:childTnLst>
                                </p:cTn>
                              </p:par>
                            </p:childTnLst>
                          </p:cTn>
                        </p:par>
                        <p:par>
                          <p:cTn id="14" fill="hold">
                            <p:stCondLst>
                              <p:cond delay="7000"/>
                            </p:stCondLst>
                            <p:childTnLst>
                              <p:par>
                                <p:cTn id="15" presetID="1" presetClass="exit" presetSubtype="0" fill="hold" grpId="1" nodeType="afterEffect">
                                  <p:stCondLst>
                                    <p:cond delay="0"/>
                                  </p:stCondLst>
                                  <p:childTnLst>
                                    <p:set>
                                      <p:cBhvr>
                                        <p:cTn id="16" dur="1" fill="hold">
                                          <p:stCondLst>
                                            <p:cond delay="0"/>
                                          </p:stCondLst>
                                        </p:cTn>
                                        <p:tgtEl>
                                          <p:spTgt spid="16">
                                            <p:bg/>
                                          </p:spTgt>
                                        </p:tgtEl>
                                        <p:attrNameLst>
                                          <p:attrName>style.visibility</p:attrName>
                                        </p:attrNameLst>
                                      </p:cBhvr>
                                      <p:to>
                                        <p:strVal val="hidden"/>
                                      </p:to>
                                    </p:set>
                                  </p:childTnLst>
                                </p:cTn>
                              </p:par>
                            </p:childTnLst>
                          </p:cTn>
                        </p:par>
                        <p:par>
                          <p:cTn id="17" fill="hold">
                            <p:stCondLst>
                              <p:cond delay="7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0"/>
                                        <p:tgtEl>
                                          <p:spTgt spid="11"/>
                                        </p:tgtEl>
                                      </p:cBhvr>
                                    </p:animEffect>
                                  </p:childTnLst>
                                </p:cTn>
                              </p:par>
                            </p:childTnLst>
                          </p:cTn>
                        </p:par>
                        <p:par>
                          <p:cTn id="21" fill="hold">
                            <p:stCondLst>
                              <p:cond delay="12000"/>
                            </p:stCondLst>
                            <p:childTnLst>
                              <p:par>
                                <p:cTn id="22" presetID="1" presetClass="exit" presetSubtype="0" fill="hold" grpId="1" nodeType="after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par>
                          <p:cTn id="24" fill="hold">
                            <p:stCondLst>
                              <p:cond delay="1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0"/>
                                        <p:tgtEl>
                                          <p:spTgt spid="12"/>
                                        </p:tgtEl>
                                      </p:cBhvr>
                                    </p:animEffect>
                                  </p:childTnLst>
                                </p:cTn>
                              </p:par>
                            </p:childTnLst>
                          </p:cTn>
                        </p:par>
                        <p:par>
                          <p:cTn id="28" fill="hold">
                            <p:stCondLst>
                              <p:cond delay="17000"/>
                            </p:stCondLst>
                            <p:childTnLst>
                              <p:par>
                                <p:cTn id="29" presetID="1" presetClass="exit" presetSubtype="0" fill="hold" grpId="1" nodeType="after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par>
                          <p:cTn id="31" fill="hold">
                            <p:stCondLst>
                              <p:cond delay="17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0"/>
                                        <p:tgtEl>
                                          <p:spTgt spid="13"/>
                                        </p:tgtEl>
                                      </p:cBhvr>
                                    </p:animEffect>
                                  </p:childTnLst>
                                </p:cTn>
                              </p:par>
                            </p:childTnLst>
                          </p:cTn>
                        </p:par>
                        <p:par>
                          <p:cTn id="35" fill="hold">
                            <p:stCondLst>
                              <p:cond delay="22000"/>
                            </p:stCondLst>
                            <p:childTnLst>
                              <p:par>
                                <p:cTn id="36" presetID="1" presetClass="exit" presetSubtype="0" fill="hold" grpId="1" nodeType="afterEffect">
                                  <p:stCondLst>
                                    <p:cond delay="0"/>
                                  </p:stCondLst>
                                  <p:childTnLst>
                                    <p:set>
                                      <p:cBhvr>
                                        <p:cTn id="37" dur="1" fill="hold">
                                          <p:stCondLst>
                                            <p:cond delay="0"/>
                                          </p:stCondLst>
                                        </p:cTn>
                                        <p:tgtEl>
                                          <p:spTgt spid="13"/>
                                        </p:tgtEl>
                                        <p:attrNameLst>
                                          <p:attrName>style.visibility</p:attrName>
                                        </p:attrNameLst>
                                      </p:cBhvr>
                                      <p:to>
                                        <p:strVal val="hidden"/>
                                      </p:to>
                                    </p:set>
                                  </p:childTnLst>
                                </p:cTn>
                              </p:par>
                            </p:childTnLst>
                          </p:cTn>
                        </p:par>
                        <p:par>
                          <p:cTn id="38" fill="hold">
                            <p:stCondLst>
                              <p:cond delay="22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0"/>
                                        <p:tgtEl>
                                          <p:spTgt spid="14"/>
                                        </p:tgtEl>
                                      </p:cBhvr>
                                    </p:animEffect>
                                  </p:childTnLst>
                                </p:cTn>
                              </p:par>
                            </p:childTnLst>
                          </p:cTn>
                        </p:par>
                        <p:par>
                          <p:cTn id="42" fill="hold">
                            <p:stCondLst>
                              <p:cond delay="27000"/>
                            </p:stCondLst>
                            <p:childTnLst>
                              <p:par>
                                <p:cTn id="43" presetID="1" presetClass="exit" presetSubtype="0" fill="hold" grpId="1" nodeType="afterEffect">
                                  <p:stCondLst>
                                    <p:cond delay="0"/>
                                  </p:stCondLst>
                                  <p:childTnLst>
                                    <p:set>
                                      <p:cBhvr>
                                        <p:cTn id="44" dur="1" fill="hold">
                                          <p:stCondLst>
                                            <p:cond delay="0"/>
                                          </p:stCondLst>
                                        </p:cTn>
                                        <p:tgtEl>
                                          <p:spTgt spid="14"/>
                                        </p:tgtEl>
                                        <p:attrNameLst>
                                          <p:attrName>style.visibility</p:attrName>
                                        </p:attrNameLst>
                                      </p:cBhvr>
                                      <p:to>
                                        <p:strVal val="hidden"/>
                                      </p:to>
                                    </p:set>
                                  </p:childTnLst>
                                </p:cTn>
                              </p:par>
                            </p:childTnLst>
                          </p:cTn>
                        </p:par>
                        <p:par>
                          <p:cTn id="45" fill="hold">
                            <p:stCondLst>
                              <p:cond delay="27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16" grpId="1" build="p"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Organizations usually maintain one or more data centers to store and manage information. </a:t>
            </a:r>
            <a:br>
              <a:rPr lang="en-US" dirty="0"/>
            </a:br>
            <a:br>
              <a:rPr lang="en-US" dirty="0"/>
            </a:br>
            <a:br>
              <a:rPr lang="en-US" dirty="0"/>
            </a:br>
            <a:br>
              <a:rPr lang="en-US" dirty="0"/>
            </a:br>
            <a:br>
              <a:rPr lang="en-US" dirty="0"/>
            </a:br>
            <a:br>
              <a:rPr lang="en-US" dirty="0"/>
            </a:br>
            <a:endParaRPr lang="en-US" dirty="0"/>
          </a:p>
          <a:p>
            <a:r>
              <a:rPr lang="en-US" dirty="0"/>
              <a:t>In traditional data centers, the storage resources are typically dedicated for each of the business units or applications.</a:t>
            </a:r>
          </a:p>
          <a:p>
            <a:endParaRPr lang="en-US" dirty="0"/>
          </a:p>
          <a:p>
            <a:endParaRPr lang="en-US" dirty="0"/>
          </a:p>
        </p:txBody>
      </p:sp>
      <p:sp>
        <p:nvSpPr>
          <p:cNvPr id="3" name="Title 2"/>
          <p:cNvSpPr>
            <a:spLocks noGrp="1"/>
          </p:cNvSpPr>
          <p:nvPr>
            <p:ph type="title"/>
          </p:nvPr>
        </p:nvSpPr>
        <p:spPr/>
        <p:txBody>
          <a:bodyPr/>
          <a:lstStyle/>
          <a:p>
            <a:r>
              <a:rPr lang="en-US"/>
              <a:t>Need to manage data</a:t>
            </a:r>
            <a:br>
              <a:rPr lang="en-US"/>
            </a:br>
            <a:r>
              <a:rPr lang="en-US"/>
              <a:t>as an institutional asset</a:t>
            </a:r>
            <a:endParaRPr lang="en-US" dirty="0"/>
          </a:p>
        </p:txBody>
      </p:sp>
      <p:grpSp>
        <p:nvGrpSpPr>
          <p:cNvPr id="4" name="Group 3">
            <a:extLst>
              <a:ext uri="{FF2B5EF4-FFF2-40B4-BE49-F238E27FC236}">
                <a16:creationId xmlns:a16="http://schemas.microsoft.com/office/drawing/2014/main" id="{465C0671-4F5C-426B-8271-DD0DD916A090}"/>
              </a:ext>
            </a:extLst>
          </p:cNvPr>
          <p:cNvGrpSpPr/>
          <p:nvPr/>
        </p:nvGrpSpPr>
        <p:grpSpPr>
          <a:xfrm>
            <a:off x="1627833" y="2547372"/>
            <a:ext cx="5032146" cy="1439506"/>
            <a:chOff x="2206358" y="4210444"/>
            <a:chExt cx="7971288" cy="1693395"/>
          </a:xfrm>
        </p:grpSpPr>
        <p:sp>
          <p:nvSpPr>
            <p:cNvPr id="5" name="Rectangle 4">
              <a:extLst>
                <a:ext uri="{FF2B5EF4-FFF2-40B4-BE49-F238E27FC236}">
                  <a16:creationId xmlns:a16="http://schemas.microsoft.com/office/drawing/2014/main" id="{E1B1F75A-699E-4217-9A31-3DB4C4FE6842}"/>
                </a:ext>
              </a:extLst>
            </p:cNvPr>
            <p:cNvSpPr/>
            <p:nvPr/>
          </p:nvSpPr>
          <p:spPr>
            <a:xfrm>
              <a:off x="2206358" y="4300313"/>
              <a:ext cx="7971288" cy="1603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Data Center</a:t>
              </a:r>
              <a:br>
                <a:rPr lang="en-US" sz="2000" dirty="0"/>
              </a:br>
              <a:endParaRPr lang="en-US" sz="1600" dirty="0"/>
            </a:p>
            <a:p>
              <a:pPr lvl="0"/>
              <a:r>
                <a:rPr lang="en-US" sz="1600" dirty="0"/>
                <a:t>a facility that contains information storage and other physical information technology (IT) resources for computing, networking, and storing information</a:t>
              </a:r>
            </a:p>
          </p:txBody>
        </p:sp>
        <p:sp>
          <p:nvSpPr>
            <p:cNvPr id="6" name="Rectangle 5">
              <a:extLst>
                <a:ext uri="{FF2B5EF4-FFF2-40B4-BE49-F238E27FC236}">
                  <a16:creationId xmlns:a16="http://schemas.microsoft.com/office/drawing/2014/main" id="{B38ED21D-CADC-4778-8574-E4EF16102AEB}"/>
                </a:ext>
              </a:extLst>
            </p:cNvPr>
            <p:cNvSpPr/>
            <p:nvPr/>
          </p:nvSpPr>
          <p:spPr>
            <a:xfrm rot="21346576">
              <a:off x="5870459" y="4210444"/>
              <a:ext cx="2830491" cy="760326"/>
            </a:xfrm>
            <a:prstGeom prst="rect">
              <a:avLst/>
            </a:prstGeom>
            <a:noFill/>
            <a:ln>
              <a:noFill/>
            </a:ln>
          </p:spPr>
          <p:txBody>
            <a:bodyPr wrap="none" lIns="91440" tIns="45720" rIns="91440" bIns="45720">
              <a:spAutoFit/>
            </a:bodyPr>
            <a:lstStyle/>
            <a:p>
              <a:pPr algn="ctr"/>
              <a:r>
                <a:rPr lang="en-US" sz="3600" i="1" dirty="0">
                  <a:ln w="0"/>
                  <a:solidFill>
                    <a:srgbClr val="DDD3A1"/>
                  </a:solidFill>
                  <a:latin typeface="Book Antiqua" panose="02040602050305030304" pitchFamily="18" charset="0"/>
                </a:rPr>
                <a:t>Key Term</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Don't think of Data as</a:t>
            </a:r>
            <a:br>
              <a:rPr lang="en-US" dirty="0"/>
            </a:br>
            <a:r>
              <a:rPr lang="en-US" dirty="0"/>
              <a:t>"What we find in a Database:</a:t>
            </a:r>
          </a:p>
        </p:txBody>
      </p:sp>
      <p:pic>
        <p:nvPicPr>
          <p:cNvPr id="10" name="Picture 9">
            <a:extLst>
              <a:ext uri="{FF2B5EF4-FFF2-40B4-BE49-F238E27FC236}">
                <a16:creationId xmlns:a16="http://schemas.microsoft.com/office/drawing/2014/main" id="{54833510-8C16-4389-A4E7-04B2F4A07BF1}"/>
              </a:ext>
            </a:extLst>
          </p:cNvPr>
          <p:cNvPicPr>
            <a:picLocks noChangeAspect="1"/>
          </p:cNvPicPr>
          <p:nvPr/>
        </p:nvPicPr>
        <p:blipFill>
          <a:blip r:embed="rId2"/>
          <a:stretch>
            <a:fillRect/>
          </a:stretch>
        </p:blipFill>
        <p:spPr>
          <a:xfrm>
            <a:off x="808420" y="1766640"/>
            <a:ext cx="7175853" cy="4769250"/>
          </a:xfrm>
          <a:prstGeom prst="rect">
            <a:avLst/>
          </a:prstGeom>
        </p:spPr>
      </p:pic>
    </p:spTree>
    <p:extLst>
      <p:ext uri="{BB962C8B-B14F-4D97-AF65-F5344CB8AC3E}">
        <p14:creationId xmlns:p14="http://schemas.microsoft.com/office/powerpoint/2010/main" val="3658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71398-C40F-416B-973E-B7847312F0E3}"/>
              </a:ext>
            </a:extLst>
          </p:cNvPr>
          <p:cNvSpPr>
            <a:spLocks noGrp="1"/>
          </p:cNvSpPr>
          <p:nvPr>
            <p:ph idx="1"/>
          </p:nvPr>
        </p:nvSpPr>
        <p:spPr/>
        <p:txBody>
          <a:bodyPr/>
          <a:lstStyle/>
          <a:p>
            <a:r>
              <a:rPr lang="en-US" dirty="0"/>
              <a:t>Big data is a new and evolving concept, which refers to data sets whose sizes are beyond the capability of commonly used software tools to capture, store, manage, and process within acceptable time limits. </a:t>
            </a:r>
          </a:p>
          <a:p>
            <a:r>
              <a:rPr lang="en-US" dirty="0"/>
              <a:t>It includes both structured and unstructured data generated by a variety of sources</a:t>
            </a:r>
          </a:p>
          <a:p>
            <a:pPr lvl="1">
              <a:spcBef>
                <a:spcPts val="0"/>
              </a:spcBef>
            </a:pPr>
            <a:r>
              <a:rPr lang="en-US" dirty="0"/>
              <a:t>Business application transactions</a:t>
            </a:r>
          </a:p>
          <a:p>
            <a:pPr lvl="1">
              <a:spcBef>
                <a:spcPts val="0"/>
              </a:spcBef>
            </a:pPr>
            <a:r>
              <a:rPr lang="en-US" dirty="0"/>
              <a:t>Web pages</a:t>
            </a:r>
          </a:p>
          <a:p>
            <a:pPr lvl="1">
              <a:spcBef>
                <a:spcPts val="0"/>
              </a:spcBef>
            </a:pPr>
            <a:r>
              <a:rPr lang="en-US" dirty="0"/>
              <a:t>Videos</a:t>
            </a:r>
          </a:p>
          <a:p>
            <a:r>
              <a:rPr lang="en-US" dirty="0"/>
              <a:t>These data sets typically require real-time capture or updates for analysis, predictive modeling, and decision making. </a:t>
            </a:r>
          </a:p>
        </p:txBody>
      </p:sp>
      <p:sp>
        <p:nvSpPr>
          <p:cNvPr id="3" name="Title 2">
            <a:extLst>
              <a:ext uri="{FF2B5EF4-FFF2-40B4-BE49-F238E27FC236}">
                <a16:creationId xmlns:a16="http://schemas.microsoft.com/office/drawing/2014/main" id="{DFB1552E-784F-4796-B099-C36A5A7FF764}"/>
              </a:ext>
            </a:extLst>
          </p:cNvPr>
          <p:cNvSpPr>
            <a:spLocks noGrp="1"/>
          </p:cNvSpPr>
          <p:nvPr>
            <p:ph type="title"/>
          </p:nvPr>
        </p:nvSpPr>
        <p:spPr/>
        <p:txBody>
          <a:bodyPr/>
          <a:lstStyle/>
          <a:p>
            <a:r>
              <a:rPr lang="en-US" dirty="0"/>
              <a:t>"Big Data"</a:t>
            </a:r>
          </a:p>
        </p:txBody>
      </p:sp>
      <p:sp>
        <p:nvSpPr>
          <p:cNvPr id="4" name="Rectangle 3">
            <a:extLst>
              <a:ext uri="{FF2B5EF4-FFF2-40B4-BE49-F238E27FC236}">
                <a16:creationId xmlns:a16="http://schemas.microsoft.com/office/drawing/2014/main" id="{25851545-5806-461F-B824-6E2C96A68773}"/>
              </a:ext>
            </a:extLst>
          </p:cNvPr>
          <p:cNvSpPr/>
          <p:nvPr/>
        </p:nvSpPr>
        <p:spPr>
          <a:xfrm>
            <a:off x="4103649" y="3446839"/>
            <a:ext cx="4572000" cy="1077218"/>
          </a:xfrm>
          <a:prstGeom prst="rect">
            <a:avLst/>
          </a:prstGeom>
        </p:spPr>
        <p:txBody>
          <a:bodyPr>
            <a:spAutoFit/>
          </a:bodyPr>
          <a:lstStyle/>
          <a:p>
            <a:pPr marL="630238" lvl="1" indent="-173038">
              <a:spcAft>
                <a:spcPts val="600"/>
              </a:spcAft>
              <a:buClr>
                <a:schemeClr val="accent2"/>
              </a:buClr>
              <a:buFont typeface="Wingdings" panose="05000000000000000000" pitchFamily="2" charset="2"/>
              <a:buChar char="§"/>
            </a:pPr>
            <a:r>
              <a:rPr lang="en-US" dirty="0"/>
              <a:t>Images</a:t>
            </a:r>
          </a:p>
          <a:p>
            <a:pPr marL="630238" lvl="1" indent="-173038">
              <a:spcAft>
                <a:spcPts val="600"/>
              </a:spcAft>
              <a:buClr>
                <a:schemeClr val="accent2"/>
              </a:buClr>
              <a:buFont typeface="Wingdings" panose="05000000000000000000" pitchFamily="2" charset="2"/>
              <a:buChar char="§"/>
            </a:pPr>
            <a:r>
              <a:rPr lang="en-US" dirty="0"/>
              <a:t>Email</a:t>
            </a:r>
          </a:p>
          <a:p>
            <a:pPr marL="630238" lvl="1" indent="-173038">
              <a:spcAft>
                <a:spcPts val="600"/>
              </a:spcAft>
              <a:buClr>
                <a:schemeClr val="accent2"/>
              </a:buClr>
              <a:buFont typeface="Wingdings" panose="05000000000000000000" pitchFamily="2" charset="2"/>
              <a:buChar char="§"/>
            </a:pPr>
            <a:r>
              <a:rPr lang="en-US" dirty="0"/>
              <a:t>Social Media, etc.</a:t>
            </a:r>
          </a:p>
        </p:txBody>
      </p:sp>
    </p:spTree>
    <p:extLst>
      <p:ext uri="{BB962C8B-B14F-4D97-AF65-F5344CB8AC3E}">
        <p14:creationId xmlns:p14="http://schemas.microsoft.com/office/powerpoint/2010/main" val="6991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71398-C40F-416B-973E-B7847312F0E3}"/>
              </a:ext>
            </a:extLst>
          </p:cNvPr>
          <p:cNvSpPr>
            <a:spLocks noGrp="1"/>
          </p:cNvSpPr>
          <p:nvPr>
            <p:ph idx="1"/>
          </p:nvPr>
        </p:nvSpPr>
        <p:spPr/>
        <p:txBody>
          <a:bodyPr/>
          <a:lstStyle/>
          <a:p>
            <a:r>
              <a:rPr lang="en-US" dirty="0"/>
              <a:t>Ecosystem</a:t>
            </a:r>
          </a:p>
          <a:p>
            <a:pPr marL="708660" lvl="1" indent="-342900">
              <a:buFont typeface="+mj-lt"/>
              <a:buAutoNum type="arabicPeriod"/>
            </a:pPr>
            <a:r>
              <a:rPr lang="en-US" dirty="0"/>
              <a:t>Devices that collect data from multiple locations and also generate new data about this data (metadata). </a:t>
            </a:r>
          </a:p>
          <a:p>
            <a:pPr marL="708660" lvl="1" indent="-342900">
              <a:buFont typeface="+mj-lt"/>
              <a:buAutoNum type="arabicPeriod"/>
            </a:pPr>
            <a:r>
              <a:rPr lang="en-US" dirty="0"/>
              <a:t>Data collectors who gather data from devices and users. </a:t>
            </a:r>
          </a:p>
          <a:p>
            <a:pPr marL="708660" lvl="1" indent="-342900">
              <a:buFont typeface="+mj-lt"/>
              <a:buAutoNum type="arabicPeriod"/>
            </a:pPr>
            <a:r>
              <a:rPr lang="en-US" dirty="0"/>
              <a:t>Data aggregators that compile the collected data to extract meaningful information. </a:t>
            </a:r>
          </a:p>
          <a:p>
            <a:pPr marL="708660" lvl="1" indent="-342900">
              <a:buFont typeface="+mj-lt"/>
              <a:buAutoNum type="arabicPeriod"/>
            </a:pPr>
            <a:r>
              <a:rPr lang="en-US" dirty="0"/>
              <a:t>Data users and buyers who benefit from the information collected and aggregated by others in the data value chain.</a:t>
            </a:r>
          </a:p>
          <a:p>
            <a:endParaRPr lang="en-US" dirty="0"/>
          </a:p>
        </p:txBody>
      </p:sp>
      <p:sp>
        <p:nvSpPr>
          <p:cNvPr id="3" name="Title 2">
            <a:extLst>
              <a:ext uri="{FF2B5EF4-FFF2-40B4-BE49-F238E27FC236}">
                <a16:creationId xmlns:a16="http://schemas.microsoft.com/office/drawing/2014/main" id="{DFB1552E-784F-4796-B099-C36A5A7FF764}"/>
              </a:ext>
            </a:extLst>
          </p:cNvPr>
          <p:cNvSpPr>
            <a:spLocks noGrp="1"/>
          </p:cNvSpPr>
          <p:nvPr>
            <p:ph type="title"/>
          </p:nvPr>
        </p:nvSpPr>
        <p:spPr/>
        <p:txBody>
          <a:bodyPr/>
          <a:lstStyle/>
          <a:p>
            <a:r>
              <a:rPr lang="en-US" dirty="0"/>
              <a:t>Big Data Ecosystem</a:t>
            </a:r>
          </a:p>
        </p:txBody>
      </p:sp>
      <p:pic>
        <p:nvPicPr>
          <p:cNvPr id="5" name="Picture 4">
            <a:extLst>
              <a:ext uri="{FF2B5EF4-FFF2-40B4-BE49-F238E27FC236}">
                <a16:creationId xmlns:a16="http://schemas.microsoft.com/office/drawing/2014/main" id="{9ED5C4CE-AF56-482B-8D52-5446CDE6FF24}"/>
              </a:ext>
            </a:extLst>
          </p:cNvPr>
          <p:cNvPicPr>
            <a:picLocks noChangeAspect="1"/>
          </p:cNvPicPr>
          <p:nvPr/>
        </p:nvPicPr>
        <p:blipFill>
          <a:blip r:embed="rId2"/>
          <a:stretch>
            <a:fillRect/>
          </a:stretch>
        </p:blipFill>
        <p:spPr>
          <a:xfrm>
            <a:off x="-370" y="1670600"/>
            <a:ext cx="9144000" cy="4888401"/>
          </a:xfrm>
          <a:prstGeom prst="rect">
            <a:avLst/>
          </a:prstGeom>
        </p:spPr>
      </p:pic>
    </p:spTree>
    <p:extLst>
      <p:ext uri="{BB962C8B-B14F-4D97-AF65-F5344CB8AC3E}">
        <p14:creationId xmlns:p14="http://schemas.microsoft.com/office/powerpoint/2010/main" val="340154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0DA98-E188-4B27-AC87-4104CB393D4A}"/>
              </a:ext>
            </a:extLst>
          </p:cNvPr>
          <p:cNvSpPr>
            <a:spLocks noGrp="1"/>
          </p:cNvSpPr>
          <p:nvPr>
            <p:ph idx="1"/>
          </p:nvPr>
        </p:nvSpPr>
        <p:spPr>
          <a:xfrm>
            <a:off x="206299" y="1663311"/>
            <a:ext cx="4103648" cy="4407408"/>
          </a:xfrm>
        </p:spPr>
        <p:txBody>
          <a:bodyPr>
            <a:noAutofit/>
          </a:bodyPr>
          <a:lstStyle/>
          <a:p>
            <a:r>
              <a:rPr lang="en-US" sz="1800" dirty="0"/>
              <a:t>Storage was typically internal to a server that could not be shared with any other servers. </a:t>
            </a:r>
          </a:p>
          <a:p>
            <a:r>
              <a:rPr lang="en-US" sz="1800" dirty="0"/>
              <a:t>This approach is referred to as </a:t>
            </a:r>
            <a:r>
              <a:rPr lang="en-US" sz="1800" dirty="0">
                <a:solidFill>
                  <a:srgbClr val="0070C0"/>
                </a:solidFill>
              </a:rPr>
              <a:t>server-centric storage architecture </a:t>
            </a:r>
            <a:endParaRPr lang="en-US" sz="1800" dirty="0"/>
          </a:p>
          <a:p>
            <a:r>
              <a:rPr lang="en-US" sz="1800" dirty="0"/>
              <a:t>In this architecture, each server has a limited number of storage volumes</a:t>
            </a:r>
          </a:p>
          <a:p>
            <a:r>
              <a:rPr lang="en-US" sz="1800" dirty="0"/>
              <a:t>The proliferation of departmental servers in an enterprise resulted in unprotected, unmanaged, fragmented islands of information and increased capital and operating expenses.</a:t>
            </a:r>
          </a:p>
          <a:p>
            <a:r>
              <a:rPr lang="en-US" sz="1800" dirty="0"/>
              <a:t>Storage evolved from server-centric to </a:t>
            </a:r>
            <a:r>
              <a:rPr lang="en-US" sz="1800" dirty="0">
                <a:solidFill>
                  <a:srgbClr val="0070C0"/>
                </a:solidFill>
              </a:rPr>
              <a:t>information-centric architecture</a:t>
            </a:r>
          </a:p>
          <a:p>
            <a:pPr marL="45720" indent="0">
              <a:buNone/>
            </a:pPr>
            <a:endParaRPr lang="en-US" sz="1800" dirty="0"/>
          </a:p>
        </p:txBody>
      </p:sp>
      <p:sp>
        <p:nvSpPr>
          <p:cNvPr id="3" name="Title 2">
            <a:extLst>
              <a:ext uri="{FF2B5EF4-FFF2-40B4-BE49-F238E27FC236}">
                <a16:creationId xmlns:a16="http://schemas.microsoft.com/office/drawing/2014/main" id="{AFC1AD9B-D9A7-4E0F-AEF6-C513C5EC9210}"/>
              </a:ext>
            </a:extLst>
          </p:cNvPr>
          <p:cNvSpPr>
            <a:spLocks noGrp="1"/>
          </p:cNvSpPr>
          <p:nvPr>
            <p:ph type="title"/>
          </p:nvPr>
        </p:nvSpPr>
        <p:spPr>
          <a:xfrm>
            <a:off x="381000" y="355847"/>
            <a:ext cx="3928947" cy="1054394"/>
          </a:xfrm>
        </p:spPr>
        <p:txBody>
          <a:bodyPr/>
          <a:lstStyle/>
          <a:p>
            <a:r>
              <a:rPr lang="en-US" sz="2800" dirty="0"/>
              <a:t>Evolution of Storage Architecture</a:t>
            </a:r>
          </a:p>
        </p:txBody>
      </p:sp>
      <p:pic>
        <p:nvPicPr>
          <p:cNvPr id="4" name="Picture 3">
            <a:extLst>
              <a:ext uri="{FF2B5EF4-FFF2-40B4-BE49-F238E27FC236}">
                <a16:creationId xmlns:a16="http://schemas.microsoft.com/office/drawing/2014/main" id="{1AF01D71-EADF-45F1-A340-6A447A9820B6}"/>
              </a:ext>
            </a:extLst>
          </p:cNvPr>
          <p:cNvPicPr>
            <a:picLocks noChangeAspect="1"/>
          </p:cNvPicPr>
          <p:nvPr/>
        </p:nvPicPr>
        <p:blipFill>
          <a:blip r:embed="rId2"/>
          <a:stretch>
            <a:fillRect/>
          </a:stretch>
        </p:blipFill>
        <p:spPr>
          <a:xfrm>
            <a:off x="4493140" y="0"/>
            <a:ext cx="4551299" cy="6858000"/>
          </a:xfrm>
          <a:prstGeom prst="rect">
            <a:avLst/>
          </a:prstGeom>
        </p:spPr>
      </p:pic>
    </p:spTree>
    <p:extLst>
      <p:ext uri="{BB962C8B-B14F-4D97-AF65-F5344CB8AC3E}">
        <p14:creationId xmlns:p14="http://schemas.microsoft.com/office/powerpoint/2010/main" val="140189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F503D-E066-4E17-B3BB-7841F264B1DD}"/>
              </a:ext>
            </a:extLst>
          </p:cNvPr>
          <p:cNvSpPr>
            <a:spLocks noGrp="1"/>
          </p:cNvSpPr>
          <p:nvPr>
            <p:ph idx="1"/>
          </p:nvPr>
        </p:nvSpPr>
        <p:spPr>
          <a:xfrm>
            <a:off x="380999" y="1719070"/>
            <a:ext cx="8407893" cy="4915905"/>
          </a:xfrm>
        </p:spPr>
        <p:txBody>
          <a:bodyPr>
            <a:noAutofit/>
          </a:bodyPr>
          <a:lstStyle/>
          <a:p>
            <a:r>
              <a:rPr lang="en-US" sz="1800" dirty="0">
                <a:solidFill>
                  <a:srgbClr val="0070C0"/>
                </a:solidFill>
              </a:rPr>
              <a:t>Availability: </a:t>
            </a:r>
            <a:r>
              <a:rPr lang="en-US" sz="1800" dirty="0"/>
              <a:t>A data center should ensure the availability of information when required. Unavailability of information could cost millions of dollars per hour to businesses, such as financial services, telecommunications, and e-commerce. </a:t>
            </a:r>
          </a:p>
          <a:p>
            <a:r>
              <a:rPr lang="en-US" sz="1800" dirty="0">
                <a:solidFill>
                  <a:srgbClr val="0070C0"/>
                </a:solidFill>
              </a:rPr>
              <a:t>Security: </a:t>
            </a:r>
            <a:r>
              <a:rPr lang="en-US" sz="1800" dirty="0"/>
              <a:t>Data centers must establish policies, procedures, and core element integration to prevent unauthorized access to information. </a:t>
            </a:r>
          </a:p>
          <a:p>
            <a:r>
              <a:rPr lang="en-US" sz="1800" dirty="0">
                <a:solidFill>
                  <a:srgbClr val="0070C0"/>
                </a:solidFill>
              </a:rPr>
              <a:t>Scalability: </a:t>
            </a:r>
            <a:r>
              <a:rPr lang="en-US" sz="1800" dirty="0"/>
              <a:t>Business growth often requires deploying more servers, new applications, and additional databases. Data center resources should scale based on requirements, without interrupting business operations. </a:t>
            </a:r>
          </a:p>
          <a:p>
            <a:r>
              <a:rPr lang="en-US" sz="1800" dirty="0">
                <a:solidFill>
                  <a:srgbClr val="0070C0"/>
                </a:solidFill>
              </a:rPr>
              <a:t>Performance: </a:t>
            </a:r>
            <a:r>
              <a:rPr lang="en-US" sz="1800" dirty="0"/>
              <a:t>All the elements of the data center should provide optimal performance based on the required service levels. </a:t>
            </a:r>
          </a:p>
        </p:txBody>
      </p:sp>
      <p:sp>
        <p:nvSpPr>
          <p:cNvPr id="3" name="Title 2">
            <a:extLst>
              <a:ext uri="{FF2B5EF4-FFF2-40B4-BE49-F238E27FC236}">
                <a16:creationId xmlns:a16="http://schemas.microsoft.com/office/drawing/2014/main" id="{255EAB6A-31D4-4D88-969C-4F23FC0F29F5}"/>
              </a:ext>
            </a:extLst>
          </p:cNvPr>
          <p:cNvSpPr>
            <a:spLocks noGrp="1"/>
          </p:cNvSpPr>
          <p:nvPr>
            <p:ph type="title"/>
          </p:nvPr>
        </p:nvSpPr>
        <p:spPr/>
        <p:txBody>
          <a:bodyPr/>
          <a:lstStyle/>
          <a:p>
            <a:r>
              <a:rPr lang="en-US" dirty="0"/>
              <a:t>Key Characteristics</a:t>
            </a:r>
            <a:br>
              <a:rPr lang="en-US" dirty="0"/>
            </a:br>
            <a:r>
              <a:rPr lang="en-US" dirty="0"/>
              <a:t>of a Data Center </a:t>
            </a:r>
            <a:r>
              <a:rPr lang="en-US" sz="2400" dirty="0"/>
              <a:t>(1)</a:t>
            </a:r>
            <a:endParaRPr lang="en-US" dirty="0"/>
          </a:p>
        </p:txBody>
      </p:sp>
    </p:spTree>
    <p:extLst>
      <p:ext uri="{BB962C8B-B14F-4D97-AF65-F5344CB8AC3E}">
        <p14:creationId xmlns:p14="http://schemas.microsoft.com/office/powerpoint/2010/main" val="256497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3">
      <a:dk1>
        <a:sysClr val="windowText" lastClr="000000"/>
      </a:dk1>
      <a:lt1>
        <a:sysClr val="window" lastClr="FFFFFF"/>
      </a:lt1>
      <a:dk2>
        <a:srgbClr val="0B3D1A"/>
      </a:dk2>
      <a:lt2>
        <a:srgbClr val="E2ECD8"/>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80767</TotalTime>
  <Words>1082</Words>
  <Application>Microsoft Office PowerPoint</Application>
  <PresentationFormat>On-screen Show (4:3)</PresentationFormat>
  <Paragraphs>90</Paragraphs>
  <Slides>14</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Arial Narrow</vt:lpstr>
      <vt:lpstr>Arial Rounded MT Bold</vt:lpstr>
      <vt:lpstr>Book Antiqua</vt:lpstr>
      <vt:lpstr>Calibri</vt:lpstr>
      <vt:lpstr>Calisto MT</vt:lpstr>
      <vt:lpstr>Consolas</vt:lpstr>
      <vt:lpstr>Copperplate Gothic Bold</vt:lpstr>
      <vt:lpstr>Franklin Gothic Medium</vt:lpstr>
      <vt:lpstr>Juice ITC</vt:lpstr>
      <vt:lpstr>Lato Black</vt:lpstr>
      <vt:lpstr>Lucida Sans</vt:lpstr>
      <vt:lpstr>Times</vt:lpstr>
      <vt:lpstr>Wingdings</vt:lpstr>
      <vt:lpstr>Wingdings 2</vt:lpstr>
      <vt:lpstr>Wingdings 3</vt:lpstr>
      <vt:lpstr>Java Green</vt:lpstr>
      <vt:lpstr>Concepts of  Computing  Technologies   Storage  Management  Overview  </vt:lpstr>
      <vt:lpstr> Textbook Reference </vt:lpstr>
      <vt:lpstr>Did You Know?</vt:lpstr>
      <vt:lpstr>Need to manage data as an institutional asset</vt:lpstr>
      <vt:lpstr>Don't think of Data as "What we find in a Database:</vt:lpstr>
      <vt:lpstr>"Big Data"</vt:lpstr>
      <vt:lpstr>Big Data Ecosystem</vt:lpstr>
      <vt:lpstr>Evolution of Storage Architecture</vt:lpstr>
      <vt:lpstr>Key Characteristics of a Data Center (1)</vt:lpstr>
      <vt:lpstr>Key Characteristics of a Data Center (2)</vt:lpstr>
      <vt:lpstr>Managing a Data Center</vt:lpstr>
      <vt:lpstr>Virtualization</vt:lpstr>
      <vt:lpstr>Cloud Computing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 faolan myers</cp:lastModifiedBy>
  <cp:revision>693</cp:revision>
  <dcterms:created xsi:type="dcterms:W3CDTF">2013-12-20T15:33:26Z</dcterms:created>
  <dcterms:modified xsi:type="dcterms:W3CDTF">2018-09-01T19:33:43Z</dcterms:modified>
</cp:coreProperties>
</file>