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0"/>
  </p:notesMasterIdLst>
  <p:sldIdLst>
    <p:sldId id="257" r:id="rId2"/>
    <p:sldId id="266" r:id="rId3"/>
    <p:sldId id="267" r:id="rId4"/>
    <p:sldId id="268" r:id="rId5"/>
    <p:sldId id="270" r:id="rId6"/>
    <p:sldId id="271" r:id="rId7"/>
    <p:sldId id="27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D67F00"/>
    <a:srgbClr val="3A8274"/>
    <a:srgbClr val="E84C22"/>
    <a:srgbClr val="FFFFFF"/>
    <a:srgbClr val="FF9900"/>
    <a:srgbClr val="AFA1E9"/>
    <a:srgbClr val="AFAADA"/>
    <a:srgbClr val="663300"/>
    <a:srgbClr val="0A0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449" autoAdjust="0"/>
  </p:normalViewPr>
  <p:slideViewPr>
    <p:cSldViewPr snapToGrid="0">
      <p:cViewPr>
        <p:scale>
          <a:sx n="100" d="100"/>
          <a:sy n="100" d="100"/>
        </p:scale>
        <p:origin x="-5" y="-51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8-24T19:39:33.443"/>
    </inkml:context>
    <inkml:brush xml:id="br0">
      <inkml:brushProperty name="width" value="0.02222" units="cm"/>
      <inkml:brushProperty name="height" value="0.02222" units="cm"/>
    </inkml:brush>
  </inkml:definitions>
  <inkml:trace contextRef="#ctx0" brushRef="#br0">18478 13352 8064,'-31'-16'3072,"15"16"-2400,16 0-448,0 0-352,0 0-1088,0-16-416,0 16-1248,16 0-576</inkml:trace>
  <inkml:trace contextRef="#ctx0" brushRef="#br0" timeOffset="1">18695 12902 4992,'-31'0'1824,"15"0"-1408,1 0 32,15 0-128,0 0-640,-16 0-224,16 0-800,0 0-352,0 0 96,0 0 160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8/24/2018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8/24/2018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610" y="2052960"/>
            <a:ext cx="1981200" cy="4508200"/>
          </a:xfrm>
        </p:spPr>
        <p:txBody>
          <a:bodyPr anchor="b" anchorCtr="0"/>
          <a:lstStyle/>
          <a:p>
            <a:endParaRPr lang="en-US" dirty="0"/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FFFFF"/>
                </a:solidFill>
              </a:rPr>
              <a:t>Concepts of </a:t>
            </a:r>
            <a:br>
              <a:rPr lang="en-GB" altLang="en-US" sz="3200" dirty="0">
                <a:solidFill>
                  <a:srgbClr val="FFFFFF"/>
                </a:solidFill>
              </a:rPr>
            </a:br>
            <a:r>
              <a:rPr lang="en-GB" altLang="en-US" sz="3200" dirty="0">
                <a:solidFill>
                  <a:srgbClr val="FFFFFF"/>
                </a:solidFill>
              </a:rPr>
              <a:t>Computing </a:t>
            </a:r>
            <a:br>
              <a:rPr lang="en-GB" altLang="en-US" sz="3200" dirty="0">
                <a:solidFill>
                  <a:srgbClr val="FFFFFF"/>
                </a:solidFill>
              </a:rPr>
            </a:br>
            <a:r>
              <a:rPr lang="en-GB" altLang="en-US" sz="3200" dirty="0">
                <a:solidFill>
                  <a:srgbClr val="FFFFFF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/>
              <a:t>Risk Transference /</a:t>
            </a:r>
            <a:br>
              <a:rPr lang="en-US" altLang="en-US"/>
            </a:br>
            <a:r>
              <a:rPr lang="en-US" altLang="en-US"/>
              <a:t>Acceptance / </a:t>
            </a:r>
            <a:br>
              <a:rPr lang="en-US" altLang="en-US"/>
            </a:br>
            <a:r>
              <a:rPr lang="en-US" altLang="en-US"/>
              <a:t>Mitigation  </a:t>
            </a: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0B87BF-F4AF-4011-981F-AABEE0211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identifying risks, a Risk Manager (or Project Manager) needs to determine </a:t>
            </a:r>
            <a:r>
              <a:rPr lang="en-US" i="1" u="sng" dirty="0"/>
              <a:t>what to do about the risks.</a:t>
            </a:r>
          </a:p>
          <a:p>
            <a:r>
              <a:rPr lang="en-US" dirty="0"/>
              <a:t>After the risk has been identified and evaluated, a risk mitigation </a:t>
            </a:r>
            <a:r>
              <a:rPr lang="en-US" dirty="0" err="1"/>
              <a:t>planis</a:t>
            </a:r>
            <a:r>
              <a:rPr lang="en-US" dirty="0"/>
              <a:t> developed to reduce the impact of an unexpected event. The project team mitigates risks in the following ways:</a:t>
            </a:r>
          </a:p>
          <a:p>
            <a:pPr lvl="1"/>
            <a:r>
              <a:rPr lang="en-US" dirty="0"/>
              <a:t>Risk avoidance</a:t>
            </a:r>
          </a:p>
          <a:p>
            <a:pPr lvl="1"/>
            <a:r>
              <a:rPr lang="en-US" dirty="0"/>
              <a:t>Risk sharing</a:t>
            </a:r>
          </a:p>
          <a:p>
            <a:pPr lvl="1"/>
            <a:r>
              <a:rPr lang="en-US" dirty="0"/>
              <a:t>Risk reduction</a:t>
            </a:r>
          </a:p>
          <a:p>
            <a:pPr lvl="1"/>
            <a:r>
              <a:rPr lang="en-US" dirty="0"/>
              <a:t>Risk transfer</a:t>
            </a:r>
          </a:p>
          <a:p>
            <a:r>
              <a:rPr lang="en-US" dirty="0"/>
              <a:t>If none of these techniques are practical to mitigate risk, then </a:t>
            </a:r>
            <a:r>
              <a:rPr lang="en-US" b="1" dirty="0">
                <a:solidFill>
                  <a:srgbClr val="0066CC"/>
                </a:solidFill>
              </a:rPr>
              <a:t>risk acceptance</a:t>
            </a:r>
            <a:r>
              <a:rPr lang="en-US" dirty="0"/>
              <a:t> occurs.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D20831-7CF8-435E-8EE8-0AC8CEF9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Mitigation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212651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216559-FF13-4CB6-A5C7-0C68A5734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Involves developing an alternative strategy that has a higher probability of success but usually at a higher cost associated with accomplishing a project task. </a:t>
            </a:r>
          </a:p>
          <a:p>
            <a:r>
              <a:rPr lang="en-US" dirty="0"/>
              <a:t>A common risk avoidance technique is to use proven and existing technologies rather than adopt new techniques, even though the new techniques may show promise of better performance or lower costs. </a:t>
            </a:r>
          </a:p>
          <a:p>
            <a:r>
              <a:rPr lang="en-US" dirty="0"/>
              <a:t>A project team may choose a vendor with a proven track record over a new vendor that is providing significant price incentives to avoid the risk of working with a new vendor. </a:t>
            </a:r>
          </a:p>
          <a:p>
            <a:r>
              <a:rPr lang="en-US" dirty="0"/>
              <a:t>The project team that requires drug testing for team members is practicing risk avoidance by avoiding damage done by someone under the influence of drugs.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1DBA97-6B8C-403B-B0FD-FEB4DC596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Avoidance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681DBD1-AC3F-42BE-902C-3D715437546B}"/>
                  </a:ext>
                </a:extLst>
              </p14:cNvPr>
              <p14:cNvContentPartPr/>
              <p14:nvPr/>
            </p14:nvContentPartPr>
            <p14:xfrm>
              <a:off x="4031025" y="3618533"/>
              <a:ext cx="95040" cy="1619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681DBD1-AC3F-42BE-902C-3D71543754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27080" y="3614584"/>
                <a:ext cx="102571" cy="1694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507049AD-791A-4AEC-B490-BB6B185C69D0}"/>
              </a:ext>
            </a:extLst>
          </p:cNvPr>
          <p:cNvGrpSpPr/>
          <p:nvPr/>
        </p:nvGrpSpPr>
        <p:grpSpPr>
          <a:xfrm>
            <a:off x="7250023" y="355847"/>
            <a:ext cx="1538869" cy="981307"/>
            <a:chOff x="4036741" y="3618571"/>
            <a:chExt cx="2202366" cy="141063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4B67643-40E1-49EA-8BBE-1EC4D19D2F45}"/>
                </a:ext>
              </a:extLst>
            </p:cNvPr>
            <p:cNvSpPr/>
            <p:nvPr/>
          </p:nvSpPr>
          <p:spPr>
            <a:xfrm>
              <a:off x="4036741" y="3618571"/>
              <a:ext cx="2202366" cy="31780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Avoidance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20AFC59-3D9E-4D9F-8354-43D7E395EC34}"/>
                </a:ext>
              </a:extLst>
            </p:cNvPr>
            <p:cNvSpPr/>
            <p:nvPr/>
          </p:nvSpPr>
          <p:spPr>
            <a:xfrm>
              <a:off x="4036741" y="3982846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Sharing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E551394-7841-451D-AEC4-9BF90EB945D4}"/>
                </a:ext>
              </a:extLst>
            </p:cNvPr>
            <p:cNvSpPr/>
            <p:nvPr/>
          </p:nvSpPr>
          <p:spPr>
            <a:xfrm>
              <a:off x="4036741" y="4347121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Reduction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8FAA1B9-1590-4204-8BE6-DDC1C2237A9B}"/>
                </a:ext>
              </a:extLst>
            </p:cNvPr>
            <p:cNvSpPr/>
            <p:nvPr/>
          </p:nvSpPr>
          <p:spPr>
            <a:xfrm>
              <a:off x="4036741" y="4711396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Transfer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2984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989851-EF7A-4DD6-B098-7FF073F41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Partnering with others to share responsibility for the risk activities. </a:t>
            </a:r>
          </a:p>
          <a:p>
            <a:r>
              <a:rPr lang="en-US" dirty="0"/>
              <a:t>Many organizations that work on international projects will reduce political, legal, labor, and others risk types associated with international projects by developing a joint venture with a company located in that country. </a:t>
            </a:r>
          </a:p>
          <a:p>
            <a:r>
              <a:rPr lang="en-US" dirty="0"/>
              <a:t>Partnering with another company to share the risk associated with a portion of the project is advantageous when the other company has expertise and experience the project team does not have. </a:t>
            </a:r>
          </a:p>
          <a:p>
            <a:r>
              <a:rPr lang="en-US" dirty="0"/>
              <a:t>If the risk event does occur, then the partnering company absorbs some or all of the negative impact of the event. </a:t>
            </a:r>
          </a:p>
          <a:p>
            <a:r>
              <a:rPr lang="en-US" dirty="0"/>
              <a:t>The company will also derive some of the profit or benefit gained by a successful project.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52B760-2503-4FBA-94BB-BB6B95703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Sharing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7CA8D15-A05A-44E9-A65D-6B4FB0673F1C}"/>
              </a:ext>
            </a:extLst>
          </p:cNvPr>
          <p:cNvGrpSpPr/>
          <p:nvPr/>
        </p:nvGrpSpPr>
        <p:grpSpPr>
          <a:xfrm>
            <a:off x="7250023" y="355847"/>
            <a:ext cx="1538869" cy="981307"/>
            <a:chOff x="4036741" y="3618571"/>
            <a:chExt cx="2202366" cy="141063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8787A1-7120-474A-9D5E-2EF76A88A177}"/>
                </a:ext>
              </a:extLst>
            </p:cNvPr>
            <p:cNvSpPr/>
            <p:nvPr/>
          </p:nvSpPr>
          <p:spPr>
            <a:xfrm>
              <a:off x="4036741" y="3618571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Avoidance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366F364-7300-4468-8B65-4C04F5922AAD}"/>
                </a:ext>
              </a:extLst>
            </p:cNvPr>
            <p:cNvSpPr/>
            <p:nvPr/>
          </p:nvSpPr>
          <p:spPr>
            <a:xfrm>
              <a:off x="4036741" y="3982846"/>
              <a:ext cx="2202366" cy="31780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Sharing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07626B9-A511-4572-94B4-E4686E5C6273}"/>
                </a:ext>
              </a:extLst>
            </p:cNvPr>
            <p:cNvSpPr/>
            <p:nvPr/>
          </p:nvSpPr>
          <p:spPr>
            <a:xfrm>
              <a:off x="4036741" y="4347121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Reduction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CC6A3C-F224-4291-8C13-16B46675A254}"/>
                </a:ext>
              </a:extLst>
            </p:cNvPr>
            <p:cNvSpPr/>
            <p:nvPr/>
          </p:nvSpPr>
          <p:spPr>
            <a:xfrm>
              <a:off x="4036741" y="4711396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Transfer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252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989851-EF7A-4DD6-B098-7FF073F41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investment of funds to reduce the risk on a project. </a:t>
            </a:r>
          </a:p>
          <a:p>
            <a:r>
              <a:rPr lang="en-US" dirty="0"/>
              <a:t>On international projects, companies will often purchase the guarantee of a currency rate to reduce the risk associated with fluctuations in the currency exchange rate. </a:t>
            </a:r>
          </a:p>
          <a:p>
            <a:r>
              <a:rPr lang="en-US" dirty="0"/>
              <a:t>A project manager may hire an expert to review the technical plans or the cost estimate on a project to increase the confidence in that plan and reduce the project risk. </a:t>
            </a:r>
          </a:p>
          <a:p>
            <a:r>
              <a:rPr lang="en-US" dirty="0"/>
              <a:t>Assigning highly skilled project personnel to manage the high-risk activities is another risk reduction method. </a:t>
            </a:r>
          </a:p>
          <a:p>
            <a:r>
              <a:rPr lang="en-US" dirty="0"/>
              <a:t>Experts managing a high-risk activity can often predict problems and find solutions that prevent the activities from having a negative impact on the project. </a:t>
            </a:r>
          </a:p>
          <a:p>
            <a:r>
              <a:rPr lang="en-US" dirty="0"/>
              <a:t>Some companies reduce risk by forbidding key executives or technology experts to ride on the same airplane.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52B760-2503-4FBA-94BB-BB6B95703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Reduction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7CA8D15-A05A-44E9-A65D-6B4FB0673F1C}"/>
              </a:ext>
            </a:extLst>
          </p:cNvPr>
          <p:cNvGrpSpPr/>
          <p:nvPr/>
        </p:nvGrpSpPr>
        <p:grpSpPr>
          <a:xfrm>
            <a:off x="7250023" y="355847"/>
            <a:ext cx="1538869" cy="981307"/>
            <a:chOff x="4036741" y="3618571"/>
            <a:chExt cx="2202366" cy="141063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8787A1-7120-474A-9D5E-2EF76A88A177}"/>
                </a:ext>
              </a:extLst>
            </p:cNvPr>
            <p:cNvSpPr/>
            <p:nvPr/>
          </p:nvSpPr>
          <p:spPr>
            <a:xfrm>
              <a:off x="4036741" y="3618571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Avoidance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366F364-7300-4468-8B65-4C04F5922AAD}"/>
                </a:ext>
              </a:extLst>
            </p:cNvPr>
            <p:cNvSpPr/>
            <p:nvPr/>
          </p:nvSpPr>
          <p:spPr>
            <a:xfrm>
              <a:off x="4036741" y="3982846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Sharing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07626B9-A511-4572-94B4-E4686E5C6273}"/>
                </a:ext>
              </a:extLst>
            </p:cNvPr>
            <p:cNvSpPr/>
            <p:nvPr/>
          </p:nvSpPr>
          <p:spPr>
            <a:xfrm>
              <a:off x="4036741" y="4347121"/>
              <a:ext cx="2202366" cy="31780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Reduction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CC6A3C-F224-4291-8C13-16B46675A254}"/>
                </a:ext>
              </a:extLst>
            </p:cNvPr>
            <p:cNvSpPr/>
            <p:nvPr/>
          </p:nvSpPr>
          <p:spPr>
            <a:xfrm>
              <a:off x="4036741" y="4711396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Transfer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865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989851-EF7A-4DD6-B098-7FF073F41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risk reduction method that shifts the risk from the project to another party. </a:t>
            </a:r>
          </a:p>
          <a:p>
            <a:r>
              <a:rPr lang="en-US" dirty="0"/>
              <a:t>The purchase of insurance on certain items is a risk transfer method. The risk is transferred from the project to the insurance company. </a:t>
            </a:r>
          </a:p>
          <a:p>
            <a:r>
              <a:rPr lang="en-US" dirty="0"/>
              <a:t>A construction project in the Caribbean may purchase hurricane insurance that would cover the cost of a hurricane damaging the construction site. </a:t>
            </a:r>
          </a:p>
          <a:p>
            <a:r>
              <a:rPr lang="en-US" dirty="0"/>
              <a:t>The purchase of insurance is usually in areas outside the control of the project team.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52B760-2503-4FBA-94BB-BB6B95703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Transfer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7CA8D15-A05A-44E9-A65D-6B4FB0673F1C}"/>
              </a:ext>
            </a:extLst>
          </p:cNvPr>
          <p:cNvGrpSpPr/>
          <p:nvPr/>
        </p:nvGrpSpPr>
        <p:grpSpPr>
          <a:xfrm>
            <a:off x="7250023" y="355847"/>
            <a:ext cx="1538869" cy="981307"/>
            <a:chOff x="4036741" y="3618571"/>
            <a:chExt cx="2202366" cy="141063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8787A1-7120-474A-9D5E-2EF76A88A177}"/>
                </a:ext>
              </a:extLst>
            </p:cNvPr>
            <p:cNvSpPr/>
            <p:nvPr/>
          </p:nvSpPr>
          <p:spPr>
            <a:xfrm>
              <a:off x="4036741" y="3618571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Avoidance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366F364-7300-4468-8B65-4C04F5922AAD}"/>
                </a:ext>
              </a:extLst>
            </p:cNvPr>
            <p:cNvSpPr/>
            <p:nvPr/>
          </p:nvSpPr>
          <p:spPr>
            <a:xfrm>
              <a:off x="4036741" y="3982846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Sharing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07626B9-A511-4572-94B4-E4686E5C6273}"/>
                </a:ext>
              </a:extLst>
            </p:cNvPr>
            <p:cNvSpPr/>
            <p:nvPr/>
          </p:nvSpPr>
          <p:spPr>
            <a:xfrm>
              <a:off x="4036741" y="4347121"/>
              <a:ext cx="2202366" cy="3178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Reduction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CC6A3C-F224-4291-8C13-16B46675A254}"/>
                </a:ext>
              </a:extLst>
            </p:cNvPr>
            <p:cNvSpPr/>
            <p:nvPr/>
          </p:nvSpPr>
          <p:spPr>
            <a:xfrm>
              <a:off x="4036741" y="4711396"/>
              <a:ext cx="2202366" cy="31780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Risk Transfer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2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2934E7-CE61-4BE3-BFC1-648EA95C2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5"/>
                </a:solidFill>
              </a:rPr>
              <a:t>project risk plan </a:t>
            </a:r>
            <a:r>
              <a:rPr lang="en-US" dirty="0"/>
              <a:t>balances the investment of the mitigation against the benefit for the project. </a:t>
            </a:r>
          </a:p>
          <a:p>
            <a:r>
              <a:rPr lang="en-US" dirty="0"/>
              <a:t>The project team often develops contingency plans.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risk of a truck drivers’ strike may be mitigated with a contingency plan that uses a train to transport the needed equipment for the project. </a:t>
            </a:r>
          </a:p>
          <a:p>
            <a:r>
              <a:rPr lang="en-US" dirty="0"/>
              <a:t>Contingency funds are funds set aside by the project team to address unforeseen events that cause the project costs to increase. Projects with a high-risk profile will typically have a large contingency budget.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B3FAB0-C424-4440-8D03-89FF595DF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Contingency Plans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543A055-28E2-4728-8F28-50CBED5F29A4}"/>
              </a:ext>
            </a:extLst>
          </p:cNvPr>
          <p:cNvGrpSpPr/>
          <p:nvPr/>
        </p:nvGrpSpPr>
        <p:grpSpPr>
          <a:xfrm>
            <a:off x="1462408" y="2933260"/>
            <a:ext cx="4993426" cy="1439506"/>
            <a:chOff x="2206358" y="4210444"/>
            <a:chExt cx="7909953" cy="169339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1D28401-3394-4C01-B27F-813170B1FD6B}"/>
                </a:ext>
              </a:extLst>
            </p:cNvPr>
            <p:cNvSpPr/>
            <p:nvPr/>
          </p:nvSpPr>
          <p:spPr>
            <a:xfrm>
              <a:off x="2206358" y="4300313"/>
              <a:ext cx="7909953" cy="16035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000" dirty="0"/>
                <a:t>Contingency Plan</a:t>
              </a:r>
              <a:br>
                <a:rPr lang="en-US" sz="2000" dirty="0"/>
              </a:br>
              <a:endParaRPr lang="en-US" sz="1600" dirty="0"/>
            </a:p>
            <a:p>
              <a:pPr lvl="0"/>
              <a:r>
                <a:rPr lang="en-US" sz="1600" dirty="0"/>
                <a:t>an alternative method for accomplishing a project goal when a risk event has been identified that may frustrate the accomplishment of that goal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949B23F-8B9E-4FDA-9D82-41AF0AEF2577}"/>
                </a:ext>
              </a:extLst>
            </p:cNvPr>
            <p:cNvSpPr/>
            <p:nvPr/>
          </p:nvSpPr>
          <p:spPr>
            <a:xfrm rot="21346576">
              <a:off x="6634930" y="4210444"/>
              <a:ext cx="2830490" cy="76032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0073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Wheeler, Evan. Security Risk Management: Building an Information Security Risk Management Program from the Ground Up.  Elsevier Science. 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8">
      <a:dk1>
        <a:sysClr val="windowText" lastClr="000000"/>
      </a:dk1>
      <a:lt1>
        <a:srgbClr val="FFFFFF"/>
      </a:lt1>
      <a:dk2>
        <a:srgbClr val="B43512"/>
      </a:dk2>
      <a:lt2>
        <a:srgbClr val="FFEFC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666699"/>
      </a:accent5>
      <a:accent6>
        <a:srgbClr val="B22600"/>
      </a:accent6>
      <a:hlink>
        <a:srgbClr val="CC9900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78883</TotalTime>
  <Words>714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Narrow</vt:lpstr>
      <vt:lpstr>Book Antiqua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 Risk Transference / Acceptance /  Mitigation  </vt:lpstr>
      <vt:lpstr>Risk Mitigation Strategies</vt:lpstr>
      <vt:lpstr>Risk Avoidance</vt:lpstr>
      <vt:lpstr>Risk Sharing</vt:lpstr>
      <vt:lpstr>Risk Reduction</vt:lpstr>
      <vt:lpstr>Risk Transfer</vt:lpstr>
      <vt:lpstr>Contingency Plans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684</cp:revision>
  <dcterms:created xsi:type="dcterms:W3CDTF">2013-12-20T15:33:26Z</dcterms:created>
  <dcterms:modified xsi:type="dcterms:W3CDTF">2018-08-24T20:29:50Z</dcterms:modified>
</cp:coreProperties>
</file>