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2"/>
  </p:notesMasterIdLst>
  <p:sldIdLst>
    <p:sldId id="257" r:id="rId2"/>
    <p:sldId id="273" r:id="rId3"/>
    <p:sldId id="266" r:id="rId4"/>
    <p:sldId id="267" r:id="rId5"/>
    <p:sldId id="268" r:id="rId6"/>
    <p:sldId id="269" r:id="rId7"/>
    <p:sldId id="270" r:id="rId8"/>
    <p:sldId id="271" r:id="rId9"/>
    <p:sldId id="272"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9900"/>
    <a:srgbClr val="3A8274"/>
    <a:srgbClr val="AFA1E9"/>
    <a:srgbClr val="AFAADA"/>
    <a:srgbClr val="663300"/>
    <a:srgbClr val="D67F00"/>
    <a:srgbClr val="0066CC"/>
    <a:srgbClr val="0A0A0A"/>
    <a:srgbClr val="EAEA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75623" autoAdjust="0"/>
  </p:normalViewPr>
  <p:slideViewPr>
    <p:cSldViewPr snapToGrid="0">
      <p:cViewPr>
        <p:scale>
          <a:sx n="57" d="100"/>
          <a:sy n="57" d="100"/>
        </p:scale>
        <p:origin x="1157" y="19"/>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8/25/2018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2520966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LEAST PRIV:  The following story both illustrates the importance of limiting user access and reinforces the need to focus on accidental threats. There was an intern who was tasked with reconciling the IT team’s asset inventory with finance’s records. To accomplish this task, the intern requested access to the central database of assets. Being new to databases, the intern established a linkage between his local copy of MS Access and the enterprise database instance and started running queries. Unfortunately, during the course of his work, he accidently ran an update query that was meant to execute against a local copy of the asset data, but instead, he managed to duplicate every record in the enterprise database. The first question you may ask is “how could he have been so careless?” (in fact, his boss chewed him out in front of the entire team for this mistake), but your first thought should be “who gave him write access to the database?” If least privilege had been followed, there wouldn’t have been any chance of him corrupting the central database.</a:t>
            </a:r>
          </a:p>
          <a:p>
            <a:endParaRPr lang="en-US" dirty="0"/>
          </a:p>
          <a:p>
            <a:r>
              <a:rPr lang="en-US" dirty="0"/>
              <a:t>DEFENSE IN DEPTH:  A good example of how this can backfire is one organization that had a widely used Web application for online gaming. The idea was that the users would submit a game code, and some would be randomly selected to either receive a prize or save up points that could be combined for a larger reward. A user stumbled on a weakness using the Safari browser where a single winning code could be submitted over and over again to score more points. This was detected because the user ended up accruing thousands of points in a single afternoon, which flagged an exception when someone reviewed the account balances. The fundamental flaw in the application was that it was designed to implement all the controls on the client side, and the server didn’t track any of it. All filtering, disabling of features, and access controls were implemented by JavaScript code in the browser. When the pages and code didn’t behave as expected in the Safari browser (or you just turned off JavaScript in your browser), the user was able to indefinitely submit the page that chose the points rather than the</a:t>
            </a:r>
          </a:p>
          <a:p>
            <a:endParaRPr lang="en-US" dirty="0"/>
          </a:p>
          <a:p>
            <a:endParaRPr lang="en-US" dirty="0"/>
          </a:p>
          <a:p>
            <a:r>
              <a:rPr lang="en-US" dirty="0"/>
              <a:t>SEPARATION:  A simple example of this is the monitoring of system administrator activities on a critical server. You wouldn’t want the system administrator doing the monitoring for their own activity; rather you want an objective third party like that person’s manager, a member of the security team, or maybe a member of another operational group to do the monitoring. Similarly, a maker/checker control might be implemented in the change management process so that peers can check </a:t>
            </a:r>
            <a:r>
              <a:rPr lang="en-US" dirty="0" err="1"/>
              <a:t>each others’</a:t>
            </a:r>
            <a:r>
              <a:rPr lang="en-US" dirty="0"/>
              <a:t> work for mistakes. A change management system might require a second person to sign off on all changes before they can be implemented.</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1934422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As the work day has less of a distinct start and end, it becomes harder to differentiate between work life and personal life. For example, employees use company e-mail for some personal communications, and some employees may be issued a BlackBerry or cell phone that they use for limited personal use. Many people may not even have a home computer and instead use their company issued laptop for everything, including running personal software, like their tax software or computer games for their kids. On the flip side, some employees may bring a personal laptop into the office and try to plug it in to the company’s network</a:t>
            </a:r>
          </a:p>
          <a:p>
            <a:pPr marL="228600" indent="-228600">
              <a:buAutoNum type="arabicPeriod"/>
            </a:pPr>
            <a:r>
              <a:rPr lang="en-US" dirty="0"/>
              <a:t>Many organizations either haven’t enforced their policies in the past or have done so inconsistently depending on the position of the employee. This causes many issues when a security function tries to crack down on violators. Hopefully, you don’t work for one of those organizations who have buried their security policies on some internal Web site that no one ever reads!</a:t>
            </a:r>
          </a:p>
          <a:p>
            <a:pPr marL="228600" indent="-228600">
              <a:buAutoNum type="arabicPeriod"/>
            </a:pPr>
            <a:r>
              <a:rPr lang="en-US" dirty="0"/>
              <a:t>We alluded to this issue above regarding the use of personal mobile devices, but what if the organization doesn’t provide a PDA to the sales team, so employees buy their own and start storing client lists on it and trying to connect it to your wireless network in the office? What happens when you need to do an investigation on that device—can you? These are questions that need to be considered, discussed with legal, and included in your risk assessments. </a:t>
            </a:r>
          </a:p>
          <a:p>
            <a:pPr marL="228600" indent="-228600">
              <a:buAutoNum type="arabicPeriod"/>
            </a:pPr>
            <a:r>
              <a:rPr lang="en-US" dirty="0"/>
              <a:t>.The edge or perimeter of the network isn’t as clear as it used to be. In the past, we established strong perimeter controls to regulate access into and out of the network, but now, that perimeter has been pushed out to partners with extranets, to third parties with hosting services, and to employees’ homes with VPN solutions that can be used from a personal desktop. Where would you even draw the line now? </a:t>
            </a:r>
          </a:p>
          <a:p>
            <a:pPr marL="228600" indent="-228600">
              <a:buAutoNum type="arabicPeriod"/>
            </a:pPr>
            <a:r>
              <a:rPr lang="en-US" dirty="0"/>
              <a:t>It used to be typical for a virus infection to be big and messy, causing severe damage and being immediately obvious when you were infected. Now, however, attackers are silent and stealthy. They don’t want to erase your data or take down your system, instead, they want to slowly steal your data or use your computing power to attack other victims. They do their best to be undetectable with rootkits and backdoor Trojans.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 As we mature and get better at securing our systems, attackers find new and more creative ways to bypass our controls. As we close the easy ways in, they develop more sophisticated attacks. It is a never ending battle.</a:t>
            </a:r>
          </a:p>
          <a:p>
            <a:pPr marL="0" indent="0">
              <a:buNone/>
            </a:pPr>
            <a:endParaRPr lang="en-US"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3125124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8/25/2018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8/25/2018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8/25/2018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8/25/2018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8/25/2018</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4132512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8/25/2018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8/25/2018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8/25/2018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8/25/2018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8/25/2018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8/25/2018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8/25/2018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8/25/2018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8/25/2018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 id="2147483685" r:id="rId13"/>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m4id.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2610" y="2052960"/>
            <a:ext cx="1981200" cy="4508200"/>
          </a:xfrm>
        </p:spPr>
        <p:txBody>
          <a:bodyPr anchor="b" anchorCtr="0"/>
          <a:lstStyle/>
          <a:p>
            <a:endParaRPr lang="en-US" dirty="0"/>
          </a:p>
        </p:txBody>
      </p:sp>
      <p:sp>
        <p:nvSpPr>
          <p:cNvPr id="3076" name="Rectangle 21"/>
          <p:cNvSpPr>
            <a:spLocks noGrp="1" noChangeArrowheads="1"/>
          </p:cNvSpPr>
          <p:nvPr>
            <p:ph type="title"/>
          </p:nvPr>
        </p:nvSpPr>
        <p:spPr/>
        <p:txBody>
          <a:bodyPr/>
          <a:lstStyle/>
          <a:p>
            <a:r>
              <a:rPr lang="en-GB" altLang="en-US" sz="3200" dirty="0">
                <a:solidFill>
                  <a:srgbClr val="FFFFFF"/>
                </a:solidFill>
              </a:rPr>
              <a:t>Concepts of </a:t>
            </a:r>
            <a:br>
              <a:rPr lang="en-GB" altLang="en-US" sz="3200" dirty="0">
                <a:solidFill>
                  <a:srgbClr val="FFFFFF"/>
                </a:solidFill>
              </a:rPr>
            </a:br>
            <a:r>
              <a:rPr lang="en-GB" altLang="en-US" sz="3200" dirty="0">
                <a:solidFill>
                  <a:srgbClr val="FFFFFF"/>
                </a:solidFill>
              </a:rPr>
              <a:t>Computing </a:t>
            </a:r>
            <a:br>
              <a:rPr lang="en-GB" altLang="en-US" sz="3200" dirty="0">
                <a:solidFill>
                  <a:srgbClr val="FFFFFF"/>
                </a:solidFill>
              </a:rPr>
            </a:br>
            <a:r>
              <a:rPr lang="en-GB" altLang="en-US" sz="3200" dirty="0">
                <a:solidFill>
                  <a:srgbClr val="FFFFFF"/>
                </a:solidFill>
              </a:rPr>
              <a:t>Technologies</a:t>
            </a:r>
            <a:br>
              <a:rPr lang="en-GB" altLang="en-US" dirty="0"/>
            </a:br>
            <a:br>
              <a:rPr lang="en-GB" altLang="en-US" dirty="0"/>
            </a:br>
            <a:br>
              <a:rPr lang="en-GB" altLang="en-US" dirty="0"/>
            </a:br>
            <a:r>
              <a:rPr lang="en-US" altLang="en-US" dirty="0"/>
              <a:t>Risk Management Overview</a:t>
            </a:r>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Wheeler, Evan. Security Risk Management: Building an Information Security Risk Management Program from the Ground Up.  Elsevier Science. </a:t>
            </a:r>
          </a:p>
          <a:p>
            <a:r>
              <a:rPr lang="en-US" dirty="0"/>
              <a:t>Wiley, et al. Project Management for </a:t>
            </a:r>
            <a:r>
              <a:rPr lang="en-US"/>
              <a:t>Instructional Designers (</a:t>
            </a:r>
            <a:r>
              <a:rPr lang="en-US">
                <a:hlinkClick r:id="rId2"/>
              </a:rPr>
              <a:t>https://pm4id.org/</a:t>
            </a:r>
            <a:r>
              <a:rPr lang="en-US"/>
              <a:t>)</a:t>
            </a:r>
            <a:endParaRPr lang="en-US" dirty="0"/>
          </a:p>
          <a:p>
            <a:pPr marL="45720" indent="0">
              <a:buNone/>
            </a:pPr>
            <a:endParaRPr lang="en-US" dirty="0"/>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3459B4-F25C-4094-97B3-D876FB0A8E30}"/>
              </a:ext>
            </a:extLst>
          </p:cNvPr>
          <p:cNvSpPr>
            <a:spLocks noGrp="1"/>
          </p:cNvSpPr>
          <p:nvPr>
            <p:ph idx="1"/>
          </p:nvPr>
        </p:nvSpPr>
        <p:spPr>
          <a:xfrm>
            <a:off x="380999" y="1719071"/>
            <a:ext cx="3678045" cy="4407408"/>
          </a:xfrm>
        </p:spPr>
        <p:txBody>
          <a:bodyPr/>
          <a:lstStyle/>
          <a:p>
            <a:r>
              <a:rPr lang="en-US" dirty="0"/>
              <a:t>Security Risk Management: Building an Information Security Risk Management Program from the Ground Up</a:t>
            </a:r>
            <a:br>
              <a:rPr lang="en-US" dirty="0"/>
            </a:br>
            <a:br>
              <a:rPr lang="en-US" dirty="0"/>
            </a:br>
            <a:r>
              <a:rPr lang="en-US" dirty="0"/>
              <a:t>Evan Wheeler</a:t>
            </a:r>
            <a:br>
              <a:rPr lang="en-US" dirty="0"/>
            </a:br>
            <a:br>
              <a:rPr lang="en-US" dirty="0"/>
            </a:br>
            <a:r>
              <a:rPr lang="en-US" dirty="0"/>
              <a:t>Elsevier Science. </a:t>
            </a:r>
          </a:p>
          <a:p>
            <a:endParaRPr lang="en-US" dirty="0"/>
          </a:p>
        </p:txBody>
      </p:sp>
      <p:sp>
        <p:nvSpPr>
          <p:cNvPr id="3" name="Title 2">
            <a:extLst>
              <a:ext uri="{FF2B5EF4-FFF2-40B4-BE49-F238E27FC236}">
                <a16:creationId xmlns:a16="http://schemas.microsoft.com/office/drawing/2014/main" id="{13EA36F9-8BD3-41AF-8B9A-B0A4B29BBC17}"/>
              </a:ext>
            </a:extLst>
          </p:cNvPr>
          <p:cNvSpPr>
            <a:spLocks noGrp="1"/>
          </p:cNvSpPr>
          <p:nvPr>
            <p:ph type="title"/>
          </p:nvPr>
        </p:nvSpPr>
        <p:spPr/>
        <p:txBody>
          <a:bodyPr/>
          <a:lstStyle/>
          <a:p>
            <a:r>
              <a:rPr lang="en-US" dirty="0"/>
              <a:t>Textbook</a:t>
            </a:r>
          </a:p>
        </p:txBody>
      </p:sp>
      <p:pic>
        <p:nvPicPr>
          <p:cNvPr id="1028" name="Picture 4" descr="Image result for security risk management wheeler">
            <a:extLst>
              <a:ext uri="{FF2B5EF4-FFF2-40B4-BE49-F238E27FC236}">
                <a16:creationId xmlns:a16="http://schemas.microsoft.com/office/drawing/2014/main" id="{FC128CD6-69F6-440E-8C67-84A3B38BEB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076" y="1719071"/>
            <a:ext cx="3857625" cy="476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4704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685D64-C6D2-4C98-AFF5-C5A039E96DE9}"/>
              </a:ext>
            </a:extLst>
          </p:cNvPr>
          <p:cNvSpPr>
            <a:spLocks noGrp="1"/>
          </p:cNvSpPr>
          <p:nvPr>
            <p:ph sz="half" idx="1"/>
          </p:nvPr>
        </p:nvSpPr>
        <p:spPr>
          <a:xfrm>
            <a:off x="273131" y="1719071"/>
            <a:ext cx="4976785" cy="4912233"/>
          </a:xfrm>
        </p:spPr>
        <p:txBody>
          <a:bodyPr/>
          <a:lstStyle/>
          <a:p>
            <a:r>
              <a:rPr lang="en-US" dirty="0"/>
              <a:t>Project Risk</a:t>
            </a:r>
          </a:p>
          <a:p>
            <a:pPr lvl="1"/>
            <a:r>
              <a:rPr lang="en-US" dirty="0"/>
              <a:t>As part of a Software Development Life Cycle model, before a new project can be approved for implementation, management needs to understand the risk models of the development in order to make wise investments.</a:t>
            </a:r>
          </a:p>
          <a:p>
            <a:pPr lvl="1"/>
            <a:endParaRPr lang="en-US" sz="1600" dirty="0"/>
          </a:p>
          <a:p>
            <a:pPr marL="45720" indent="0">
              <a:buNone/>
            </a:pPr>
            <a:r>
              <a:rPr lang="en-US" sz="1800" b="1" i="1" dirty="0"/>
              <a:t>"</a:t>
            </a:r>
            <a:r>
              <a:rPr lang="en-US" sz="1800" i="1" dirty="0"/>
              <a:t>Risk management focuses on identifying and assessing the risks to the project and managing those risks to minimize the impact on the project. There are no risk-free projects because there are an infinite number of events that can have a negative effect on the project. Risk management is not about eliminating risk but about identifying, assessing, and managing risk."                    </a:t>
            </a:r>
            <a:r>
              <a:rPr lang="en-US" sz="1200" i="1" dirty="0"/>
              <a:t>– </a:t>
            </a:r>
            <a:r>
              <a:rPr lang="en-US" sz="1400" dirty="0" err="1"/>
              <a:t>Proj</a:t>
            </a:r>
            <a:r>
              <a:rPr lang="en-US" sz="1400" dirty="0"/>
              <a:t>. </a:t>
            </a:r>
            <a:r>
              <a:rPr lang="en-US" sz="1400" dirty="0" err="1"/>
              <a:t>Mgmt</a:t>
            </a:r>
            <a:r>
              <a:rPr lang="en-US" sz="1400" dirty="0"/>
              <a:t> for Instructional Designers</a:t>
            </a:r>
            <a:endParaRPr lang="en-US" sz="1200" i="1" dirty="0"/>
          </a:p>
          <a:p>
            <a:endParaRPr lang="en-US" dirty="0"/>
          </a:p>
        </p:txBody>
      </p:sp>
      <p:sp>
        <p:nvSpPr>
          <p:cNvPr id="4" name="Content Placeholder 3">
            <a:extLst>
              <a:ext uri="{FF2B5EF4-FFF2-40B4-BE49-F238E27FC236}">
                <a16:creationId xmlns:a16="http://schemas.microsoft.com/office/drawing/2014/main" id="{34B56F8F-A666-48E3-B1EB-E326F40CB82D}"/>
              </a:ext>
            </a:extLst>
          </p:cNvPr>
          <p:cNvSpPr>
            <a:spLocks noGrp="1"/>
          </p:cNvSpPr>
          <p:nvPr>
            <p:ph sz="half" idx="2"/>
          </p:nvPr>
        </p:nvSpPr>
        <p:spPr>
          <a:xfrm>
            <a:off x="5194738" y="1719071"/>
            <a:ext cx="3711755" cy="4912233"/>
          </a:xfrm>
        </p:spPr>
        <p:txBody>
          <a:bodyPr/>
          <a:lstStyle/>
          <a:p>
            <a:r>
              <a:rPr lang="en-US" dirty="0"/>
              <a:t>Information Security Risk </a:t>
            </a:r>
          </a:p>
          <a:p>
            <a:pPr lvl="1"/>
            <a:r>
              <a:rPr lang="en-US" dirty="0"/>
              <a:t>Information Security (or Information Assurance) needs to be viewed through the lens of business context to see the added value of basing your security program on a risk model.</a:t>
            </a:r>
          </a:p>
          <a:p>
            <a:endParaRPr lang="en-US" dirty="0"/>
          </a:p>
          <a:p>
            <a:pPr marL="45720" indent="0">
              <a:buNone/>
            </a:pPr>
            <a:r>
              <a:rPr lang="en-US" sz="1800" i="1" dirty="0"/>
              <a:t>"Many security professionals want the business to operate in the equivalent of medical clean room. It just isn’t realistic to address every weakness and neutralize every threat. The goal is no longer to be secure, but it is to be secure enough."                          </a:t>
            </a:r>
            <a:r>
              <a:rPr lang="en-US" sz="1200" dirty="0"/>
              <a:t>– Evan Wheeler</a:t>
            </a:r>
            <a:endParaRPr lang="en-US" sz="1200" i="1" dirty="0"/>
          </a:p>
          <a:p>
            <a:pPr marL="45720" indent="0">
              <a:buNone/>
            </a:pPr>
            <a:endParaRPr lang="en-US" dirty="0"/>
          </a:p>
        </p:txBody>
      </p:sp>
      <p:sp>
        <p:nvSpPr>
          <p:cNvPr id="3" name="Title 2">
            <a:extLst>
              <a:ext uri="{FF2B5EF4-FFF2-40B4-BE49-F238E27FC236}">
                <a16:creationId xmlns:a16="http://schemas.microsoft.com/office/drawing/2014/main" id="{10214250-DAAD-4B27-87FA-452F568408B9}"/>
              </a:ext>
            </a:extLst>
          </p:cNvPr>
          <p:cNvSpPr>
            <a:spLocks noGrp="1"/>
          </p:cNvSpPr>
          <p:nvPr>
            <p:ph type="title"/>
          </p:nvPr>
        </p:nvSpPr>
        <p:spPr/>
        <p:txBody>
          <a:bodyPr/>
          <a:lstStyle/>
          <a:p>
            <a:r>
              <a:rPr lang="en-US" dirty="0"/>
              <a:t>Two (of many) Dimensions of Risk</a:t>
            </a:r>
          </a:p>
        </p:txBody>
      </p:sp>
    </p:spTree>
    <p:extLst>
      <p:ext uri="{BB962C8B-B14F-4D97-AF65-F5344CB8AC3E}">
        <p14:creationId xmlns:p14="http://schemas.microsoft.com/office/powerpoint/2010/main" val="403003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1265DB-B45E-475D-BDD0-EB63B6D050B8}"/>
              </a:ext>
            </a:extLst>
          </p:cNvPr>
          <p:cNvSpPr>
            <a:spLocks noGrp="1"/>
          </p:cNvSpPr>
          <p:nvPr>
            <p:ph idx="1"/>
          </p:nvPr>
        </p:nvSpPr>
        <p:spPr>
          <a:xfrm>
            <a:off x="381000" y="1719071"/>
            <a:ext cx="8407892" cy="4407408"/>
          </a:xfrm>
        </p:spPr>
        <p:txBody>
          <a:bodyPr>
            <a:noAutofit/>
          </a:bodyPr>
          <a:lstStyle/>
          <a:p>
            <a:r>
              <a:rPr lang="en-US" sz="1800" dirty="0"/>
              <a:t>Typical information security standard: </a:t>
            </a:r>
          </a:p>
          <a:p>
            <a:pPr lvl="1"/>
            <a:r>
              <a:rPr lang="en-US" sz="2400" b="1" dirty="0">
                <a:highlight>
                  <a:srgbClr val="FFFFFF"/>
                </a:highlight>
                <a:latin typeface="Baskerville Old Face" panose="02020602080505020303" pitchFamily="18" charset="0"/>
              </a:rPr>
              <a:t>"Sensitive data needs to be encrypted wherever it is stored." </a:t>
            </a:r>
          </a:p>
          <a:p>
            <a:r>
              <a:rPr lang="en-US" sz="1800" dirty="0"/>
              <a:t>Suppose that you found a database within your organization where sensitive data isn’t encrypted.  Before you confront the business owner and ask them to implement encryption, start by asking yourself:</a:t>
            </a:r>
          </a:p>
          <a:p>
            <a:pPr lvl="1"/>
            <a:r>
              <a:rPr lang="en-US" sz="1600" dirty="0"/>
              <a:t>Why encryption is necessary? </a:t>
            </a:r>
          </a:p>
          <a:p>
            <a:pPr lvl="1"/>
            <a:r>
              <a:rPr lang="en-US" sz="1600" dirty="0"/>
              <a:t>What problem are you trying to solve? </a:t>
            </a:r>
          </a:p>
          <a:p>
            <a:pPr lvl="1"/>
            <a:r>
              <a:rPr lang="en-US" sz="1600" dirty="0"/>
              <a:t>What risk are you trying to mitigate?</a:t>
            </a:r>
          </a:p>
          <a:p>
            <a:r>
              <a:rPr lang="en-US" sz="1800" dirty="0"/>
              <a:t>Encryption may not be necessary or appropriate every time. In some cases, it may even conflict with other security needs, such as the desire to inspect all communications in and out of the organization for malicious content or data leakage. </a:t>
            </a:r>
          </a:p>
          <a:p>
            <a:r>
              <a:rPr lang="en-US" sz="1800" dirty="0"/>
              <a:t>Security controls need to provide business value and shouldn’t be applied without first analyzing the problem.</a:t>
            </a:r>
          </a:p>
          <a:p>
            <a:endParaRPr lang="en-US" sz="1800" dirty="0"/>
          </a:p>
          <a:p>
            <a:pPr marL="45720" indent="0">
              <a:buNone/>
            </a:pPr>
            <a:endParaRPr lang="en-US" sz="1800" dirty="0"/>
          </a:p>
        </p:txBody>
      </p:sp>
      <p:sp>
        <p:nvSpPr>
          <p:cNvPr id="3" name="Title 2">
            <a:extLst>
              <a:ext uri="{FF2B5EF4-FFF2-40B4-BE49-F238E27FC236}">
                <a16:creationId xmlns:a16="http://schemas.microsoft.com/office/drawing/2014/main" id="{D2A59A5E-0AAD-47B9-9765-142827F565B4}"/>
              </a:ext>
            </a:extLst>
          </p:cNvPr>
          <p:cNvSpPr>
            <a:spLocks noGrp="1"/>
          </p:cNvSpPr>
          <p:nvPr>
            <p:ph type="title"/>
          </p:nvPr>
        </p:nvSpPr>
        <p:spPr/>
        <p:txBody>
          <a:bodyPr/>
          <a:lstStyle/>
          <a:p>
            <a:r>
              <a:rPr lang="en-US" dirty="0"/>
              <a:t>Security Measures need to be</a:t>
            </a:r>
            <a:br>
              <a:rPr lang="en-US" dirty="0"/>
            </a:br>
            <a:r>
              <a:rPr lang="en-US" dirty="0"/>
              <a:t>applied judiciously</a:t>
            </a:r>
          </a:p>
        </p:txBody>
      </p:sp>
    </p:spTree>
    <p:extLst>
      <p:ext uri="{BB962C8B-B14F-4D97-AF65-F5344CB8AC3E}">
        <p14:creationId xmlns:p14="http://schemas.microsoft.com/office/powerpoint/2010/main" val="1761932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341D22-D0F3-40E1-9E18-31A04C712051}"/>
              </a:ext>
            </a:extLst>
          </p:cNvPr>
          <p:cNvSpPr>
            <a:spLocks noGrp="1"/>
          </p:cNvSpPr>
          <p:nvPr>
            <p:ph idx="1"/>
          </p:nvPr>
        </p:nvSpPr>
        <p:spPr/>
        <p:txBody>
          <a:bodyPr/>
          <a:lstStyle/>
          <a:p>
            <a:r>
              <a:rPr lang="en-US" dirty="0"/>
              <a:t>Allow you to evaluate the threats and the vulnerabilities for your organization, and make educated decisions about how to address the most critical risks.</a:t>
            </a:r>
          </a:p>
          <a:p>
            <a:r>
              <a:rPr lang="en-US" dirty="0"/>
              <a:t>Security professionals need to learn how to perform a true risk assessment and not just accept the established security checklists.</a:t>
            </a:r>
          </a:p>
          <a:p>
            <a:r>
              <a:rPr lang="en-US" dirty="0"/>
              <a:t>Models  need to be broader than "keeping the bad guys out"</a:t>
            </a:r>
          </a:p>
          <a:p>
            <a:pPr lvl="1"/>
            <a:r>
              <a:rPr lang="en-US" dirty="0"/>
              <a:t>There are internal security risks as well!</a:t>
            </a:r>
          </a:p>
          <a:p>
            <a:r>
              <a:rPr lang="en-US" dirty="0"/>
              <a:t>Can you just run vulnerability scans?</a:t>
            </a:r>
          </a:p>
          <a:p>
            <a:pPr lvl="1"/>
            <a:r>
              <a:rPr lang="en-US" dirty="0"/>
              <a:t>Yes, but…run a vulnerability scan of any average-sized environment for the first time and see how many hundreds of findings you get back; even if your organization has a mature security program, a typical scan will generate volumes of raw data that need to be analyzed.</a:t>
            </a:r>
          </a:p>
          <a:p>
            <a:pPr lvl="1"/>
            <a:r>
              <a:rPr lang="en-US" dirty="0"/>
              <a:t>Where to begin???</a:t>
            </a:r>
          </a:p>
          <a:p>
            <a:pPr lvl="1"/>
            <a:endParaRPr lang="en-US" dirty="0"/>
          </a:p>
        </p:txBody>
      </p:sp>
      <p:sp>
        <p:nvSpPr>
          <p:cNvPr id="3" name="Title 2">
            <a:extLst>
              <a:ext uri="{FF2B5EF4-FFF2-40B4-BE49-F238E27FC236}">
                <a16:creationId xmlns:a16="http://schemas.microsoft.com/office/drawing/2014/main" id="{DCC0E094-86A7-44AF-BF6F-F93B22C7AE08}"/>
              </a:ext>
            </a:extLst>
          </p:cNvPr>
          <p:cNvSpPr>
            <a:spLocks noGrp="1"/>
          </p:cNvSpPr>
          <p:nvPr>
            <p:ph type="title"/>
          </p:nvPr>
        </p:nvSpPr>
        <p:spPr/>
        <p:txBody>
          <a:bodyPr/>
          <a:lstStyle/>
          <a:p>
            <a:r>
              <a:rPr lang="en-US" dirty="0"/>
              <a:t>Risk Models</a:t>
            </a:r>
          </a:p>
        </p:txBody>
      </p:sp>
    </p:spTree>
    <p:extLst>
      <p:ext uri="{BB962C8B-B14F-4D97-AF65-F5344CB8AC3E}">
        <p14:creationId xmlns:p14="http://schemas.microsoft.com/office/powerpoint/2010/main" val="420096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F2BA9B-2D07-4318-8E5D-276FC469568A}"/>
              </a:ext>
            </a:extLst>
          </p:cNvPr>
          <p:cNvSpPr>
            <a:spLocks noGrp="1"/>
          </p:cNvSpPr>
          <p:nvPr>
            <p:ph idx="1"/>
          </p:nvPr>
        </p:nvSpPr>
        <p:spPr/>
        <p:txBody>
          <a:bodyPr/>
          <a:lstStyle/>
          <a:p>
            <a:r>
              <a:rPr lang="en-US" dirty="0"/>
              <a:t>The goal of risk management is to maximize the output of the organization (in terms of services, products, revenue, and so on) while minimizing the chance for unexpected outcomes. </a:t>
            </a:r>
          </a:p>
          <a:p>
            <a:r>
              <a:rPr lang="en-US" dirty="0"/>
              <a:t>There is no mention of </a:t>
            </a:r>
            <a:br>
              <a:rPr lang="en-US" dirty="0"/>
            </a:br>
            <a:r>
              <a:rPr lang="en-US" dirty="0"/>
              <a:t>eliminating risk because </a:t>
            </a:r>
            <a:br>
              <a:rPr lang="en-US" dirty="0"/>
            </a:br>
            <a:r>
              <a:rPr lang="en-US" dirty="0"/>
              <a:t>that just isn’t a reasonable </a:t>
            </a:r>
            <a:br>
              <a:rPr lang="en-US" dirty="0"/>
            </a:br>
            <a:r>
              <a:rPr lang="en-US" dirty="0"/>
              <a:t>goal.</a:t>
            </a:r>
          </a:p>
          <a:p>
            <a:r>
              <a:rPr lang="en-US" dirty="0"/>
              <a:t>To reach Shangri-La, an</a:t>
            </a:r>
            <a:br>
              <a:rPr lang="en-US" dirty="0"/>
            </a:br>
            <a:r>
              <a:rPr lang="en-US" dirty="0"/>
              <a:t>organization must have </a:t>
            </a:r>
            <a:br>
              <a:rPr lang="en-US" dirty="0"/>
            </a:br>
            <a:r>
              <a:rPr lang="en-US" dirty="0"/>
              <a:t>a common language and </a:t>
            </a:r>
            <a:br>
              <a:rPr lang="en-US" dirty="0"/>
            </a:br>
            <a:r>
              <a:rPr lang="en-US" dirty="0"/>
              <a:t>framework for risk </a:t>
            </a:r>
            <a:br>
              <a:rPr lang="en-US" dirty="0"/>
            </a:br>
            <a:r>
              <a:rPr lang="en-US" dirty="0"/>
              <a:t>management at an </a:t>
            </a:r>
            <a:br>
              <a:rPr lang="en-US" dirty="0"/>
            </a:br>
            <a:r>
              <a:rPr lang="en-US" dirty="0"/>
              <a:t>enterprise level.</a:t>
            </a:r>
          </a:p>
          <a:p>
            <a:endParaRPr lang="en-US" dirty="0"/>
          </a:p>
          <a:p>
            <a:pPr marL="45720" indent="0">
              <a:buNone/>
            </a:pPr>
            <a:endParaRPr lang="en-US" dirty="0"/>
          </a:p>
          <a:p>
            <a:endParaRPr lang="en-US" dirty="0"/>
          </a:p>
        </p:txBody>
      </p:sp>
      <p:sp>
        <p:nvSpPr>
          <p:cNvPr id="3" name="Title 2">
            <a:extLst>
              <a:ext uri="{FF2B5EF4-FFF2-40B4-BE49-F238E27FC236}">
                <a16:creationId xmlns:a16="http://schemas.microsoft.com/office/drawing/2014/main" id="{9092405E-61FF-49B9-99C9-F84293D644C9}"/>
              </a:ext>
            </a:extLst>
          </p:cNvPr>
          <p:cNvSpPr>
            <a:spLocks noGrp="1"/>
          </p:cNvSpPr>
          <p:nvPr>
            <p:ph type="title"/>
          </p:nvPr>
        </p:nvSpPr>
        <p:spPr/>
        <p:txBody>
          <a:bodyPr/>
          <a:lstStyle/>
          <a:p>
            <a:r>
              <a:rPr lang="en-US" dirty="0"/>
              <a:t>The Shangri-La of Risk Management</a:t>
            </a:r>
          </a:p>
        </p:txBody>
      </p:sp>
      <p:pic>
        <p:nvPicPr>
          <p:cNvPr id="1028" name="Picture 4" descr="Image result for shangri la">
            <a:extLst>
              <a:ext uri="{FF2B5EF4-FFF2-40B4-BE49-F238E27FC236}">
                <a16:creationId xmlns:a16="http://schemas.microsoft.com/office/drawing/2014/main" id="{762460F8-1921-4747-A32B-1B43E00246D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48346" y="2884785"/>
            <a:ext cx="5053779" cy="3790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4954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5EF9C6-F9F9-48F5-B920-E0E8F568B39E}"/>
              </a:ext>
            </a:extLst>
          </p:cNvPr>
          <p:cNvSpPr>
            <a:spLocks noGrp="1"/>
          </p:cNvSpPr>
          <p:nvPr>
            <p:ph idx="1"/>
          </p:nvPr>
        </p:nvSpPr>
        <p:spPr/>
        <p:txBody>
          <a:bodyPr/>
          <a:lstStyle/>
          <a:p>
            <a:r>
              <a:rPr lang="en-US" sz="4400" dirty="0"/>
              <a:t>  Least Privilege </a:t>
            </a:r>
          </a:p>
          <a:p>
            <a:r>
              <a:rPr lang="en-US" sz="4400" dirty="0"/>
              <a:t>  Defense in Depth </a:t>
            </a:r>
          </a:p>
          <a:p>
            <a:r>
              <a:rPr lang="en-US" sz="4400" dirty="0"/>
              <a:t>  Separation of Duties</a:t>
            </a:r>
          </a:p>
          <a:p>
            <a:endParaRPr lang="en-US" dirty="0"/>
          </a:p>
        </p:txBody>
      </p:sp>
      <p:sp>
        <p:nvSpPr>
          <p:cNvPr id="3" name="Title 2">
            <a:extLst>
              <a:ext uri="{FF2B5EF4-FFF2-40B4-BE49-F238E27FC236}">
                <a16:creationId xmlns:a16="http://schemas.microsoft.com/office/drawing/2014/main" id="{DFF2B256-8D16-4312-9240-EEAF2B48B714}"/>
              </a:ext>
            </a:extLst>
          </p:cNvPr>
          <p:cNvSpPr>
            <a:spLocks noGrp="1"/>
          </p:cNvSpPr>
          <p:nvPr>
            <p:ph type="title"/>
          </p:nvPr>
        </p:nvSpPr>
        <p:spPr/>
        <p:txBody>
          <a:bodyPr/>
          <a:lstStyle/>
          <a:p>
            <a:r>
              <a:rPr lang="en-US" dirty="0"/>
              <a:t>Three Key Principles</a:t>
            </a:r>
          </a:p>
        </p:txBody>
      </p:sp>
    </p:spTree>
    <p:extLst>
      <p:ext uri="{BB962C8B-B14F-4D97-AF65-F5344CB8AC3E}">
        <p14:creationId xmlns:p14="http://schemas.microsoft.com/office/powerpoint/2010/main" val="3918334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C14083-0E01-4FCB-88AF-11C144D6B074}"/>
              </a:ext>
            </a:extLst>
          </p:cNvPr>
          <p:cNvSpPr>
            <a:spLocks noGrp="1"/>
          </p:cNvSpPr>
          <p:nvPr>
            <p:ph idx="1"/>
          </p:nvPr>
        </p:nvSpPr>
        <p:spPr/>
        <p:txBody>
          <a:bodyPr>
            <a:normAutofit/>
          </a:bodyPr>
          <a:lstStyle/>
          <a:p>
            <a:r>
              <a:rPr lang="en-US" sz="2400" dirty="0"/>
              <a:t>Controls are needed in the three states of information</a:t>
            </a:r>
          </a:p>
          <a:p>
            <a:pPr lvl="1"/>
            <a:r>
              <a:rPr lang="en-US" sz="2000" b="1" dirty="0">
                <a:solidFill>
                  <a:schemeClr val="accent5"/>
                </a:solidFill>
              </a:rPr>
              <a:t>In Transit: </a:t>
            </a:r>
            <a:r>
              <a:rPr lang="en-US" sz="2000" dirty="0"/>
              <a:t>This refers to the data that is being electronically transmitted between systems or physically transported. Usually, this includes your network security and physical security controls. </a:t>
            </a:r>
          </a:p>
          <a:p>
            <a:pPr lvl="1"/>
            <a:r>
              <a:rPr lang="en-US" sz="2000" b="1" dirty="0">
                <a:solidFill>
                  <a:schemeClr val="accent5"/>
                </a:solidFill>
              </a:rPr>
              <a:t>In Process: </a:t>
            </a:r>
            <a:r>
              <a:rPr lang="en-US" sz="2000" dirty="0"/>
              <a:t>This refers to the protection of data as it is being used by the system or application. For instance, when a user inputs data into a form, how is that data filtered and parsed, how is it stored in memory while being processed, and how is it made available to other users? </a:t>
            </a:r>
          </a:p>
          <a:p>
            <a:pPr lvl="1"/>
            <a:r>
              <a:rPr lang="en-US" sz="2000" b="1" dirty="0">
                <a:solidFill>
                  <a:schemeClr val="accent5"/>
                </a:solidFill>
              </a:rPr>
              <a:t>At Rest: </a:t>
            </a:r>
            <a:r>
              <a:rPr lang="en-US" sz="2000" dirty="0"/>
              <a:t>These protections usually focus on protecting data where it is stored, whether that be a database or a backup tape. Typical controls for this state include Access Controls, Encryption, and Physical Protections.</a:t>
            </a:r>
          </a:p>
          <a:p>
            <a:endParaRPr lang="en-US" sz="2400" dirty="0"/>
          </a:p>
        </p:txBody>
      </p:sp>
      <p:sp>
        <p:nvSpPr>
          <p:cNvPr id="3" name="Title 2">
            <a:extLst>
              <a:ext uri="{FF2B5EF4-FFF2-40B4-BE49-F238E27FC236}">
                <a16:creationId xmlns:a16="http://schemas.microsoft.com/office/drawing/2014/main" id="{80AF1627-DC34-4418-80D1-722951ED83CC}"/>
              </a:ext>
            </a:extLst>
          </p:cNvPr>
          <p:cNvSpPr>
            <a:spLocks noGrp="1"/>
          </p:cNvSpPr>
          <p:nvPr>
            <p:ph type="title"/>
          </p:nvPr>
        </p:nvSpPr>
        <p:spPr/>
        <p:txBody>
          <a:bodyPr/>
          <a:lstStyle/>
          <a:p>
            <a:r>
              <a:rPr lang="en-US" dirty="0"/>
              <a:t>Threats to Information</a:t>
            </a:r>
          </a:p>
        </p:txBody>
      </p:sp>
    </p:spTree>
    <p:extLst>
      <p:ext uri="{BB962C8B-B14F-4D97-AF65-F5344CB8AC3E}">
        <p14:creationId xmlns:p14="http://schemas.microsoft.com/office/powerpoint/2010/main" val="1180131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545318-6077-4041-A981-82C832A97143}"/>
              </a:ext>
            </a:extLst>
          </p:cNvPr>
          <p:cNvSpPr>
            <a:spLocks noGrp="1"/>
          </p:cNvSpPr>
          <p:nvPr>
            <p:ph idx="1"/>
          </p:nvPr>
        </p:nvSpPr>
        <p:spPr/>
        <p:txBody>
          <a:bodyPr/>
          <a:lstStyle/>
          <a:p>
            <a:pPr marL="502920" indent="-457200">
              <a:buFont typeface="+mj-lt"/>
              <a:buAutoNum type="arabicPeriod"/>
            </a:pPr>
            <a:r>
              <a:rPr lang="en-US" dirty="0"/>
              <a:t>Blending of corporate and personal lives. </a:t>
            </a:r>
          </a:p>
          <a:p>
            <a:pPr marL="502920" indent="-457200">
              <a:buFont typeface="+mj-lt"/>
              <a:buAutoNum type="arabicPeriod"/>
            </a:pPr>
            <a:r>
              <a:rPr lang="en-US" dirty="0"/>
              <a:t>Inconsistent enforcement of policies</a:t>
            </a:r>
          </a:p>
          <a:p>
            <a:pPr marL="502920" indent="-457200">
              <a:buFont typeface="+mj-lt"/>
              <a:buAutoNum type="arabicPeriod"/>
            </a:pPr>
            <a:r>
              <a:rPr lang="en-US" dirty="0"/>
              <a:t>IT doesn’t own and control all devices </a:t>
            </a:r>
          </a:p>
          <a:p>
            <a:pPr marL="502920" indent="-457200">
              <a:buFont typeface="+mj-lt"/>
              <a:buAutoNum type="arabicPeriod"/>
            </a:pPr>
            <a:r>
              <a:rPr lang="en-US" dirty="0"/>
              <a:t>Blurring of internal versus external </a:t>
            </a:r>
          </a:p>
          <a:p>
            <a:pPr marL="502920" indent="-457200">
              <a:buFont typeface="+mj-lt"/>
              <a:buAutoNum type="arabicPeriod"/>
            </a:pPr>
            <a:r>
              <a:rPr lang="en-US" dirty="0"/>
              <a:t>Covert attacks are no longer obvious </a:t>
            </a:r>
          </a:p>
          <a:p>
            <a:pPr marL="502920" indent="-457200">
              <a:buFont typeface="+mj-lt"/>
              <a:buAutoNum type="arabicPeriod"/>
            </a:pPr>
            <a:r>
              <a:rPr lang="en-US" dirty="0"/>
              <a:t>Moving target</a:t>
            </a:r>
          </a:p>
        </p:txBody>
      </p:sp>
      <p:sp>
        <p:nvSpPr>
          <p:cNvPr id="3" name="Title 2">
            <a:extLst>
              <a:ext uri="{FF2B5EF4-FFF2-40B4-BE49-F238E27FC236}">
                <a16:creationId xmlns:a16="http://schemas.microsoft.com/office/drawing/2014/main" id="{EBDD0E00-20CF-40B8-9D8F-628612011E51}"/>
              </a:ext>
            </a:extLst>
          </p:cNvPr>
          <p:cNvSpPr>
            <a:spLocks noGrp="1"/>
          </p:cNvSpPr>
          <p:nvPr>
            <p:ph type="title"/>
          </p:nvPr>
        </p:nvSpPr>
        <p:spPr/>
        <p:txBody>
          <a:bodyPr/>
          <a:lstStyle/>
          <a:p>
            <a:r>
              <a:rPr lang="en-US" dirty="0"/>
              <a:t>Modern Security Challenges</a:t>
            </a:r>
          </a:p>
        </p:txBody>
      </p:sp>
    </p:spTree>
    <p:extLst>
      <p:ext uri="{BB962C8B-B14F-4D97-AF65-F5344CB8AC3E}">
        <p14:creationId xmlns:p14="http://schemas.microsoft.com/office/powerpoint/2010/main" val="8061363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8">
      <a:dk1>
        <a:sysClr val="windowText" lastClr="000000"/>
      </a:dk1>
      <a:lt1>
        <a:srgbClr val="FFFFFF"/>
      </a:lt1>
      <a:dk2>
        <a:srgbClr val="B43512"/>
      </a:dk2>
      <a:lt2>
        <a:srgbClr val="FFEFC1"/>
      </a:lt2>
      <a:accent1>
        <a:srgbClr val="E84C22"/>
      </a:accent1>
      <a:accent2>
        <a:srgbClr val="FFBD47"/>
      </a:accent2>
      <a:accent3>
        <a:srgbClr val="B64926"/>
      </a:accent3>
      <a:accent4>
        <a:srgbClr val="FF8427"/>
      </a:accent4>
      <a:accent5>
        <a:srgbClr val="666699"/>
      </a:accent5>
      <a:accent6>
        <a:srgbClr val="B22600"/>
      </a:accent6>
      <a:hlink>
        <a:srgbClr val="CC9900"/>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77396</TotalTime>
  <Words>1729</Words>
  <Application>Microsoft Office PowerPoint</Application>
  <PresentationFormat>On-screen Show (4:3)</PresentationFormat>
  <Paragraphs>73</Paragraphs>
  <Slides>10</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Arial Narrow</vt:lpstr>
      <vt:lpstr>Baskerville Old Face</vt:lpstr>
      <vt:lpstr>Calibri</vt:lpstr>
      <vt:lpstr>Franklin Gothic Medium</vt:lpstr>
      <vt:lpstr>Times</vt:lpstr>
      <vt:lpstr>Wingdings</vt:lpstr>
      <vt:lpstr>Wingdings 2</vt:lpstr>
      <vt:lpstr>Java Green</vt:lpstr>
      <vt:lpstr>Concepts of  Computing  Technologies   Risk Management Overview</vt:lpstr>
      <vt:lpstr>Textbook</vt:lpstr>
      <vt:lpstr>Two (of many) Dimensions of Risk</vt:lpstr>
      <vt:lpstr>Security Measures need to be applied judiciously</vt:lpstr>
      <vt:lpstr>Risk Models</vt:lpstr>
      <vt:lpstr>The Shangri-La of Risk Management</vt:lpstr>
      <vt:lpstr>Three Key Principles</vt:lpstr>
      <vt:lpstr>Threats to Information</vt:lpstr>
      <vt:lpstr>Modern Security Challenges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660</cp:revision>
  <dcterms:created xsi:type="dcterms:W3CDTF">2013-12-20T15:33:26Z</dcterms:created>
  <dcterms:modified xsi:type="dcterms:W3CDTF">2018-08-25T22:30:14Z</dcterms:modified>
</cp:coreProperties>
</file>