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5"/>
  </p:notes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EDE"/>
    <a:srgbClr val="DDDDDD"/>
    <a:srgbClr val="AFA1E9"/>
    <a:srgbClr val="AFAADA"/>
    <a:srgbClr val="663300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3" autoAdjust="0"/>
    <p:restoredTop sz="85000" autoAdjust="0"/>
  </p:normalViewPr>
  <p:slideViewPr>
    <p:cSldViewPr snapToGrid="0">
      <p:cViewPr varScale="1">
        <p:scale>
          <a:sx n="56" d="100"/>
          <a:sy n="56" d="100"/>
        </p:scale>
        <p:origin x="70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201820-CS99310 - ADV LEARN ASST SEMINAR COM SCI (Section 1)</a:t>
            </a:r>
          </a:p>
          <a:p>
            <a:pPr eaLnBrk="1" hangingPunct="1"/>
            <a:r>
              <a:rPr lang="en-US" altLang="en-US" dirty="0"/>
              <a:t>John Pansera</a:t>
            </a:r>
          </a:p>
          <a:p>
            <a:pPr eaLnBrk="1" hangingPunct="1"/>
            <a:r>
              <a:rPr lang="en-US" altLang="en-US" dirty="0"/>
              <a:t>panseraj3@students.rowan.edu</a:t>
            </a:r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most common reason for OUs is placing objects in them that have different group policy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190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34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790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4/28/2018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e-reports-ext.llnl.gov/pdf/240226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endParaRPr lang="en-US" dirty="0"/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Directory and Access Management:</a:t>
            </a:r>
            <a:br>
              <a:rPr lang="en-US" altLang="en-US" dirty="0"/>
            </a:br>
            <a:r>
              <a:rPr lang="en-US" altLang="en-US" dirty="0"/>
              <a:t>Group Policies and OU Design Models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FB0EE47-F078-48E0-AA1B-3165AE65A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Active Directory contains different types of objects, including:</a:t>
            </a:r>
          </a:p>
          <a:p>
            <a:pPr lvl="1"/>
            <a:r>
              <a:rPr lang="en-US" dirty="0"/>
              <a:t>Users</a:t>
            </a:r>
          </a:p>
          <a:p>
            <a:pPr lvl="1"/>
            <a:r>
              <a:rPr lang="en-US" dirty="0"/>
              <a:t>Groups</a:t>
            </a:r>
          </a:p>
          <a:p>
            <a:pPr lvl="1"/>
            <a:r>
              <a:rPr lang="en-US" dirty="0"/>
              <a:t>Computers</a:t>
            </a:r>
          </a:p>
          <a:p>
            <a:r>
              <a:rPr lang="en-US" dirty="0"/>
              <a:t>These different types of objects can be grouped into separate OUs.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573D9D-96C9-4B2B-B129-992A97856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 Design Models: The Object Type Model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CF538E7-C8A2-4ED3-B6B2-5C98F3D8E8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940781"/>
              </p:ext>
            </p:extLst>
          </p:nvPr>
        </p:nvGraphicFramePr>
        <p:xfrm>
          <a:off x="1523630" y="3922775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38970872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893231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786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Flexibility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620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Easy management of AD objects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Structural changes are difficult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4681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Extensibility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490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Use of group 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3515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326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856088-035E-40B1-B17F-B7939C30F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One of the most common models for large organizations.</a:t>
            </a:r>
          </a:p>
          <a:p>
            <a:r>
              <a:rPr lang="en-US" sz="2400" dirty="0"/>
              <a:t>Based on the geographical location of the branch offices.</a:t>
            </a:r>
          </a:p>
          <a:p>
            <a:r>
              <a:rPr lang="en-US" sz="2400" dirty="0"/>
              <a:t>This model is mainly used to delegate administration control.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260C99B-BA45-45BB-81D3-B04E4A445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 Design Models: The Geographical Model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FABE46-E559-40D5-A394-721A0EF4F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323210"/>
              </p:ext>
            </p:extLst>
          </p:nvPr>
        </p:nvGraphicFramePr>
        <p:xfrm>
          <a:off x="1359038" y="3884168"/>
          <a:ext cx="6175618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7809">
                  <a:extLst>
                    <a:ext uri="{9D8B030D-6E8A-4147-A177-3AD203B41FA5}">
                      <a16:colId xmlns:a16="http://schemas.microsoft.com/office/drawing/2014/main" val="1094479926"/>
                    </a:ext>
                  </a:extLst>
                </a:gridCol>
                <a:gridCol w="3087809">
                  <a:extLst>
                    <a:ext uri="{9D8B030D-6E8A-4147-A177-3AD203B41FA5}">
                      <a16:colId xmlns:a16="http://schemas.microsoft.com/office/drawing/2014/main" val="19637322"/>
                    </a:ext>
                  </a:extLst>
                </a:gridCol>
              </a:tblGrid>
              <a:tr h="382270">
                <a:tc>
                  <a:txBody>
                    <a:bodyPr/>
                    <a:lstStyle/>
                    <a:p>
                      <a:r>
                        <a:rPr lang="en-US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239029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r>
                        <a:rPr lang="en-US" dirty="0"/>
                        <a:t>Delegated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Extensibility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521358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r>
                        <a:rPr lang="en-US" dirty="0"/>
                        <a:t>Repetitive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Operation limitations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39766"/>
                  </a:ext>
                </a:extLst>
              </a:tr>
              <a:tr h="382270">
                <a:tc>
                  <a:txBody>
                    <a:bodyPr/>
                    <a:lstStyle/>
                    <a:p>
                      <a:r>
                        <a:rPr lang="en-US" dirty="0"/>
                        <a:t>Maintain standards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88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252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98A19C8-8155-460B-94B3-F9CC441215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130605"/>
              </p:ext>
            </p:extLst>
          </p:nvPr>
        </p:nvGraphicFramePr>
        <p:xfrm>
          <a:off x="1172708" y="3785807"/>
          <a:ext cx="669113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5566">
                  <a:extLst>
                    <a:ext uri="{9D8B030D-6E8A-4147-A177-3AD203B41FA5}">
                      <a16:colId xmlns:a16="http://schemas.microsoft.com/office/drawing/2014/main" val="130912062"/>
                    </a:ext>
                  </a:extLst>
                </a:gridCol>
                <a:gridCol w="3345566">
                  <a:extLst>
                    <a:ext uri="{9D8B030D-6E8A-4147-A177-3AD203B41FA5}">
                      <a16:colId xmlns:a16="http://schemas.microsoft.com/office/drawing/2014/main" val="725492809"/>
                    </a:ext>
                  </a:extLst>
                </a:gridCol>
              </a:tblGrid>
              <a:tr h="259322">
                <a:tc>
                  <a:txBody>
                    <a:bodyPr/>
                    <a:lstStyle/>
                    <a:p>
                      <a:r>
                        <a:rPr lang="en-US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501850"/>
                  </a:ext>
                </a:extLst>
              </a:tr>
              <a:tr h="453814">
                <a:tc>
                  <a:txBody>
                    <a:bodyPr/>
                    <a:lstStyle/>
                    <a:p>
                      <a:r>
                        <a:rPr lang="en-US" dirty="0"/>
                        <a:t>Distributed delegated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Object locations will be difficult to match with the structure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600115"/>
                  </a:ext>
                </a:extLst>
              </a:tr>
              <a:tr h="453814">
                <a:tc>
                  <a:txBody>
                    <a:bodyPr/>
                    <a:lstStyle/>
                    <a:p>
                      <a:r>
                        <a:rPr lang="en-US" dirty="0"/>
                        <a:t>Minimum structure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Limitation of applying company-wide settings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166502"/>
                  </a:ext>
                </a:extLst>
              </a:tr>
              <a:tr h="259322">
                <a:tc>
                  <a:txBody>
                    <a:bodyPr/>
                    <a:lstStyle/>
                    <a:p>
                      <a:r>
                        <a:rPr lang="en-US" dirty="0"/>
                        <a:t>Less complex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35891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2319CE35-7D08-4F73-AAFC-07C022C84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 Design Models: The Department Model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1260D871-A560-4453-B9B8-089D642FBCA2}"/>
              </a:ext>
            </a:extLst>
          </p:cNvPr>
          <p:cNvSpPr txBox="1">
            <a:spLocks/>
          </p:cNvSpPr>
          <p:nvPr/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pitchFamily="18" charset="2"/>
              <a:buChar char=""/>
              <a:defRPr sz="20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 sz="18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3"/>
              </a:buClr>
              <a:buFont typeface="Wingdings" pitchFamily="2" charset="2"/>
              <a:buChar char="§"/>
              <a:defRPr sz="16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This OU Design Model is based on the hierarchy of the departments of an organization.</a:t>
            </a:r>
          </a:p>
          <a:p>
            <a:r>
              <a:rPr lang="en-US" dirty="0"/>
              <a:t>Users and resources related to each department will be categorized together.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634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EMC Education Services. 2012.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Hoboken, NJ: Wiley.</a:t>
            </a:r>
          </a:p>
          <a:p>
            <a:r>
              <a:rPr lang="en-US" dirty="0"/>
              <a:t>Francis, </a:t>
            </a:r>
            <a:r>
              <a:rPr lang="en-US" dirty="0" err="1"/>
              <a:t>Dishan</a:t>
            </a:r>
            <a:r>
              <a:rPr lang="en-US" dirty="0"/>
              <a:t>. Mastering Active Directory: Automate Tasks by Leveraging PowerShell for Active Directory Domain Services 2016. </a:t>
            </a:r>
            <a:r>
              <a:rPr lang="en-US" dirty="0" err="1"/>
              <a:t>Packt</a:t>
            </a:r>
            <a:r>
              <a:rPr lang="en-US" dirty="0"/>
              <a:t> Pub., 2017.</a:t>
            </a:r>
          </a:p>
          <a:p>
            <a:r>
              <a:rPr lang="en-US" dirty="0"/>
              <a:t>Dias, J. “A Guide to Microsoft Active Directory (AD) Design.” 29 Apr. 2002, </a:t>
            </a:r>
            <a:r>
              <a:rPr lang="en-US" dirty="0">
                <a:hlinkClick r:id="rId3" action="ppaction://hlinkfile"/>
              </a:rPr>
              <a:t>e-reports-ext.llnl.gov/pdf/240226.pdf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to:</a:t>
            </a:r>
          </a:p>
          <a:p>
            <a:r>
              <a:rPr lang="en-US" dirty="0"/>
              <a:t>Know what Group Policies are</a:t>
            </a:r>
          </a:p>
          <a:p>
            <a:r>
              <a:rPr lang="en-US" dirty="0"/>
              <a:t>Know the OU Design Models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0539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EF029E-13B2-4170-8287-25EE4C01C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3 reasons for creating an OU:</a:t>
            </a:r>
          </a:p>
          <a:p>
            <a:pPr lvl="1"/>
            <a:r>
              <a:rPr lang="en-US" dirty="0"/>
              <a:t>Organizing Objects</a:t>
            </a:r>
          </a:p>
          <a:p>
            <a:pPr lvl="1"/>
            <a:r>
              <a:rPr lang="en-US" dirty="0"/>
              <a:t>Delegating Control</a:t>
            </a:r>
          </a:p>
          <a:p>
            <a:pPr lvl="1"/>
            <a:r>
              <a:rPr lang="en-US" dirty="0"/>
              <a:t>Group Policies</a:t>
            </a:r>
          </a:p>
          <a:p>
            <a:r>
              <a:rPr lang="en-US" dirty="0"/>
              <a:t>Organizational units can accomplish domain functions, so less domains are required.</a:t>
            </a:r>
          </a:p>
          <a:p>
            <a:r>
              <a:rPr lang="en-US" dirty="0"/>
              <a:t>Throughout the OU hierarchy, the following are inherited:</a:t>
            </a:r>
          </a:p>
          <a:p>
            <a:pPr lvl="1"/>
            <a:r>
              <a:rPr lang="en-US" dirty="0"/>
              <a:t>User Rights</a:t>
            </a:r>
          </a:p>
          <a:p>
            <a:pPr lvl="1"/>
            <a:r>
              <a:rPr lang="en-US" dirty="0"/>
              <a:t>Group Policies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7116D8D-F350-416E-B750-F6655DC64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the OU Structure</a:t>
            </a:r>
          </a:p>
        </p:txBody>
      </p:sp>
    </p:spTree>
    <p:extLst>
      <p:ext uri="{BB962C8B-B14F-4D97-AF65-F5344CB8AC3E}">
        <p14:creationId xmlns:p14="http://schemas.microsoft.com/office/powerpoint/2010/main" val="151060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4266A4-2516-4AFC-81E6-0E76D119E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407408"/>
          </a:xfrm>
        </p:spPr>
        <p:txBody>
          <a:bodyPr>
            <a:normAutofit/>
          </a:bodyPr>
          <a:lstStyle/>
          <a:p>
            <a:r>
              <a:rPr lang="en-US" sz="2800" dirty="0"/>
              <a:t>An Active Directory controller supports having almost 2,000,000,000 objects!</a:t>
            </a:r>
          </a:p>
          <a:p>
            <a:r>
              <a:rPr lang="en-US" sz="2800" dirty="0"/>
              <a:t>It is better to have smaller groups for easier management.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68BA254-A22E-4DA8-BD00-5C1A002DF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Objects</a:t>
            </a:r>
          </a:p>
        </p:txBody>
      </p:sp>
    </p:spTree>
    <p:extLst>
      <p:ext uri="{BB962C8B-B14F-4D97-AF65-F5344CB8AC3E}">
        <p14:creationId xmlns:p14="http://schemas.microsoft.com/office/powerpoint/2010/main" val="133654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E438D82-1825-4C7D-ABF8-0EAE0922A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You can delegate the administration of a set of objects to people or groups using OUs.</a:t>
            </a:r>
          </a:p>
          <a:p>
            <a:r>
              <a:rPr lang="en-US" sz="2800" dirty="0"/>
              <a:t>These individuals then have control over managing objects in that OU, under the privileges defined by the Domain/Enterprise Admins.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3633496-79B4-4806-9B8E-5D9CD89DB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Delegating Control</a:t>
            </a:r>
          </a:p>
        </p:txBody>
      </p:sp>
    </p:spTree>
    <p:extLst>
      <p:ext uri="{BB962C8B-B14F-4D97-AF65-F5344CB8AC3E}">
        <p14:creationId xmlns:p14="http://schemas.microsoft.com/office/powerpoint/2010/main" val="167089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35DD2CF-975C-421A-8D9E-0D40067604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 Policies can be used to apply rules.</a:t>
            </a:r>
          </a:p>
          <a:p>
            <a:pPr lvl="1"/>
            <a:r>
              <a:rPr lang="en-US" dirty="0"/>
              <a:t>These rules can be used to manage application, security, and system settings of AD objects.</a:t>
            </a:r>
          </a:p>
          <a:p>
            <a:r>
              <a:rPr lang="en-US" dirty="0"/>
              <a:t>Since each object in Active Directory has different requirements, group policies can be used to apply rules to each of them.</a:t>
            </a:r>
          </a:p>
          <a:p>
            <a:r>
              <a:rPr lang="en-US" dirty="0"/>
              <a:t>Group policies can be bound to the organizational units.</a:t>
            </a:r>
          </a:p>
          <a:p>
            <a:pPr lvl="1"/>
            <a:r>
              <a:rPr lang="en-US" dirty="0"/>
              <a:t>Groups of objects can be separated into different OUs based on what group policies they need.</a:t>
            </a:r>
          </a:p>
          <a:p>
            <a:r>
              <a:rPr lang="en-US" dirty="0"/>
              <a:t>It is important to consider Group Policy inheritance.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A097FB-C706-4A6C-9526-375343E43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Policies</a:t>
            </a:r>
          </a:p>
        </p:txBody>
      </p:sp>
    </p:spTree>
    <p:extLst>
      <p:ext uri="{BB962C8B-B14F-4D97-AF65-F5344CB8AC3E}">
        <p14:creationId xmlns:p14="http://schemas.microsoft.com/office/powerpoint/2010/main" val="940589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7263ED-87AB-42E0-8F15-E7B9BE17E7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357" y="1654456"/>
            <a:ext cx="4529526" cy="3100424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A573A03-B4DC-4D50-987B-C4DD59296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Group Policy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AD57A4-1F6C-40AF-9208-0126BD09CA24}"/>
              </a:ext>
            </a:extLst>
          </p:cNvPr>
          <p:cNvSpPr txBox="1"/>
          <p:nvPr/>
        </p:nvSpPr>
        <p:spPr>
          <a:xfrm>
            <a:off x="420048" y="4999095"/>
            <a:ext cx="7974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Here is an example group policy. It has a default policy, which is inherited down the tree to the other OU levels.</a:t>
            </a:r>
          </a:p>
          <a:p>
            <a:pPr algn="ctr">
              <a:lnSpc>
                <a:spcPts val="1800"/>
              </a:lnSpc>
            </a:pPr>
            <a:r>
              <a:rPr lang="en-US" dirty="0"/>
              <a:t>The Users OU has a group policy called Sales user policy linked to it along with the default policy.</a:t>
            </a:r>
            <a:endParaRPr lang="en-US" sz="1800" b="0" dirty="0">
              <a:latin typeface="+mn-lt"/>
            </a:endParaRPr>
          </a:p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There is also a group policy called Sales computer policy linked to the Computers 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55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FC5DA2-41F4-4573-95F4-64F5413764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79" y="1835220"/>
            <a:ext cx="5924374" cy="3687756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379EC258-89CB-41F1-9F7F-7C9E278A7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Containers Versus OUs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1BBA29-04D8-430C-98D8-21EE57848A23}"/>
              </a:ext>
            </a:extLst>
          </p:cNvPr>
          <p:cNvSpPr txBox="1"/>
          <p:nvPr/>
        </p:nvSpPr>
        <p:spPr>
          <a:xfrm>
            <a:off x="767726" y="5555540"/>
            <a:ext cx="475488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Here is a picture of the ADUC MMC.</a:t>
            </a:r>
          </a:p>
          <a:p>
            <a:pPr algn="ctr">
              <a:lnSpc>
                <a:spcPts val="1800"/>
              </a:lnSpc>
            </a:pPr>
            <a:r>
              <a:rPr lang="en-US" dirty="0"/>
              <a:t>The folders that you see are both OUs and containers.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574FAF-5EC9-4C92-80A8-FF50BB957E9F}"/>
              </a:ext>
            </a:extLst>
          </p:cNvPr>
          <p:cNvSpPr txBox="1"/>
          <p:nvPr/>
        </p:nvSpPr>
        <p:spPr>
          <a:xfrm>
            <a:off x="6254496" y="1835220"/>
            <a:ext cx="2651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en-US" sz="1800" b="0" dirty="0">
                <a:latin typeface="+mn-lt"/>
              </a:rPr>
              <a:t>The Domain Controllers folder is the only default OU in the AD environment.</a:t>
            </a:r>
          </a:p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en-US" dirty="0"/>
              <a:t>Containers can also contain objects, such as the Computers and Users containers.</a:t>
            </a:r>
          </a:p>
          <a:p>
            <a:pPr marL="285750" indent="-285750" algn="ctr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en-US" sz="1800" b="0" dirty="0">
                <a:latin typeface="+mn-lt"/>
              </a:rPr>
              <a:t>All default user accounts and security groups are stored in the Users container.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609726-FE0D-4DCC-B836-E2296C2610AE}"/>
              </a:ext>
            </a:extLst>
          </p:cNvPr>
          <p:cNvSpPr txBox="1"/>
          <p:nvPr/>
        </p:nvSpPr>
        <p:spPr>
          <a:xfrm>
            <a:off x="6254496" y="4899728"/>
            <a:ext cx="2507764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 only difference between containers and OUs is that group policies cannot apply to containers.</a:t>
            </a:r>
          </a:p>
        </p:txBody>
      </p:sp>
    </p:spTree>
    <p:extLst>
      <p:ext uri="{BB962C8B-B14F-4D97-AF65-F5344CB8AC3E}">
        <p14:creationId xmlns:p14="http://schemas.microsoft.com/office/powerpoint/2010/main" val="2976990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0BA51F-3A00-43C9-9ED6-455948D1E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container has large administrative boundaries.</a:t>
            </a:r>
          </a:p>
          <a:p>
            <a:r>
              <a:rPr lang="en-US" dirty="0"/>
              <a:t>Mainly applicable to small businesses</a:t>
            </a:r>
          </a:p>
          <a:p>
            <a:pPr lvl="1"/>
            <a:r>
              <a:rPr lang="en-US" dirty="0"/>
              <a:t>This is because there are limited administrative/security requirements over the AD objects.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C1F424-6859-4213-8FB4-C95BB7E38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 Design Models: The Container Model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5BA313-5E03-4594-86EA-918CDD067A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862210"/>
              </p:ext>
            </p:extLst>
          </p:nvPr>
        </p:nvGraphicFramePr>
        <p:xfrm>
          <a:off x="1249310" y="3520438"/>
          <a:ext cx="6632818" cy="1819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6409">
                  <a:extLst>
                    <a:ext uri="{9D8B030D-6E8A-4147-A177-3AD203B41FA5}">
                      <a16:colId xmlns:a16="http://schemas.microsoft.com/office/drawing/2014/main" val="2326829010"/>
                    </a:ext>
                  </a:extLst>
                </a:gridCol>
                <a:gridCol w="3316409">
                  <a:extLst>
                    <a:ext uri="{9D8B030D-6E8A-4147-A177-3AD203B41FA5}">
                      <a16:colId xmlns:a16="http://schemas.microsoft.com/office/drawing/2014/main" val="3951106637"/>
                    </a:ext>
                  </a:extLst>
                </a:gridCol>
              </a:tblGrid>
              <a:tr h="454915">
                <a:tc>
                  <a:txBody>
                    <a:bodyPr/>
                    <a:lstStyle/>
                    <a:p>
                      <a:r>
                        <a:rPr lang="en-US" dirty="0"/>
                        <a:t>Advantages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Disadvantages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891485"/>
                  </a:ext>
                </a:extLst>
              </a:tr>
              <a:tr h="454915">
                <a:tc>
                  <a:txBody>
                    <a:bodyPr/>
                    <a:lstStyle/>
                    <a:p>
                      <a:r>
                        <a:rPr lang="en-US" dirty="0"/>
                        <a:t>Easy to implement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control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28037"/>
                  </a:ext>
                </a:extLst>
              </a:tr>
              <a:tr h="454915">
                <a:tc>
                  <a:txBody>
                    <a:bodyPr/>
                    <a:lstStyle/>
                    <a:p>
                      <a:r>
                        <a:rPr lang="en-US" dirty="0"/>
                        <a:t>Fewer group 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security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7150444"/>
                  </a:ext>
                </a:extLst>
              </a:tr>
              <a:tr h="454915">
                <a:tc>
                  <a:txBody>
                    <a:bodyPr/>
                    <a:lstStyle/>
                    <a:p>
                      <a:r>
                        <a:rPr lang="en-US" dirty="0"/>
                        <a:t>Easy to change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Less extensibility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220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875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77525</TotalTime>
  <Words>654</Words>
  <Application>Microsoft Office PowerPoint</Application>
  <PresentationFormat>On-screen Show (4:3)</PresentationFormat>
  <Paragraphs>104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 Directory and Access Management: Group Policies and OU Design Models </vt:lpstr>
      <vt:lpstr>Objectives</vt:lpstr>
      <vt:lpstr>Designing the OU Structure</vt:lpstr>
      <vt:lpstr>Organizing Objects</vt:lpstr>
      <vt:lpstr>Delegating Control</vt:lpstr>
      <vt:lpstr>Group Policies</vt:lpstr>
      <vt:lpstr>Example Group Policy</vt:lpstr>
      <vt:lpstr>Containers Versus OUs</vt:lpstr>
      <vt:lpstr>OU Design Models: The Container Model</vt:lpstr>
      <vt:lpstr>OU Design Models: The Object Type Model</vt:lpstr>
      <vt:lpstr>OU Design Models: The Geographical Model</vt:lpstr>
      <vt:lpstr>OU Design Models: The Department Model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John</cp:lastModifiedBy>
  <cp:revision>677</cp:revision>
  <dcterms:created xsi:type="dcterms:W3CDTF">2013-12-20T15:33:26Z</dcterms:created>
  <dcterms:modified xsi:type="dcterms:W3CDTF">2018-04-28T07:24:46Z</dcterms:modified>
</cp:coreProperties>
</file>