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15"/>
  </p:notesMasterIdLst>
  <p:sldIdLst>
    <p:sldId id="257" r:id="rId2"/>
    <p:sldId id="258" r:id="rId3"/>
    <p:sldId id="266" r:id="rId4"/>
    <p:sldId id="267" r:id="rId5"/>
    <p:sldId id="268" r:id="rId6"/>
    <p:sldId id="269" r:id="rId7"/>
    <p:sldId id="270" r:id="rId8"/>
    <p:sldId id="271" r:id="rId9"/>
    <p:sldId id="272" r:id="rId10"/>
    <p:sldId id="275" r:id="rId11"/>
    <p:sldId id="273" r:id="rId12"/>
    <p:sldId id="276" r:id="rId13"/>
    <p:sldId id="265"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FEDE"/>
    <a:srgbClr val="DDDDDD"/>
    <a:srgbClr val="AFA1E9"/>
    <a:srgbClr val="AFAADA"/>
    <a:srgbClr val="663300"/>
    <a:srgbClr val="D67F00"/>
    <a:srgbClr val="0066CC"/>
    <a:srgbClr val="0A0A0A"/>
    <a:srgbClr val="EAEAE6"/>
    <a:srgbClr val="54AC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9" autoAdjust="0"/>
    <p:restoredTop sz="94660"/>
  </p:normalViewPr>
  <p:slideViewPr>
    <p:cSldViewPr snapToGrid="0">
      <p:cViewPr varScale="1">
        <p:scale>
          <a:sx n="70" d="100"/>
          <a:sy n="70" d="100"/>
        </p:scale>
        <p:origin x="1206" y="48"/>
      </p:cViewPr>
      <p:guideLst>
        <p:guide orient="horz" pos="2160"/>
        <p:guide pos="288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99BAC5-AAC3-41B1-80A3-A98604D7601C}" type="datetimeFigureOut">
              <a:rPr lang="en-US" smtClean="0"/>
              <a:t>4/23/2018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C63B7B-8D39-4D0A-9EEA-56F291D347AD}" type="slidenum">
              <a:rPr lang="en-US" smtClean="0"/>
              <a:t>‹#›</a:t>
            </a:fld>
            <a:endParaRPr lang="en-US"/>
          </a:p>
        </p:txBody>
      </p:sp>
    </p:spTree>
    <p:extLst>
      <p:ext uri="{BB962C8B-B14F-4D97-AF65-F5344CB8AC3E}">
        <p14:creationId xmlns:p14="http://schemas.microsoft.com/office/powerpoint/2010/main" val="2078626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rowan.blackboard.com/webapps/blackboard/execute/launcher?type=Course&amp;id=_26538_1&amp;url="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Objects First with Java</a:t>
            </a:r>
          </a:p>
        </p:txBody>
      </p:sp>
      <p:sp>
        <p:nvSpPr>
          <p:cNvPr id="15363"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 David J. Barnes and Michael </a:t>
            </a:r>
            <a:r>
              <a:rPr lang="en-GB" altLang="en-US" sz="1200" dirty="0" err="1"/>
              <a:t>Kölling</a:t>
            </a:r>
            <a:endParaRPr lang="en-GB" altLang="en-US" sz="1200"/>
          </a:p>
        </p:txBody>
      </p:sp>
      <p:sp>
        <p:nvSpPr>
          <p:cNvPr id="1536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fld id="{03152B4E-4FD2-45FC-9CDE-05DF5F3AE35C}" type="slidenum">
              <a:rPr lang="en-GB" altLang="en-US" sz="1200"/>
              <a:pPr/>
              <a:t>1</a:t>
            </a:fld>
            <a:endParaRPr lang="en-GB" altLang="en-US" sz="1200"/>
          </a:p>
        </p:txBody>
      </p:sp>
      <p:sp>
        <p:nvSpPr>
          <p:cNvPr id="15365" name="Rectangle 2"/>
          <p:cNvSpPr>
            <a:spLocks noGrp="1" noRot="1" noChangeAspect="1" noChangeArrowheads="1" noTextEdit="1"/>
          </p:cNvSpPr>
          <p:nvPr>
            <p:ph type="sldImg"/>
          </p:nvPr>
        </p:nvSpPr>
        <p:spPr>
          <a:ln/>
        </p:spPr>
      </p:sp>
      <p:sp>
        <p:nvSpPr>
          <p:cNvPr id="1536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z="1200" b="1" i="0" u="none" strike="noStrike" kern="1200" dirty="0">
                <a:solidFill>
                  <a:schemeClr val="tx1"/>
                </a:solidFill>
                <a:effectLst/>
                <a:latin typeface="+mn-lt"/>
                <a:ea typeface="+mn-ea"/>
                <a:cs typeface="+mn-cs"/>
                <a:hlinkClick r:id="rId3"/>
              </a:rPr>
              <a:t>201820-CS99310 - ADV LEARN ASST SEMINAR COM SCI (Section 1)</a:t>
            </a:r>
            <a:r>
              <a:rPr lang="en-US" sz="1200" b="1" i="0" u="none" strike="noStrike" kern="1200" dirty="0">
                <a:solidFill>
                  <a:schemeClr val="tx1"/>
                </a:solidFill>
                <a:effectLst/>
                <a:latin typeface="+mn-lt"/>
                <a:ea typeface="+mn-ea"/>
                <a:cs typeface="+mn-cs"/>
              </a:rPr>
              <a:t> – Spring 2018</a:t>
            </a:r>
          </a:p>
          <a:p>
            <a:pPr eaLnBrk="1" hangingPunct="1"/>
            <a:r>
              <a:rPr lang="en-US" altLang="en-US" sz="1200" b="1" i="0" u="none" strike="noStrike" kern="1200" dirty="0">
                <a:solidFill>
                  <a:schemeClr val="tx1"/>
                </a:solidFill>
                <a:effectLst/>
                <a:latin typeface="+mn-lt"/>
                <a:ea typeface="+mn-ea"/>
                <a:cs typeface="+mn-cs"/>
              </a:rPr>
              <a:t>Mantas Pileckis</a:t>
            </a:r>
          </a:p>
          <a:p>
            <a:pPr eaLnBrk="1" hangingPunct="1"/>
            <a:r>
              <a:rPr lang="en-US" altLang="en-US" sz="1200" b="1" i="0" u="none" strike="noStrike" kern="1200">
                <a:solidFill>
                  <a:schemeClr val="tx1"/>
                </a:solidFill>
                <a:effectLst/>
                <a:latin typeface="+mn-lt"/>
                <a:ea typeface="+mn-ea"/>
                <a:cs typeface="+mn-cs"/>
              </a:rPr>
              <a:t>Email: pileckism7@students.rowan.edu</a:t>
            </a:r>
            <a:endParaRPr lang="en-GB" altLang="en-US" dirty="0"/>
          </a:p>
        </p:txBody>
      </p:sp>
    </p:spTree>
    <p:extLst>
      <p:ext uri="{BB962C8B-B14F-4D97-AF65-F5344CB8AC3E}">
        <p14:creationId xmlns:p14="http://schemas.microsoft.com/office/powerpoint/2010/main" val="19199254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Francis, </a:t>
            </a:r>
            <a:r>
              <a:rPr lang="en-US" dirty="0" err="1"/>
              <a:t>Dishan</a:t>
            </a:r>
            <a:r>
              <a:rPr lang="en-US" dirty="0"/>
              <a:t>. “Devices and Other Objects Mastering Active Directory: Automate Tasks by Leveraging PowerShell for Active Directory Domain Services 2016. Birmingham: </a:t>
            </a:r>
            <a:r>
              <a:rPr lang="en-US" dirty="0" err="1"/>
              <a:t>Packt</a:t>
            </a:r>
            <a:r>
              <a:rPr lang="en-US" dirty="0"/>
              <a:t> Pub., 2017. 371.</a:t>
            </a:r>
          </a:p>
          <a:p>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4</a:t>
            </a:fld>
            <a:endParaRPr lang="en-US"/>
          </a:p>
        </p:txBody>
      </p:sp>
    </p:spTree>
    <p:extLst>
      <p:ext uri="{BB962C8B-B14F-4D97-AF65-F5344CB8AC3E}">
        <p14:creationId xmlns:p14="http://schemas.microsoft.com/office/powerpoint/2010/main" val="39129504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Francis, </a:t>
            </a:r>
            <a:r>
              <a:rPr lang="en-US" dirty="0" err="1"/>
              <a:t>Dishan</a:t>
            </a:r>
            <a:r>
              <a:rPr lang="en-US" dirty="0"/>
              <a:t>. “Devices and Other Objects Mastering Active Directory: Automate Tasks by Leveraging PowerShell for Active Directory Domain Services 2016. Birmingham: </a:t>
            </a:r>
            <a:r>
              <a:rPr lang="en-US" dirty="0" err="1"/>
              <a:t>Packt</a:t>
            </a:r>
            <a:r>
              <a:rPr lang="en-US" dirty="0"/>
              <a:t> Pub., 2017. 371.</a:t>
            </a:r>
          </a:p>
          <a:p>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5</a:t>
            </a:fld>
            <a:endParaRPr lang="en-US"/>
          </a:p>
        </p:txBody>
      </p:sp>
    </p:spTree>
    <p:extLst>
      <p:ext uri="{BB962C8B-B14F-4D97-AF65-F5344CB8AC3E}">
        <p14:creationId xmlns:p14="http://schemas.microsoft.com/office/powerpoint/2010/main" val="9320853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Francis, </a:t>
            </a:r>
            <a:r>
              <a:rPr lang="en-US" dirty="0" err="1"/>
              <a:t>Dishan</a:t>
            </a:r>
            <a:r>
              <a:rPr lang="en-US" dirty="0"/>
              <a:t>. “Managing Groups, Objects and Devices – Best Practices  Mastering Active Directory: Automate Tasks by Leveraging PowerShell for Active Directory Domain Services 2016. Birmingham: </a:t>
            </a:r>
            <a:r>
              <a:rPr lang="en-US" dirty="0" err="1"/>
              <a:t>Packt</a:t>
            </a:r>
            <a:r>
              <a:rPr lang="en-US" dirty="0"/>
              <a:t> Pub., 2017. 373.</a:t>
            </a:r>
          </a:p>
          <a:p>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8</a:t>
            </a:fld>
            <a:endParaRPr lang="en-US"/>
          </a:p>
        </p:txBody>
      </p:sp>
    </p:spTree>
    <p:extLst>
      <p:ext uri="{BB962C8B-B14F-4D97-AF65-F5344CB8AC3E}">
        <p14:creationId xmlns:p14="http://schemas.microsoft.com/office/powerpoint/2010/main" val="39523831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Francis, </a:t>
            </a:r>
            <a:r>
              <a:rPr lang="en-US" dirty="0" err="1"/>
              <a:t>Dishan</a:t>
            </a:r>
            <a:r>
              <a:rPr lang="en-US" dirty="0"/>
              <a:t>. “Managing Groups, Objects and Devices – Best Practices  Mastering Active Directory: Automate Tasks by Leveraging PowerShell for Active Directory Domain Services 2016. Birmingham: </a:t>
            </a:r>
            <a:r>
              <a:rPr lang="en-US" dirty="0" err="1"/>
              <a:t>Packt</a:t>
            </a:r>
            <a:r>
              <a:rPr lang="en-US" dirty="0"/>
              <a:t> Pub., 2017. 374.</a:t>
            </a:r>
          </a:p>
          <a:p>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9</a:t>
            </a:fld>
            <a:endParaRPr lang="en-US"/>
          </a:p>
        </p:txBody>
      </p:sp>
    </p:spTree>
    <p:extLst>
      <p:ext uri="{BB962C8B-B14F-4D97-AF65-F5344CB8AC3E}">
        <p14:creationId xmlns:p14="http://schemas.microsoft.com/office/powerpoint/2010/main" val="21934850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Francis, </a:t>
            </a:r>
            <a:r>
              <a:rPr lang="en-US" dirty="0" err="1"/>
              <a:t>Dishan</a:t>
            </a:r>
            <a:r>
              <a:rPr lang="en-US" dirty="0"/>
              <a:t>. “Managing Groups, Objects and Devices – Best Practices  Mastering Active Directory: Automate Tasks by Leveraging PowerShell for Active Directory Domain Services 2016. Birmingham: </a:t>
            </a:r>
            <a:r>
              <a:rPr lang="en-US" dirty="0" err="1"/>
              <a:t>Packt</a:t>
            </a:r>
            <a:r>
              <a:rPr lang="en-US" dirty="0"/>
              <a:t> Pub., 2017. 374.</a:t>
            </a:r>
          </a:p>
          <a:p>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10</a:t>
            </a:fld>
            <a:endParaRPr lang="en-US"/>
          </a:p>
        </p:txBody>
      </p:sp>
    </p:spTree>
    <p:extLst>
      <p:ext uri="{BB962C8B-B14F-4D97-AF65-F5344CB8AC3E}">
        <p14:creationId xmlns:p14="http://schemas.microsoft.com/office/powerpoint/2010/main" val="24837349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Francis, </a:t>
            </a:r>
            <a:r>
              <a:rPr lang="en-US" dirty="0" err="1"/>
              <a:t>Dishan</a:t>
            </a:r>
            <a:r>
              <a:rPr lang="en-US" dirty="0"/>
              <a:t>. “Managing Groups, Objects and Devices – Best Practices  Mastering Active Directory: Automate Tasks by Leveraging PowerShell for Active Directory Domain Services 2016. Birmingham: </a:t>
            </a:r>
            <a:r>
              <a:rPr lang="en-US" dirty="0" err="1"/>
              <a:t>Packt</a:t>
            </a:r>
            <a:r>
              <a:rPr lang="en-US" dirty="0"/>
              <a:t> Pub., 2017. 374.</a:t>
            </a:r>
          </a:p>
          <a:p>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11</a:t>
            </a:fld>
            <a:endParaRPr lang="en-US"/>
          </a:p>
        </p:txBody>
      </p:sp>
    </p:spTree>
    <p:extLst>
      <p:ext uri="{BB962C8B-B14F-4D97-AF65-F5344CB8AC3E}">
        <p14:creationId xmlns:p14="http://schemas.microsoft.com/office/powerpoint/2010/main" val="13249138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Francis, </a:t>
            </a:r>
            <a:r>
              <a:rPr lang="en-US" dirty="0" err="1"/>
              <a:t>Dishan</a:t>
            </a:r>
            <a:r>
              <a:rPr lang="en-US" dirty="0"/>
              <a:t>. “Managing Groups, Objects and Devices – Best Practices  Mastering Active Directory: Automate Tasks by Leveraging PowerShell for Active Directory Domain Services 2016. Birmingham: </a:t>
            </a:r>
            <a:r>
              <a:rPr lang="en-US" dirty="0" err="1"/>
              <a:t>Packt</a:t>
            </a:r>
            <a:r>
              <a:rPr lang="en-US" dirty="0"/>
              <a:t> Pub., 2017. 375.</a:t>
            </a:r>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12</a:t>
            </a:fld>
            <a:endParaRPr lang="en-US"/>
          </a:p>
        </p:txBody>
      </p:sp>
    </p:spTree>
    <p:extLst>
      <p:ext uri="{BB962C8B-B14F-4D97-AF65-F5344CB8AC3E}">
        <p14:creationId xmlns:p14="http://schemas.microsoft.com/office/powerpoint/2010/main" val="12666133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fld id="{B01D2C00-4051-494E-A977-137197B29FE8}" type="datetime1">
              <a:rPr lang="en-US" smtClean="0"/>
              <a:pPr/>
              <a:t>4/23/2018</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07476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3DD63199-ED02-43C5-98B2-403BD5B5424D}" type="datetime1">
              <a:rPr lang="en-US" smtClean="0"/>
              <a:pPr/>
              <a:t>4/23/2018</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593829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58F7003A-EE07-45D0-8EDE-BE72C64253B7}" type="datetime1">
              <a:rPr lang="en-US" smtClean="0"/>
              <a:pPr/>
              <a:t>4/23/2018</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652199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fld id="{E6F30DDD-5613-420D-BFAE-9FDA909A81F5}" type="datetime1">
              <a:rPr lang="en-US" smtClean="0"/>
              <a:pPr/>
              <a:t>4/23/2018</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799336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4/23/2018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74816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4/23/2018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380846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4/23/2018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060856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4/23/2018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632379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4/23/2018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201677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4/23/2018</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205234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4/23/2018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94760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4/23/2018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071180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4/23/2018</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389342856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87" r:id="rId4"/>
    <p:sldLayoutId id="2147483679" r:id="rId5"/>
    <p:sldLayoutId id="2147483688" r:id="rId6"/>
    <p:sldLayoutId id="2147483680" r:id="rId7"/>
    <p:sldLayoutId id="2147483681" r:id="rId8"/>
    <p:sldLayoutId id="2147483689" r:id="rId9"/>
    <p:sldLayoutId id="2147483682" r:id="rId10"/>
    <p:sldLayoutId id="2147483683" r:id="rId11"/>
    <p:sldLayoutId id="2147483684" r:id="rId12"/>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69590" y="4753300"/>
            <a:ext cx="1981200" cy="1828800"/>
          </a:xfrm>
        </p:spPr>
        <p:txBody>
          <a:bodyPr anchor="b" anchorCtr="0"/>
          <a:lstStyle/>
          <a:p>
            <a:endParaRPr lang="en-US" dirty="0"/>
          </a:p>
        </p:txBody>
      </p:sp>
      <p:sp>
        <p:nvSpPr>
          <p:cNvPr id="3076" name="Rectangle 21"/>
          <p:cNvSpPr>
            <a:spLocks noGrp="1" noChangeArrowheads="1"/>
          </p:cNvSpPr>
          <p:nvPr>
            <p:ph type="title"/>
          </p:nvPr>
        </p:nvSpPr>
        <p:spPr>
          <a:xfrm>
            <a:off x="457200" y="2052959"/>
            <a:ext cx="6324600" cy="2485237"/>
          </a:xfrm>
        </p:spPr>
        <p:txBody>
          <a:bodyPr/>
          <a:lstStyle/>
          <a:p>
            <a:r>
              <a:rPr lang="en-GB" altLang="en-US" sz="3200" dirty="0">
                <a:solidFill>
                  <a:srgbClr val="F9FEDE"/>
                </a:solidFill>
              </a:rPr>
              <a:t>Concepts of </a:t>
            </a:r>
            <a:br>
              <a:rPr lang="en-GB" altLang="en-US" sz="3200" dirty="0">
                <a:solidFill>
                  <a:srgbClr val="F9FEDE"/>
                </a:solidFill>
              </a:rPr>
            </a:br>
            <a:r>
              <a:rPr lang="en-GB" altLang="en-US" sz="3200" dirty="0">
                <a:solidFill>
                  <a:srgbClr val="F9FEDE"/>
                </a:solidFill>
              </a:rPr>
              <a:t>Computing </a:t>
            </a:r>
            <a:br>
              <a:rPr lang="en-GB" altLang="en-US" sz="3200" dirty="0">
                <a:solidFill>
                  <a:srgbClr val="F9FEDE"/>
                </a:solidFill>
              </a:rPr>
            </a:br>
            <a:r>
              <a:rPr lang="en-GB" altLang="en-US" sz="3200" dirty="0">
                <a:solidFill>
                  <a:srgbClr val="F9FEDE"/>
                </a:solidFill>
              </a:rPr>
              <a:t>Technologies</a:t>
            </a:r>
            <a:br>
              <a:rPr lang="en-GB" altLang="en-US" dirty="0"/>
            </a:br>
            <a:br>
              <a:rPr lang="en-GB" altLang="en-US" dirty="0"/>
            </a:br>
            <a:br>
              <a:rPr lang="en-GB" altLang="en-US" dirty="0"/>
            </a:br>
            <a:r>
              <a:rPr lang="en-US" altLang="en-US" dirty="0"/>
              <a:t>Directory and Access Management:</a:t>
            </a:r>
            <a:br>
              <a:rPr lang="en-US" altLang="en-US" dirty="0"/>
            </a:br>
            <a:r>
              <a:rPr lang="en-US" altLang="en-US" dirty="0"/>
              <a:t>Devices and Other Objects</a:t>
            </a:r>
            <a:br>
              <a:rPr lang="en-US" altLang="en-US" dirty="0"/>
            </a:br>
            <a:br>
              <a:rPr lang="en-US" altLang="en-US" dirty="0"/>
            </a:br>
            <a:endParaRPr lang="en-US" altLang="en-US" dirty="0"/>
          </a:p>
        </p:txBody>
      </p:sp>
      <p:sp>
        <p:nvSpPr>
          <p:cNvPr id="4" name="Text Placeholder 4"/>
          <p:cNvSpPr txBox="1">
            <a:spLocks/>
          </p:cNvSpPr>
          <p:nvPr/>
        </p:nvSpPr>
        <p:spPr>
          <a:xfrm>
            <a:off x="7162799" y="2892277"/>
            <a:ext cx="1600201" cy="164592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Clr>
                <a:schemeClr val="accent1"/>
              </a:buClr>
              <a:buFont typeface="Wingdings 2" pitchFamily="18" charset="2"/>
              <a:buNone/>
              <a:defRPr sz="1900" kern="1200" spc="150" baseline="0">
                <a:solidFill>
                  <a:schemeClr val="tx1"/>
                </a:solidFill>
                <a:latin typeface="+mn-lt"/>
                <a:ea typeface="+mn-ea"/>
                <a:cs typeface="+mn-cs"/>
              </a:defRPr>
            </a:lvl1pPr>
            <a:lvl2pPr marL="457200" indent="0" algn="ctr" defTabSz="914400" rtl="0" eaLnBrk="1" latinLnBrk="0" hangingPunct="1">
              <a:spcBef>
                <a:spcPct val="20000"/>
              </a:spcBef>
              <a:buClr>
                <a:schemeClr val="accent2"/>
              </a:buClr>
              <a:buFont typeface="Wingdings" pitchFamily="2" charset="2"/>
              <a:buNone/>
              <a:defRPr sz="1800" kern="1200" spc="100" baseline="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Wingdings" pitchFamily="2" charset="2"/>
              <a:buNone/>
              <a:defRPr sz="1600" kern="1200" spc="100" baseline="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Wingdings" pitchFamily="2" charset="2"/>
              <a:buNone/>
              <a:defRPr sz="14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6"/>
              </a:buClr>
              <a:buFont typeface="Wingdings" pitchFamily="2" charset="2"/>
              <a:buNone/>
              <a:defRPr sz="1300" kern="1200" spc="1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Wingdings" pitchFamily="2" charset="2"/>
              <a:buNone/>
              <a:defRPr sz="12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Wingdings" pitchFamily="2" charset="2"/>
              <a:buNone/>
              <a:defRPr sz="12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Wingdings" pitchFamily="2" charset="2"/>
              <a:buNone/>
              <a:defRPr sz="12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5"/>
              </a:buClr>
              <a:buFont typeface="Wingdings" pitchFamily="2" charset="2"/>
              <a:buNone/>
              <a:defRPr sz="1200" kern="1200">
                <a:solidFill>
                  <a:schemeClr val="tx1">
                    <a:tint val="75000"/>
                  </a:schemeClr>
                </a:solidFill>
                <a:latin typeface="+mn-lt"/>
                <a:ea typeface="+mn-ea"/>
                <a:cs typeface="+mn-cs"/>
              </a:defRPr>
            </a:lvl9pPr>
          </a:lstStyle>
          <a:p>
            <a:r>
              <a:rPr lang="en-US" sz="1400" spc="0" dirty="0"/>
              <a:t> </a:t>
            </a:r>
          </a:p>
        </p:txBody>
      </p:sp>
    </p:spTree>
    <p:extLst>
      <p:ext uri="{BB962C8B-B14F-4D97-AF65-F5344CB8AC3E}">
        <p14:creationId xmlns:p14="http://schemas.microsoft.com/office/powerpoint/2010/main" val="3587197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407893" cy="4874912"/>
          </a:xfrm>
        </p:spPr>
        <p:txBody>
          <a:bodyPr/>
          <a:lstStyle/>
          <a:p>
            <a:pPr marL="434340" indent="-342900"/>
            <a:r>
              <a:rPr lang="en-US" dirty="0"/>
              <a:t>A good practice to manage disable objects is to create a different Organizational Unit and move the disabled objects there.</a:t>
            </a:r>
          </a:p>
          <a:p>
            <a:pPr marL="708660" lvl="1" indent="-342900"/>
            <a:r>
              <a:rPr lang="en-US" dirty="0"/>
              <a:t>This will allow the Administrator to keep the track of them and it will also provide an easy access to them when needed.</a:t>
            </a:r>
          </a:p>
          <a:p>
            <a:pPr marL="708660" lvl="1" indent="-342900"/>
            <a:endParaRPr lang="en-US" dirty="0"/>
          </a:p>
          <a:p>
            <a:pPr marL="434340" indent="-342900"/>
            <a:r>
              <a:rPr lang="en-US" dirty="0"/>
              <a:t>Another case is when objects are used for a limited time. A good example for this is the accounts which are used only during some project. </a:t>
            </a:r>
          </a:p>
          <a:p>
            <a:pPr marL="708660" lvl="1" indent="-342900"/>
            <a:r>
              <a:rPr lang="en-US" dirty="0"/>
              <a:t>In this case we can keep the disabled accounts and only enable them when they are required.</a:t>
            </a:r>
          </a:p>
          <a:p>
            <a:pPr marL="708660" lvl="1" indent="-342900"/>
            <a:r>
              <a:rPr lang="en-US" dirty="0"/>
              <a:t>Past employee accounts also fall into this category.</a:t>
            </a:r>
          </a:p>
          <a:p>
            <a:pPr lvl="1"/>
            <a:endParaRPr lang="en-US" dirty="0"/>
          </a:p>
        </p:txBody>
      </p:sp>
      <p:sp>
        <p:nvSpPr>
          <p:cNvPr id="3" name="Title 2"/>
          <p:cNvSpPr>
            <a:spLocks noGrp="1"/>
          </p:cNvSpPr>
          <p:nvPr>
            <p:ph type="title"/>
          </p:nvPr>
        </p:nvSpPr>
        <p:spPr/>
        <p:txBody>
          <a:bodyPr/>
          <a:lstStyle/>
          <a:p>
            <a:r>
              <a:rPr lang="en-US" dirty="0"/>
              <a:t>Practices : Housekeeping </a:t>
            </a:r>
            <a:r>
              <a:rPr lang="en-US" dirty="0" err="1"/>
              <a:t>cont</a:t>
            </a:r>
            <a:r>
              <a:rPr lang="en-US" dirty="0"/>
              <a:t>;</a:t>
            </a:r>
          </a:p>
        </p:txBody>
      </p:sp>
      <p:sp>
        <p:nvSpPr>
          <p:cNvPr id="5" name="Title 2">
            <a:extLst>
              <a:ext uri="{FF2B5EF4-FFF2-40B4-BE49-F238E27FC236}">
                <a16:creationId xmlns:a16="http://schemas.microsoft.com/office/drawing/2014/main" id="{2F3E8AE4-6424-4843-B96B-E7F78041D348}"/>
              </a:ext>
            </a:extLst>
          </p:cNvPr>
          <p:cNvSpPr txBox="1">
            <a:spLocks/>
          </p:cNvSpPr>
          <p:nvPr/>
        </p:nvSpPr>
        <p:spPr>
          <a:xfrm>
            <a:off x="7960394" y="6126479"/>
            <a:ext cx="1183606" cy="67012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a:lstStyle>
          <a:p>
            <a:pPr algn="l"/>
            <a:r>
              <a:rPr lang="en-US" sz="1200" i="1" dirty="0">
                <a:solidFill>
                  <a:schemeClr val="tx1"/>
                </a:solidFill>
                <a:latin typeface="Times New Roman" panose="02020603050405020304" pitchFamily="18" charset="0"/>
                <a:cs typeface="Times New Roman" panose="02020603050405020304" pitchFamily="18" charset="0"/>
              </a:rPr>
              <a:t>**cited</a:t>
            </a:r>
          </a:p>
        </p:txBody>
      </p:sp>
    </p:spTree>
    <p:extLst>
      <p:ext uri="{BB962C8B-B14F-4D97-AF65-F5344CB8AC3E}">
        <p14:creationId xmlns:p14="http://schemas.microsoft.com/office/powerpoint/2010/main" val="31529734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407893" cy="4874912"/>
          </a:xfrm>
        </p:spPr>
        <p:txBody>
          <a:bodyPr/>
          <a:lstStyle/>
          <a:p>
            <a:r>
              <a:rPr lang="en-US" dirty="0"/>
              <a:t>Adding description is a very good practice due to the fact that you might not always be the person who is managing the Organizational Unit.</a:t>
            </a:r>
          </a:p>
          <a:p>
            <a:pPr lvl="1"/>
            <a:r>
              <a:rPr lang="en-US" dirty="0"/>
              <a:t>One should always add a description to the objects, if it cannot be described by its given name. We can relate this to code documentation, as it allows a better readability which makes locating and understanding the object relatively quickly</a:t>
            </a:r>
          </a:p>
          <a:p>
            <a:pPr lvl="1"/>
            <a:endParaRPr lang="en-US" dirty="0"/>
          </a:p>
          <a:p>
            <a:pPr marL="434340" indent="-342900"/>
            <a:r>
              <a:rPr lang="en-US" dirty="0"/>
              <a:t>Protecting objects from accidental deletion is also a critical practice, this speaks for it self. This feature can be enabled on user, computer and group objects. </a:t>
            </a:r>
          </a:p>
          <a:p>
            <a:pPr marL="708660" lvl="1" indent="-342900"/>
            <a:r>
              <a:rPr lang="en-US" dirty="0"/>
              <a:t>It can be enabled on individual object or the Organizational Unit as well as directory level.</a:t>
            </a:r>
          </a:p>
          <a:p>
            <a:pPr marL="708660" lvl="1" indent="-342900"/>
            <a:r>
              <a:rPr lang="en-US" dirty="0"/>
              <a:t>To delete an object on purpose, we are going need to disable this feature.</a:t>
            </a:r>
          </a:p>
          <a:p>
            <a:pPr marL="708660" lvl="1" indent="-342900"/>
            <a:endParaRPr lang="en-US" dirty="0"/>
          </a:p>
        </p:txBody>
      </p:sp>
      <p:sp>
        <p:nvSpPr>
          <p:cNvPr id="3" name="Title 2"/>
          <p:cNvSpPr>
            <a:spLocks noGrp="1"/>
          </p:cNvSpPr>
          <p:nvPr>
            <p:ph type="title"/>
          </p:nvPr>
        </p:nvSpPr>
        <p:spPr/>
        <p:txBody>
          <a:bodyPr/>
          <a:lstStyle/>
          <a:p>
            <a:r>
              <a:rPr lang="en-US" dirty="0"/>
              <a:t>More Practices</a:t>
            </a:r>
          </a:p>
        </p:txBody>
      </p:sp>
      <p:sp>
        <p:nvSpPr>
          <p:cNvPr id="4" name="Title 2">
            <a:extLst>
              <a:ext uri="{FF2B5EF4-FFF2-40B4-BE49-F238E27FC236}">
                <a16:creationId xmlns:a16="http://schemas.microsoft.com/office/drawing/2014/main" id="{AD8ADEDB-DFAF-4BE0-A37E-D93A2C5F1AB9}"/>
              </a:ext>
            </a:extLst>
          </p:cNvPr>
          <p:cNvSpPr txBox="1">
            <a:spLocks/>
          </p:cNvSpPr>
          <p:nvPr/>
        </p:nvSpPr>
        <p:spPr>
          <a:xfrm>
            <a:off x="7960394" y="6126479"/>
            <a:ext cx="1183606" cy="67012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a:lstStyle>
          <a:p>
            <a:pPr algn="l"/>
            <a:r>
              <a:rPr lang="en-US" sz="1200" i="1" dirty="0">
                <a:solidFill>
                  <a:schemeClr val="tx1"/>
                </a:solidFill>
                <a:latin typeface="Times New Roman" panose="02020603050405020304" pitchFamily="18" charset="0"/>
                <a:cs typeface="Times New Roman" panose="02020603050405020304" pitchFamily="18" charset="0"/>
              </a:rPr>
              <a:t>**cited</a:t>
            </a:r>
          </a:p>
        </p:txBody>
      </p:sp>
    </p:spTree>
    <p:extLst>
      <p:ext uri="{BB962C8B-B14F-4D97-AF65-F5344CB8AC3E}">
        <p14:creationId xmlns:p14="http://schemas.microsoft.com/office/powerpoint/2010/main" val="40474330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407893" cy="4874912"/>
          </a:xfrm>
        </p:spPr>
        <p:txBody>
          <a:bodyPr/>
          <a:lstStyle/>
          <a:p>
            <a:r>
              <a:rPr lang="en-US" dirty="0"/>
              <a:t>Object naming conversion is used mostly in organizational level. Always follow the standards when defining names, usernames for the objects.</a:t>
            </a:r>
          </a:p>
          <a:p>
            <a:r>
              <a:rPr lang="en-US" dirty="0"/>
              <a:t>These standards can be different from business to business, so it is recommended to document these standards. Well commented and documented Infrastructure of Active Directory saves a lot of time of resources.</a:t>
            </a:r>
          </a:p>
          <a:p>
            <a:pPr marL="708660" lvl="1" indent="-342900"/>
            <a:endParaRPr lang="en-US" dirty="0"/>
          </a:p>
        </p:txBody>
      </p:sp>
      <p:sp>
        <p:nvSpPr>
          <p:cNvPr id="3" name="Title 2"/>
          <p:cNvSpPr>
            <a:spLocks noGrp="1"/>
          </p:cNvSpPr>
          <p:nvPr>
            <p:ph type="title"/>
          </p:nvPr>
        </p:nvSpPr>
        <p:spPr/>
        <p:txBody>
          <a:bodyPr/>
          <a:lstStyle/>
          <a:p>
            <a:r>
              <a:rPr lang="en-US" dirty="0"/>
              <a:t>More Practices : </a:t>
            </a:r>
            <a:r>
              <a:rPr lang="en-US" dirty="0" err="1"/>
              <a:t>cont</a:t>
            </a:r>
            <a:r>
              <a:rPr lang="en-US" dirty="0"/>
              <a:t>;</a:t>
            </a:r>
          </a:p>
        </p:txBody>
      </p:sp>
      <p:sp>
        <p:nvSpPr>
          <p:cNvPr id="4" name="Title 2">
            <a:extLst>
              <a:ext uri="{FF2B5EF4-FFF2-40B4-BE49-F238E27FC236}">
                <a16:creationId xmlns:a16="http://schemas.microsoft.com/office/drawing/2014/main" id="{E8CF5F9E-8789-4E3E-9512-378CD8A760B4}"/>
              </a:ext>
            </a:extLst>
          </p:cNvPr>
          <p:cNvSpPr txBox="1">
            <a:spLocks/>
          </p:cNvSpPr>
          <p:nvPr/>
        </p:nvSpPr>
        <p:spPr>
          <a:xfrm>
            <a:off x="7960394" y="6126479"/>
            <a:ext cx="1183606" cy="67012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a:lstStyle>
          <a:p>
            <a:pPr algn="l"/>
            <a:r>
              <a:rPr lang="en-US" sz="1200" i="1" dirty="0">
                <a:solidFill>
                  <a:schemeClr val="tx1"/>
                </a:solidFill>
                <a:latin typeface="Times New Roman" panose="02020603050405020304" pitchFamily="18" charset="0"/>
                <a:cs typeface="Times New Roman" panose="02020603050405020304" pitchFamily="18" charset="0"/>
              </a:rPr>
              <a:t>**cited</a:t>
            </a:r>
          </a:p>
        </p:txBody>
      </p:sp>
    </p:spTree>
    <p:extLst>
      <p:ext uri="{BB962C8B-B14F-4D97-AF65-F5344CB8AC3E}">
        <p14:creationId xmlns:p14="http://schemas.microsoft.com/office/powerpoint/2010/main" val="11097795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Francis, </a:t>
            </a:r>
            <a:r>
              <a:rPr lang="en-US" dirty="0" err="1"/>
              <a:t>Dishan</a:t>
            </a:r>
            <a:r>
              <a:rPr lang="en-US" dirty="0"/>
              <a:t>. Mastering Active Directory: Automate Tasks by Leveraging PowerShell for Active Directory Domain Services 2016. Birmingham: </a:t>
            </a:r>
            <a:r>
              <a:rPr lang="en-US" dirty="0" err="1"/>
              <a:t>Packt</a:t>
            </a:r>
            <a:r>
              <a:rPr lang="en-US" dirty="0"/>
              <a:t> Pub. 2017.</a:t>
            </a:r>
          </a:p>
          <a:p>
            <a:pPr marL="45720" indent="0">
              <a:buNone/>
            </a:pPr>
            <a:endParaRPr lang="en-US" dirty="0"/>
          </a:p>
        </p:txBody>
      </p:sp>
      <p:sp>
        <p:nvSpPr>
          <p:cNvPr id="3" name="Title 2"/>
          <p:cNvSpPr>
            <a:spLocks noGrp="1"/>
          </p:cNvSpPr>
          <p:nvPr>
            <p:ph type="title"/>
          </p:nvPr>
        </p:nvSpPr>
        <p:spPr/>
        <p:txBody>
          <a:bodyPr/>
          <a:lstStyle/>
          <a:p>
            <a:r>
              <a:rPr lang="en-US" dirty="0"/>
              <a:t>References</a:t>
            </a:r>
          </a:p>
        </p:txBody>
      </p:sp>
    </p:spTree>
    <p:extLst>
      <p:ext uri="{BB962C8B-B14F-4D97-AF65-F5344CB8AC3E}">
        <p14:creationId xmlns:p14="http://schemas.microsoft.com/office/powerpoint/2010/main" val="71257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US" dirty="0"/>
              <a:t>By the end of this lesson, you should be able to:</a:t>
            </a:r>
          </a:p>
          <a:p>
            <a:r>
              <a:rPr lang="en-US" dirty="0"/>
              <a:t>What is classified as an object in Active Directory.</a:t>
            </a:r>
          </a:p>
          <a:p>
            <a:r>
              <a:rPr lang="en-US" dirty="0"/>
              <a:t>Have a basic understanding of how objects are handled in Active Directory.</a:t>
            </a:r>
          </a:p>
          <a:p>
            <a:endParaRPr lang="en-US" dirty="0"/>
          </a:p>
          <a:p>
            <a:pPr marL="45720" indent="0">
              <a:buNone/>
            </a:pPr>
            <a:endParaRPr lang="en-US" dirty="0"/>
          </a:p>
        </p:txBody>
      </p:sp>
      <p:sp>
        <p:nvSpPr>
          <p:cNvPr id="3" name="Title 2"/>
          <p:cNvSpPr>
            <a:spLocks noGrp="1"/>
          </p:cNvSpPr>
          <p:nvPr>
            <p:ph type="title"/>
          </p:nvPr>
        </p:nvSpPr>
        <p:spPr/>
        <p:txBody>
          <a:bodyPr/>
          <a:lstStyle/>
          <a:p>
            <a:r>
              <a:rPr lang="en-US" dirty="0"/>
              <a:t>Objectives</a:t>
            </a:r>
          </a:p>
        </p:txBody>
      </p:sp>
    </p:spTree>
    <p:extLst>
      <p:ext uri="{BB962C8B-B14F-4D97-AF65-F5344CB8AC3E}">
        <p14:creationId xmlns:p14="http://schemas.microsoft.com/office/powerpoint/2010/main" val="1053929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913549"/>
          </a:xfrm>
        </p:spPr>
        <p:txBody>
          <a:bodyPr>
            <a:normAutofit/>
          </a:bodyPr>
          <a:lstStyle/>
          <a:p>
            <a:r>
              <a:rPr lang="en-US" dirty="0"/>
              <a:t>Active directory supports many other devise and object types as well. Including, Tablets, Work Stations, Wireless devices, printers and many more.</a:t>
            </a:r>
          </a:p>
          <a:p>
            <a:r>
              <a:rPr lang="en-US" dirty="0"/>
              <a:t>In this lesson we will focus mostly on the Printers, since they are most commonly shared resource in an office network.</a:t>
            </a:r>
          </a:p>
          <a:p>
            <a:pPr lvl="1"/>
            <a:r>
              <a:rPr lang="en-US" dirty="0"/>
              <a:t>Printers can be configured several ways in active directory:</a:t>
            </a:r>
          </a:p>
          <a:p>
            <a:pPr lvl="2"/>
            <a:r>
              <a:rPr lang="en-US" dirty="0"/>
              <a:t>Printer setup wizard  =&gt; Connection via IP Address.</a:t>
            </a:r>
          </a:p>
          <a:p>
            <a:pPr lvl="2"/>
            <a:r>
              <a:rPr lang="en-US" dirty="0"/>
              <a:t>Log on scripts =&gt; Map and install printers in workstations.</a:t>
            </a:r>
          </a:p>
          <a:p>
            <a:pPr lvl="2"/>
            <a:r>
              <a:rPr lang="en-US" dirty="0"/>
              <a:t>Printer servers =&gt; Connect and install a printer on the server.</a:t>
            </a:r>
          </a:p>
          <a:p>
            <a:pPr lvl="2"/>
            <a:r>
              <a:rPr lang="en-US" dirty="0"/>
              <a:t>Printer Object = &gt; Register printer as an object in Active Directory. </a:t>
            </a:r>
          </a:p>
          <a:p>
            <a:r>
              <a:rPr lang="en-US" dirty="0"/>
              <a:t>Registering the printer as an object in Active Directory will  allow the users to browse the Active Directory and find the relevant printer quickly, without going through different printer servers.</a:t>
            </a:r>
          </a:p>
          <a:p>
            <a:pPr lvl="2"/>
            <a:endParaRPr lang="en-US" dirty="0"/>
          </a:p>
        </p:txBody>
      </p:sp>
      <p:sp>
        <p:nvSpPr>
          <p:cNvPr id="3" name="Title 2"/>
          <p:cNvSpPr>
            <a:spLocks noGrp="1"/>
          </p:cNvSpPr>
          <p:nvPr>
            <p:ph type="title"/>
          </p:nvPr>
        </p:nvSpPr>
        <p:spPr/>
        <p:txBody>
          <a:bodyPr/>
          <a:lstStyle/>
          <a:p>
            <a:r>
              <a:rPr lang="en-US" dirty="0"/>
              <a:t>Devices</a:t>
            </a:r>
          </a:p>
        </p:txBody>
      </p:sp>
    </p:spTree>
    <p:extLst>
      <p:ext uri="{BB962C8B-B14F-4D97-AF65-F5344CB8AC3E}">
        <p14:creationId xmlns:p14="http://schemas.microsoft.com/office/powerpoint/2010/main" val="8782643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407893" cy="4874912"/>
          </a:xfrm>
        </p:spPr>
        <p:txBody>
          <a:bodyPr/>
          <a:lstStyle/>
          <a:p>
            <a:r>
              <a:rPr lang="en-US" dirty="0"/>
              <a:t>Printers can be integrated with a directory from the printer properties.</a:t>
            </a:r>
          </a:p>
          <a:p>
            <a:pPr lvl="1"/>
            <a:endParaRPr lang="en-US" dirty="0"/>
          </a:p>
          <a:p>
            <a:pPr lvl="1"/>
            <a:endParaRPr lang="en-US" dirty="0"/>
          </a:p>
          <a:p>
            <a:pPr lvl="1"/>
            <a:endParaRPr lang="en-US" dirty="0"/>
          </a:p>
          <a:p>
            <a:pPr lvl="1"/>
            <a:r>
              <a:rPr lang="en-US" dirty="0"/>
              <a:t>To register a printer, we need to go to </a:t>
            </a:r>
            <a:br>
              <a:rPr lang="en-US" dirty="0"/>
            </a:br>
            <a:r>
              <a:rPr lang="en-US" dirty="0"/>
              <a:t>Printer properties and then to the Sharing </a:t>
            </a:r>
            <a:br>
              <a:rPr lang="en-US" dirty="0"/>
            </a:br>
            <a:r>
              <a:rPr lang="en-US" dirty="0"/>
              <a:t>tab, there we will need to check</a:t>
            </a:r>
            <a:br>
              <a:rPr lang="en-US" dirty="0"/>
            </a:br>
            <a:r>
              <a:rPr lang="en-US" dirty="0"/>
              <a:t>the ‘List in the directory’ checkbox to list</a:t>
            </a:r>
            <a:br>
              <a:rPr lang="en-US" dirty="0"/>
            </a:br>
            <a:r>
              <a:rPr lang="en-US" dirty="0"/>
              <a:t>the printer in on Active Directory.</a:t>
            </a:r>
          </a:p>
        </p:txBody>
      </p:sp>
      <p:sp>
        <p:nvSpPr>
          <p:cNvPr id="3" name="Title 2"/>
          <p:cNvSpPr>
            <a:spLocks noGrp="1"/>
          </p:cNvSpPr>
          <p:nvPr>
            <p:ph type="title"/>
          </p:nvPr>
        </p:nvSpPr>
        <p:spPr/>
        <p:txBody>
          <a:bodyPr/>
          <a:lstStyle/>
          <a:p>
            <a:r>
              <a:rPr lang="en-US" dirty="0"/>
              <a:t>Devices : Printers</a:t>
            </a:r>
          </a:p>
        </p:txBody>
      </p:sp>
      <p:pic>
        <p:nvPicPr>
          <p:cNvPr id="4" name="Picture 3">
            <a:extLst>
              <a:ext uri="{FF2B5EF4-FFF2-40B4-BE49-F238E27FC236}">
                <a16:creationId xmlns:a16="http://schemas.microsoft.com/office/drawing/2014/main" id="{01916D09-C513-4B98-9B4E-8D00DBFE5773}"/>
              </a:ext>
            </a:extLst>
          </p:cNvPr>
          <p:cNvPicPr>
            <a:picLocks noChangeAspect="1"/>
          </p:cNvPicPr>
          <p:nvPr/>
        </p:nvPicPr>
        <p:blipFill>
          <a:blip r:embed="rId3"/>
          <a:stretch>
            <a:fillRect/>
          </a:stretch>
        </p:blipFill>
        <p:spPr>
          <a:xfrm>
            <a:off x="5258073" y="2615282"/>
            <a:ext cx="3504187" cy="3886871"/>
          </a:xfrm>
          <a:prstGeom prst="rect">
            <a:avLst/>
          </a:prstGeom>
        </p:spPr>
      </p:pic>
      <p:sp>
        <p:nvSpPr>
          <p:cNvPr id="5" name="Title 2">
            <a:extLst>
              <a:ext uri="{FF2B5EF4-FFF2-40B4-BE49-F238E27FC236}">
                <a16:creationId xmlns:a16="http://schemas.microsoft.com/office/drawing/2014/main" id="{B5C38AED-63BF-483A-A6F8-D7426A8D4D63}"/>
              </a:ext>
            </a:extLst>
          </p:cNvPr>
          <p:cNvSpPr txBox="1">
            <a:spLocks/>
          </p:cNvSpPr>
          <p:nvPr/>
        </p:nvSpPr>
        <p:spPr>
          <a:xfrm>
            <a:off x="7960394" y="6232685"/>
            <a:ext cx="1183606" cy="670128"/>
          </a:xfrm>
          <a:prstGeom prst="rect">
            <a:avLst/>
          </a:prstGeom>
        </p:spPr>
        <p:txBody>
          <a:bodyPr vert="horz" lIns="91440" tIns="45720" rIns="91440" bIns="45720" rtlCol="0" anchor="ctr">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200" i="1" dirty="0">
                <a:solidFill>
                  <a:schemeClr val="tx1"/>
                </a:solidFill>
                <a:latin typeface="Times New Roman" panose="02020603050405020304" pitchFamily="18" charset="0"/>
                <a:cs typeface="Times New Roman" panose="02020603050405020304" pitchFamily="18" charset="0"/>
              </a:rPr>
              <a:t>(</a:t>
            </a:r>
            <a:r>
              <a:rPr lang="en-US" sz="1200" i="1" dirty="0" err="1">
                <a:solidFill>
                  <a:schemeClr val="tx1"/>
                </a:solidFill>
                <a:latin typeface="Times New Roman" panose="02020603050405020304" pitchFamily="18" charset="0"/>
                <a:cs typeface="Times New Roman" panose="02020603050405020304" pitchFamily="18" charset="0"/>
              </a:rPr>
              <a:t>pg</a:t>
            </a:r>
            <a:r>
              <a:rPr lang="en-US" sz="1200" i="1" dirty="0">
                <a:solidFill>
                  <a:schemeClr val="tx1"/>
                </a:solidFill>
                <a:latin typeface="Times New Roman" panose="02020603050405020304" pitchFamily="18" charset="0"/>
                <a:cs typeface="Times New Roman" panose="02020603050405020304" pitchFamily="18" charset="0"/>
              </a:rPr>
              <a:t> 371).</a:t>
            </a:r>
          </a:p>
        </p:txBody>
      </p:sp>
    </p:spTree>
    <p:extLst>
      <p:ext uri="{BB962C8B-B14F-4D97-AF65-F5344CB8AC3E}">
        <p14:creationId xmlns:p14="http://schemas.microsoft.com/office/powerpoint/2010/main" val="34891475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407893" cy="4874912"/>
          </a:xfrm>
        </p:spPr>
        <p:txBody>
          <a:bodyPr/>
          <a:lstStyle/>
          <a:p>
            <a:r>
              <a:rPr lang="en-US" dirty="0"/>
              <a:t>Then in the workstation we will need to select the option to list printers from the directory during the printer setup process, and that will list all the printers available for that directory in a window:</a:t>
            </a:r>
          </a:p>
          <a:p>
            <a:pPr lvl="1"/>
            <a:endParaRPr lang="en-US" dirty="0"/>
          </a:p>
          <a:p>
            <a:pPr lvl="1"/>
            <a:endParaRPr lang="en-US" dirty="0"/>
          </a:p>
        </p:txBody>
      </p:sp>
      <p:sp>
        <p:nvSpPr>
          <p:cNvPr id="3" name="Title 2"/>
          <p:cNvSpPr>
            <a:spLocks noGrp="1"/>
          </p:cNvSpPr>
          <p:nvPr>
            <p:ph type="title"/>
          </p:nvPr>
        </p:nvSpPr>
        <p:spPr/>
        <p:txBody>
          <a:bodyPr/>
          <a:lstStyle/>
          <a:p>
            <a:r>
              <a:rPr lang="en-US" dirty="0"/>
              <a:t>Devices : Printers</a:t>
            </a:r>
          </a:p>
        </p:txBody>
      </p:sp>
      <p:pic>
        <p:nvPicPr>
          <p:cNvPr id="5" name="Picture 4">
            <a:extLst>
              <a:ext uri="{FF2B5EF4-FFF2-40B4-BE49-F238E27FC236}">
                <a16:creationId xmlns:a16="http://schemas.microsoft.com/office/drawing/2014/main" id="{2B15E834-24B7-4C38-8314-0C2A27F3E961}"/>
              </a:ext>
            </a:extLst>
          </p:cNvPr>
          <p:cNvPicPr>
            <a:picLocks noChangeAspect="1"/>
          </p:cNvPicPr>
          <p:nvPr/>
        </p:nvPicPr>
        <p:blipFill>
          <a:blip r:embed="rId3"/>
          <a:stretch>
            <a:fillRect/>
          </a:stretch>
        </p:blipFill>
        <p:spPr>
          <a:xfrm>
            <a:off x="1169931" y="2940496"/>
            <a:ext cx="6804138" cy="3412410"/>
          </a:xfrm>
          <a:prstGeom prst="rect">
            <a:avLst/>
          </a:prstGeom>
        </p:spPr>
      </p:pic>
      <p:sp>
        <p:nvSpPr>
          <p:cNvPr id="6" name="Title 2">
            <a:extLst>
              <a:ext uri="{FF2B5EF4-FFF2-40B4-BE49-F238E27FC236}">
                <a16:creationId xmlns:a16="http://schemas.microsoft.com/office/drawing/2014/main" id="{6A4DFB2E-3F08-4898-A45E-493092561E94}"/>
              </a:ext>
            </a:extLst>
          </p:cNvPr>
          <p:cNvSpPr txBox="1">
            <a:spLocks/>
          </p:cNvSpPr>
          <p:nvPr/>
        </p:nvSpPr>
        <p:spPr>
          <a:xfrm>
            <a:off x="7197875" y="6167089"/>
            <a:ext cx="1183606" cy="670128"/>
          </a:xfrm>
          <a:prstGeom prst="rect">
            <a:avLst/>
          </a:prstGeom>
        </p:spPr>
        <p:txBody>
          <a:bodyPr vert="horz" lIns="91440" tIns="45720" rIns="91440" bIns="45720" rtlCol="0" anchor="ctr">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200" i="1" dirty="0">
                <a:solidFill>
                  <a:schemeClr val="tx1"/>
                </a:solidFill>
                <a:latin typeface="Times New Roman" panose="02020603050405020304" pitchFamily="18" charset="0"/>
                <a:cs typeface="Times New Roman" panose="02020603050405020304" pitchFamily="18" charset="0"/>
              </a:rPr>
              <a:t>(</a:t>
            </a:r>
            <a:r>
              <a:rPr lang="en-US" sz="1200" i="1" dirty="0" err="1">
                <a:solidFill>
                  <a:schemeClr val="tx1"/>
                </a:solidFill>
                <a:latin typeface="Times New Roman" panose="02020603050405020304" pitchFamily="18" charset="0"/>
                <a:cs typeface="Times New Roman" panose="02020603050405020304" pitchFamily="18" charset="0"/>
              </a:rPr>
              <a:t>pg</a:t>
            </a:r>
            <a:r>
              <a:rPr lang="en-US" sz="1200" i="1" dirty="0">
                <a:solidFill>
                  <a:schemeClr val="tx1"/>
                </a:solidFill>
                <a:latin typeface="Times New Roman" panose="02020603050405020304" pitchFamily="18" charset="0"/>
                <a:cs typeface="Times New Roman" panose="02020603050405020304" pitchFamily="18" charset="0"/>
              </a:rPr>
              <a:t> 371).</a:t>
            </a:r>
          </a:p>
        </p:txBody>
      </p:sp>
    </p:spTree>
    <p:extLst>
      <p:ext uri="{BB962C8B-B14F-4D97-AF65-F5344CB8AC3E}">
        <p14:creationId xmlns:p14="http://schemas.microsoft.com/office/powerpoint/2010/main" val="16277192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407893" cy="4874912"/>
          </a:xfrm>
        </p:spPr>
        <p:txBody>
          <a:bodyPr/>
          <a:lstStyle/>
          <a:p>
            <a:pPr marL="434340" indent="-342900"/>
            <a:endParaRPr lang="en-US" dirty="0"/>
          </a:p>
          <a:p>
            <a:pPr marL="434340" indent="-342900"/>
            <a:r>
              <a:rPr lang="en-US" dirty="0" err="1"/>
              <a:t>inetOrgPerson</a:t>
            </a:r>
            <a:r>
              <a:rPr lang="en-US" dirty="0"/>
              <a:t> is an object used by other directory services which are based on LDAP and X.500 protocols.</a:t>
            </a:r>
          </a:p>
          <a:p>
            <a:pPr marL="91440" indent="0">
              <a:buNone/>
            </a:pPr>
            <a:endParaRPr lang="en-US" dirty="0"/>
          </a:p>
          <a:p>
            <a:pPr marL="434340" indent="-342900"/>
            <a:r>
              <a:rPr lang="en-US" dirty="0"/>
              <a:t>Main purpose of the </a:t>
            </a:r>
            <a:r>
              <a:rPr lang="en-US" dirty="0" err="1"/>
              <a:t>inetOrgPerson</a:t>
            </a:r>
            <a:r>
              <a:rPr lang="en-US" dirty="0"/>
              <a:t> is to support migration from non-Microsoft directory service and support applications that requires </a:t>
            </a:r>
            <a:r>
              <a:rPr lang="en-US" dirty="0" err="1"/>
              <a:t>inetOrgPerson</a:t>
            </a:r>
            <a:r>
              <a:rPr lang="en-US" dirty="0"/>
              <a:t> objects.</a:t>
            </a:r>
          </a:p>
          <a:p>
            <a:pPr marL="91440" indent="0">
              <a:buNone/>
            </a:pPr>
            <a:endParaRPr lang="en-US" dirty="0"/>
          </a:p>
          <a:p>
            <a:pPr marL="434340" indent="-342900"/>
            <a:r>
              <a:rPr lang="en-US" dirty="0"/>
              <a:t>In Active Directory we are able to convert </a:t>
            </a:r>
            <a:r>
              <a:rPr lang="en-US" dirty="0" err="1"/>
              <a:t>inetOrgPerson</a:t>
            </a:r>
            <a:r>
              <a:rPr lang="en-US" dirty="0"/>
              <a:t> objects to a user object and the other way around. The ability of being able to convert </a:t>
            </a:r>
            <a:r>
              <a:rPr lang="en-US" dirty="0" err="1"/>
              <a:t>inetOrgPerson</a:t>
            </a:r>
            <a:r>
              <a:rPr lang="en-US" dirty="0"/>
              <a:t> to a user object, makes the process of exporting and importing users with Active Directory much easier. </a:t>
            </a:r>
          </a:p>
          <a:p>
            <a:pPr lvl="1"/>
            <a:endParaRPr lang="en-US" dirty="0"/>
          </a:p>
        </p:txBody>
      </p:sp>
      <p:sp>
        <p:nvSpPr>
          <p:cNvPr id="3" name="Title 2"/>
          <p:cNvSpPr>
            <a:spLocks noGrp="1"/>
          </p:cNvSpPr>
          <p:nvPr>
            <p:ph type="title"/>
          </p:nvPr>
        </p:nvSpPr>
        <p:spPr/>
        <p:txBody>
          <a:bodyPr/>
          <a:lstStyle/>
          <a:p>
            <a:r>
              <a:rPr lang="en-US" dirty="0"/>
              <a:t>Other Objects : </a:t>
            </a:r>
            <a:r>
              <a:rPr lang="en-US" dirty="0" err="1"/>
              <a:t>inetOrgPerson</a:t>
            </a:r>
            <a:endParaRPr lang="en-US" dirty="0"/>
          </a:p>
        </p:txBody>
      </p:sp>
    </p:spTree>
    <p:extLst>
      <p:ext uri="{BB962C8B-B14F-4D97-AF65-F5344CB8AC3E}">
        <p14:creationId xmlns:p14="http://schemas.microsoft.com/office/powerpoint/2010/main" val="20484363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407893" cy="4874912"/>
          </a:xfrm>
        </p:spPr>
        <p:txBody>
          <a:bodyPr/>
          <a:lstStyle/>
          <a:p>
            <a:pPr marL="434340" indent="-342900"/>
            <a:r>
              <a:rPr lang="en-US" dirty="0"/>
              <a:t>To create a </a:t>
            </a:r>
            <a:r>
              <a:rPr lang="en-US" dirty="0" err="1"/>
              <a:t>inetOrgPerson</a:t>
            </a:r>
            <a:r>
              <a:rPr lang="en-US" dirty="0"/>
              <a:t> object we need to follow these steps :</a:t>
            </a:r>
          </a:p>
          <a:p>
            <a:pPr marL="91440" indent="0">
              <a:buNone/>
            </a:pPr>
            <a:endParaRPr lang="en-US" dirty="0"/>
          </a:p>
          <a:p>
            <a:pPr marL="708660" lvl="1" indent="-342900"/>
            <a:r>
              <a:rPr lang="en-US" dirty="0"/>
              <a:t>Open the Active Directory users and Computers snap-in</a:t>
            </a:r>
          </a:p>
          <a:p>
            <a:pPr marL="708660" lvl="1" indent="-342900"/>
            <a:r>
              <a:rPr lang="en-US" dirty="0"/>
              <a:t>Make sure that the domain is correct, if not select ‘Connect to domain’, there we will enter the right domains name and click ‘OK’.</a:t>
            </a:r>
          </a:p>
          <a:p>
            <a:pPr marL="708660" lvl="1" indent="-342900"/>
            <a:r>
              <a:rPr lang="en-US" dirty="0"/>
              <a:t>Then we will right-click the user container and select New =&gt; </a:t>
            </a:r>
            <a:r>
              <a:rPr lang="en-US" dirty="0" err="1"/>
              <a:t>inetOrgPerson</a:t>
            </a:r>
            <a:r>
              <a:rPr lang="en-US" dirty="0"/>
              <a:t>.</a:t>
            </a:r>
          </a:p>
          <a:p>
            <a:pPr marL="708660" lvl="1" indent="-342900"/>
            <a:r>
              <a:rPr lang="en-US" dirty="0"/>
              <a:t>Then we will fill out appropriate fields such as first name, last name, etc.</a:t>
            </a:r>
          </a:p>
          <a:p>
            <a:pPr marL="708660" lvl="1" indent="-342900"/>
            <a:r>
              <a:rPr lang="en-US" dirty="0"/>
              <a:t>Then we will set up the password, and any flags relating to it.</a:t>
            </a:r>
          </a:p>
          <a:p>
            <a:pPr marL="708660" lvl="1" indent="-342900"/>
            <a:r>
              <a:rPr lang="en-US" dirty="0"/>
              <a:t>Click Finish, and at this point we have a new </a:t>
            </a:r>
            <a:r>
              <a:rPr lang="en-US" dirty="0" err="1"/>
              <a:t>inetOrgPerson</a:t>
            </a:r>
            <a:r>
              <a:rPr lang="en-US" dirty="0"/>
              <a:t> object.</a:t>
            </a:r>
          </a:p>
          <a:p>
            <a:pPr lvl="1"/>
            <a:endParaRPr lang="en-US" dirty="0"/>
          </a:p>
        </p:txBody>
      </p:sp>
      <p:sp>
        <p:nvSpPr>
          <p:cNvPr id="3" name="Title 2"/>
          <p:cNvSpPr>
            <a:spLocks noGrp="1"/>
          </p:cNvSpPr>
          <p:nvPr>
            <p:ph type="title"/>
          </p:nvPr>
        </p:nvSpPr>
        <p:spPr/>
        <p:txBody>
          <a:bodyPr/>
          <a:lstStyle/>
          <a:p>
            <a:r>
              <a:rPr lang="en-US" dirty="0"/>
              <a:t>Other Objects : </a:t>
            </a:r>
            <a:r>
              <a:rPr lang="en-US" dirty="0" err="1"/>
              <a:t>inetOrgPerson</a:t>
            </a:r>
            <a:endParaRPr lang="en-US" dirty="0"/>
          </a:p>
        </p:txBody>
      </p:sp>
    </p:spTree>
    <p:extLst>
      <p:ext uri="{BB962C8B-B14F-4D97-AF65-F5344CB8AC3E}">
        <p14:creationId xmlns:p14="http://schemas.microsoft.com/office/powerpoint/2010/main" val="13863420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407893" cy="4874912"/>
          </a:xfrm>
        </p:spPr>
        <p:txBody>
          <a:bodyPr/>
          <a:lstStyle/>
          <a:p>
            <a:pPr marL="434340" indent="-342900"/>
            <a:r>
              <a:rPr lang="en-US" dirty="0"/>
              <a:t>Managing Active Directory objects is an important task of administrator, with that comes a great amount of responsibility. There are a few practices to keep this task at a good condition. Some of the well known practices are :</a:t>
            </a:r>
          </a:p>
          <a:p>
            <a:pPr marL="708660" lvl="1" indent="-342900"/>
            <a:r>
              <a:rPr lang="en-US" dirty="0"/>
              <a:t>Housekeeping</a:t>
            </a:r>
          </a:p>
          <a:p>
            <a:pPr marL="365760" lvl="1" indent="0">
              <a:buNone/>
            </a:pPr>
            <a:endParaRPr lang="en-US" dirty="0"/>
          </a:p>
          <a:p>
            <a:pPr marL="708660" lvl="1" indent="-342900"/>
            <a:r>
              <a:rPr lang="en-US" dirty="0"/>
              <a:t>Adding description</a:t>
            </a:r>
          </a:p>
          <a:p>
            <a:pPr marL="365760" lvl="1" indent="0">
              <a:buNone/>
            </a:pPr>
            <a:endParaRPr lang="en-US" dirty="0"/>
          </a:p>
          <a:p>
            <a:pPr marL="708660" lvl="1" indent="-342900"/>
            <a:r>
              <a:rPr lang="en-US" dirty="0"/>
              <a:t>Protecting objects from accidental deletion</a:t>
            </a:r>
          </a:p>
          <a:p>
            <a:pPr marL="365760" lvl="1" indent="0">
              <a:buNone/>
            </a:pPr>
            <a:endParaRPr lang="en-US" dirty="0"/>
          </a:p>
          <a:p>
            <a:pPr marL="708660" lvl="1" indent="-342900"/>
            <a:r>
              <a:rPr lang="en-US" dirty="0"/>
              <a:t>Object naming conversion</a:t>
            </a:r>
          </a:p>
          <a:p>
            <a:pPr lvl="1"/>
            <a:endParaRPr lang="en-US" dirty="0"/>
          </a:p>
        </p:txBody>
      </p:sp>
      <p:sp>
        <p:nvSpPr>
          <p:cNvPr id="3" name="Title 2"/>
          <p:cNvSpPr>
            <a:spLocks noGrp="1"/>
          </p:cNvSpPr>
          <p:nvPr>
            <p:ph type="title"/>
          </p:nvPr>
        </p:nvSpPr>
        <p:spPr/>
        <p:txBody>
          <a:bodyPr/>
          <a:lstStyle/>
          <a:p>
            <a:r>
              <a:rPr lang="en-US" dirty="0"/>
              <a:t>Best Practices</a:t>
            </a:r>
          </a:p>
        </p:txBody>
      </p:sp>
      <p:sp>
        <p:nvSpPr>
          <p:cNvPr id="4" name="Title 2">
            <a:extLst>
              <a:ext uri="{FF2B5EF4-FFF2-40B4-BE49-F238E27FC236}">
                <a16:creationId xmlns:a16="http://schemas.microsoft.com/office/drawing/2014/main" id="{72A911F1-55F5-4E51-BE8F-DD8E28F4C4CE}"/>
              </a:ext>
            </a:extLst>
          </p:cNvPr>
          <p:cNvSpPr txBox="1">
            <a:spLocks/>
          </p:cNvSpPr>
          <p:nvPr/>
        </p:nvSpPr>
        <p:spPr>
          <a:xfrm>
            <a:off x="7960394" y="6126479"/>
            <a:ext cx="1183606" cy="67012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a:lstStyle>
          <a:p>
            <a:pPr algn="l"/>
            <a:r>
              <a:rPr lang="en-US" sz="1200" i="1" dirty="0">
                <a:solidFill>
                  <a:schemeClr val="tx1"/>
                </a:solidFill>
                <a:latin typeface="Times New Roman" panose="02020603050405020304" pitchFamily="18" charset="0"/>
                <a:cs typeface="Times New Roman" panose="02020603050405020304" pitchFamily="18" charset="0"/>
              </a:rPr>
              <a:t>**cited</a:t>
            </a:r>
          </a:p>
        </p:txBody>
      </p:sp>
    </p:spTree>
    <p:extLst>
      <p:ext uri="{BB962C8B-B14F-4D97-AF65-F5344CB8AC3E}">
        <p14:creationId xmlns:p14="http://schemas.microsoft.com/office/powerpoint/2010/main" val="4497230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407893" cy="4874912"/>
          </a:xfrm>
        </p:spPr>
        <p:txBody>
          <a:bodyPr/>
          <a:lstStyle/>
          <a:p>
            <a:pPr marL="434340" indent="-342900"/>
            <a:r>
              <a:rPr lang="en-US" dirty="0"/>
              <a:t>Housekeeping is one of the most important tasks to keep your Active directory up to date.</a:t>
            </a:r>
          </a:p>
          <a:p>
            <a:pPr marL="434340" indent="-342900"/>
            <a:r>
              <a:rPr lang="en-US" dirty="0"/>
              <a:t>It is important to review the validity of Active directory objects from time to time. In some cases there can be objects which are no longer active in operations. Those objects can be, computers, groups, or user projects and devices. Few ways of handle these type of objects are :</a:t>
            </a:r>
          </a:p>
          <a:p>
            <a:pPr marL="91440" indent="0">
              <a:buNone/>
            </a:pPr>
            <a:endParaRPr lang="en-US" dirty="0"/>
          </a:p>
          <a:p>
            <a:pPr marL="708660" lvl="1" indent="-342900"/>
            <a:r>
              <a:rPr lang="en-US" dirty="0"/>
              <a:t>If it is possible to verify that an object is completely not in use, we can delete it from Active Directory.</a:t>
            </a:r>
          </a:p>
          <a:p>
            <a:pPr marL="708660" lvl="1" indent="-342900"/>
            <a:r>
              <a:rPr lang="en-US" dirty="0"/>
              <a:t>If it is not possible to confirm, then we have an option of disabling it or monitor it for events. If there are no events, then we are clear to delete it.</a:t>
            </a:r>
          </a:p>
          <a:p>
            <a:pPr marL="365760" lvl="1" indent="0">
              <a:buNone/>
            </a:pPr>
            <a:endParaRPr lang="en-US" dirty="0"/>
          </a:p>
          <a:p>
            <a:pPr lvl="1"/>
            <a:endParaRPr lang="en-US" dirty="0"/>
          </a:p>
        </p:txBody>
      </p:sp>
      <p:sp>
        <p:nvSpPr>
          <p:cNvPr id="3" name="Title 2"/>
          <p:cNvSpPr>
            <a:spLocks noGrp="1"/>
          </p:cNvSpPr>
          <p:nvPr>
            <p:ph type="title"/>
          </p:nvPr>
        </p:nvSpPr>
        <p:spPr/>
        <p:txBody>
          <a:bodyPr/>
          <a:lstStyle/>
          <a:p>
            <a:r>
              <a:rPr lang="en-US" dirty="0"/>
              <a:t>Practices : Housekeeping</a:t>
            </a:r>
          </a:p>
        </p:txBody>
      </p:sp>
      <p:sp>
        <p:nvSpPr>
          <p:cNvPr id="4" name="Title 2">
            <a:extLst>
              <a:ext uri="{FF2B5EF4-FFF2-40B4-BE49-F238E27FC236}">
                <a16:creationId xmlns:a16="http://schemas.microsoft.com/office/drawing/2014/main" id="{F8DF24AD-B26C-463C-BB3C-293D1B9F3BCD}"/>
              </a:ext>
            </a:extLst>
          </p:cNvPr>
          <p:cNvSpPr txBox="1">
            <a:spLocks/>
          </p:cNvSpPr>
          <p:nvPr/>
        </p:nvSpPr>
        <p:spPr>
          <a:xfrm>
            <a:off x="7960394" y="6126479"/>
            <a:ext cx="1183606" cy="67012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a:lstStyle>
          <a:p>
            <a:pPr algn="l"/>
            <a:r>
              <a:rPr lang="en-US" sz="1200" i="1" dirty="0">
                <a:solidFill>
                  <a:schemeClr val="tx1"/>
                </a:solidFill>
                <a:latin typeface="Times New Roman" panose="02020603050405020304" pitchFamily="18" charset="0"/>
                <a:cs typeface="Times New Roman" panose="02020603050405020304" pitchFamily="18" charset="0"/>
              </a:rPr>
              <a:t>**cited</a:t>
            </a:r>
          </a:p>
        </p:txBody>
      </p:sp>
    </p:spTree>
    <p:extLst>
      <p:ext uri="{BB962C8B-B14F-4D97-AF65-F5344CB8AC3E}">
        <p14:creationId xmlns:p14="http://schemas.microsoft.com/office/powerpoint/2010/main" val="9900612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ava Green">
  <a:themeElements>
    <a:clrScheme name="Custom 1">
      <a:dk1>
        <a:sysClr val="windowText" lastClr="000000"/>
      </a:dk1>
      <a:lt1>
        <a:sysClr val="window" lastClr="FFFFFF"/>
      </a:lt1>
      <a:dk2>
        <a:srgbClr val="403B81"/>
      </a:dk2>
      <a:lt2>
        <a:srgbClr val="DDE6F7"/>
      </a:lt2>
      <a:accent1>
        <a:srgbClr val="C00000"/>
      </a:accent1>
      <a:accent2>
        <a:srgbClr val="0070C0"/>
      </a:accent2>
      <a:accent3>
        <a:srgbClr val="92278F"/>
      </a:accent3>
      <a:accent4>
        <a:srgbClr val="993300"/>
      </a:accent4>
      <a:accent5>
        <a:srgbClr val="45A5ED"/>
      </a:accent5>
      <a:accent6>
        <a:srgbClr val="5982DB"/>
      </a:accent6>
      <a:hlink>
        <a:srgbClr val="0066FF"/>
      </a:hlink>
      <a:folHlink>
        <a:srgbClr val="666699"/>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77157</TotalTime>
  <Words>1097</Words>
  <Application>Microsoft Office PowerPoint</Application>
  <PresentationFormat>On-screen Show (4:3)</PresentationFormat>
  <Paragraphs>109</Paragraphs>
  <Slides>13</Slides>
  <Notes>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Arial Narrow</vt:lpstr>
      <vt:lpstr>Calibri</vt:lpstr>
      <vt:lpstr>Franklin Gothic Medium</vt:lpstr>
      <vt:lpstr>Times</vt:lpstr>
      <vt:lpstr>Times New Roman</vt:lpstr>
      <vt:lpstr>Wingdings</vt:lpstr>
      <vt:lpstr>Wingdings 2</vt:lpstr>
      <vt:lpstr>Java Green</vt:lpstr>
      <vt:lpstr>Concepts of  Computing  Technologies   Directory and Access Management: Devices and Other Objects  </vt:lpstr>
      <vt:lpstr>Objectives</vt:lpstr>
      <vt:lpstr>Devices</vt:lpstr>
      <vt:lpstr>Devices : Printers</vt:lpstr>
      <vt:lpstr>Devices : Printers</vt:lpstr>
      <vt:lpstr>Other Objects : inetOrgPerson</vt:lpstr>
      <vt:lpstr>Other Objects : inetOrgPerson</vt:lpstr>
      <vt:lpstr>Best Practices</vt:lpstr>
      <vt:lpstr>Practices : Housekeeping</vt:lpstr>
      <vt:lpstr>Practices : Housekeeping cont;</vt:lpstr>
      <vt:lpstr>More Practices</vt:lpstr>
      <vt:lpstr>More Practices : cont;</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Object-Oriented Programming and Data Abstraction  Lesson 1: Review</dc:title>
  <dc:creator>Jack Myers</dc:creator>
  <cp:lastModifiedBy>Mantas Pileckis</cp:lastModifiedBy>
  <cp:revision>640</cp:revision>
  <dcterms:created xsi:type="dcterms:W3CDTF">2013-12-20T15:33:26Z</dcterms:created>
  <dcterms:modified xsi:type="dcterms:W3CDTF">2018-04-24T02:59:43Z</dcterms:modified>
</cp:coreProperties>
</file>