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4"/>
  </p:notesMasterIdLst>
  <p:sldIdLst>
    <p:sldId id="257" r:id="rId2"/>
    <p:sldId id="274" r:id="rId3"/>
    <p:sldId id="266" r:id="rId4"/>
    <p:sldId id="267" r:id="rId5"/>
    <p:sldId id="268" r:id="rId6"/>
    <p:sldId id="269" r:id="rId7"/>
    <p:sldId id="270" r:id="rId8"/>
    <p:sldId id="272" r:id="rId9"/>
    <p:sldId id="271" r:id="rId10"/>
    <p:sldId id="258" r:id="rId11"/>
    <p:sldId id="273"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94660"/>
  </p:normalViewPr>
  <p:slideViewPr>
    <p:cSldViewPr snapToGrid="0">
      <p:cViewPr varScale="1">
        <p:scale>
          <a:sx n="70" d="100"/>
          <a:sy n="70" d="100"/>
        </p:scale>
        <p:origin x="1206" y="4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docs.microsoft.com/en-us/previous-versions/windows/it-pro/windows-server-2003/cc755692(v=ws.10)"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b="1" i="0" u="none" strike="noStrike" kern="1200" dirty="0">
                <a:solidFill>
                  <a:schemeClr val="tx1"/>
                </a:solidFill>
                <a:effectLst/>
                <a:latin typeface="+mn-lt"/>
                <a:ea typeface="+mn-ea"/>
                <a:cs typeface="+mn-cs"/>
                <a:hlinkClick r:id="rId3"/>
              </a:rPr>
              <a:t>201820-CS99310 - ADV LEARN ASST SEMINAR COM SCI (Section 1)</a:t>
            </a:r>
            <a:r>
              <a:rPr lang="en-US" sz="1200" b="1" i="0" u="none" strike="noStrike" kern="1200" dirty="0">
                <a:solidFill>
                  <a:schemeClr val="tx1"/>
                </a:solidFill>
                <a:effectLst/>
                <a:latin typeface="+mn-lt"/>
                <a:ea typeface="+mn-ea"/>
                <a:cs typeface="+mn-cs"/>
              </a:rPr>
              <a:t> – Spring 2018</a:t>
            </a:r>
          </a:p>
          <a:p>
            <a:pPr eaLnBrk="1" hangingPunct="1"/>
            <a:r>
              <a:rPr lang="en-US" altLang="en-US" sz="1200" b="1" i="0" u="none" strike="noStrike" kern="1200" dirty="0">
                <a:solidFill>
                  <a:schemeClr val="tx1"/>
                </a:solidFill>
                <a:effectLst/>
                <a:latin typeface="+mn-lt"/>
                <a:ea typeface="+mn-ea"/>
                <a:cs typeface="+mn-cs"/>
              </a:rPr>
              <a:t>Mantas Pileckis</a:t>
            </a:r>
          </a:p>
          <a:p>
            <a:pPr eaLnBrk="1" hangingPunct="1"/>
            <a:r>
              <a:rPr lang="en-US" altLang="en-US" sz="1200" b="1" i="0" u="none" strike="noStrike" kern="1200">
                <a:solidFill>
                  <a:schemeClr val="tx1"/>
                </a:solidFill>
                <a:effectLst/>
                <a:latin typeface="+mn-lt"/>
                <a:ea typeface="+mn-ea"/>
                <a:cs typeface="+mn-cs"/>
              </a:rPr>
              <a:t>Email: pileckism7@students.rowan.edu</a:t>
            </a:r>
            <a:endParaRPr lang="en-GB" altLang="en-US" dirty="0"/>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https://docs.microsoft.com/en-us/previous-versions/windows/it-pro/windows-server-2003/cc739393(v%3dws.10)</a:t>
            </a:r>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737184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hlinkClick r:id="rId3"/>
              </a:rPr>
              <a:t>https://docs.microsoft.com/en-us/previous-versions/windows/it-pro/windows-server-2003/cc755692(v=ws.10)</a:t>
            </a:r>
            <a:endParaRPr lang="en-US"/>
          </a:p>
          <a:p>
            <a:endParaRPr lang="en-US"/>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2877171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4/23/2018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4/23/2018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4/23/2018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4/23/2018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4/23/2018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endParaRPr lang="en-US" dirty="0"/>
          </a:p>
        </p:txBody>
      </p:sp>
      <p:sp>
        <p:nvSpPr>
          <p:cNvPr id="3076" name="Rectangle 21"/>
          <p:cNvSpPr>
            <a:spLocks noGrp="1" noChangeArrowheads="1"/>
          </p:cNvSpPr>
          <p:nvPr>
            <p:ph type="title"/>
          </p:nvPr>
        </p:nvSpPr>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Groups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Similar to global groups, universal groups can be used to manage privileges in any domain in the structure. However it allows to have members from any domain. It can have the following types of members :</a:t>
            </a:r>
          </a:p>
          <a:p>
            <a:pPr lvl="1"/>
            <a:r>
              <a:rPr lang="en-US" dirty="0"/>
              <a:t>User accounts from any trusted domain</a:t>
            </a:r>
          </a:p>
          <a:p>
            <a:pPr lvl="1"/>
            <a:r>
              <a:rPr lang="en-US" dirty="0"/>
              <a:t>Computer accounts from any trusted domain</a:t>
            </a:r>
          </a:p>
          <a:p>
            <a:pPr lvl="1"/>
            <a:r>
              <a:rPr lang="en-US" dirty="0"/>
              <a:t>Global groups from any trusted domain</a:t>
            </a:r>
          </a:p>
          <a:p>
            <a:pPr lvl="1"/>
            <a:r>
              <a:rPr lang="en-US" dirty="0"/>
              <a:t>Universal groups from any domain in the same structure</a:t>
            </a:r>
          </a:p>
          <a:p>
            <a:pPr marL="365760" lvl="1" indent="0">
              <a:buNone/>
            </a:pPr>
            <a:endParaRPr lang="en-US" dirty="0"/>
          </a:p>
          <a:p>
            <a:r>
              <a:rPr lang="en-US" dirty="0"/>
              <a:t>Universal group objects and membership data will be replicated to all the global catalog servers. Universal groups give flexibility to apply permissions to any resource in any domain under the same structure.</a:t>
            </a:r>
          </a:p>
          <a:p>
            <a:pPr lvl="1"/>
            <a:endParaRPr lang="en-US" dirty="0"/>
          </a:p>
        </p:txBody>
      </p:sp>
      <p:sp>
        <p:nvSpPr>
          <p:cNvPr id="3" name="Title 2"/>
          <p:cNvSpPr>
            <a:spLocks noGrp="1"/>
          </p:cNvSpPr>
          <p:nvPr>
            <p:ph type="title"/>
          </p:nvPr>
        </p:nvSpPr>
        <p:spPr/>
        <p:txBody>
          <a:bodyPr/>
          <a:lstStyle/>
          <a:p>
            <a:r>
              <a:rPr lang="en-US" dirty="0"/>
              <a:t>Scope : Universal</a:t>
            </a:r>
          </a:p>
        </p:txBody>
      </p:sp>
    </p:spTree>
    <p:extLst>
      <p:ext uri="{BB962C8B-B14F-4D97-AF65-F5344CB8AC3E}">
        <p14:creationId xmlns:p14="http://schemas.microsoft.com/office/powerpoint/2010/main" val="1053929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When creating a new group, by default the new group is configured as security group with global scope, regardless of the current domain functional level. Changing of the group scope is not allowed, although it is allowed to convert it. Active Directory provides this functionality in these ways:</a:t>
            </a:r>
          </a:p>
          <a:p>
            <a:pPr lvl="1"/>
            <a:r>
              <a:rPr lang="en-US" dirty="0"/>
              <a:t>Global to Universal : Conversion is allowed only if the group that is being converted is not a member of another global scope group.</a:t>
            </a:r>
          </a:p>
          <a:p>
            <a:pPr lvl="1"/>
            <a:r>
              <a:rPr lang="en-US" dirty="0"/>
              <a:t>Domain Local to Universal : Conversion is allowed only if the group that is being converted does not have another domain local group as a member.</a:t>
            </a:r>
          </a:p>
          <a:p>
            <a:pPr lvl="1"/>
            <a:r>
              <a:rPr lang="en-US" dirty="0"/>
              <a:t>Universal to Global : Conversion is allowed only if the group that is being converted does not have another universal group as a member.</a:t>
            </a:r>
          </a:p>
          <a:p>
            <a:pPr lvl="1"/>
            <a:r>
              <a:rPr lang="en-US" dirty="0"/>
              <a:t>Universal to Domain Local: This conversion does not have any restrictions.</a:t>
            </a:r>
          </a:p>
        </p:txBody>
      </p:sp>
      <p:sp>
        <p:nvSpPr>
          <p:cNvPr id="3" name="Title 2"/>
          <p:cNvSpPr>
            <a:spLocks noGrp="1"/>
          </p:cNvSpPr>
          <p:nvPr>
            <p:ph type="title"/>
          </p:nvPr>
        </p:nvSpPr>
        <p:spPr/>
        <p:txBody>
          <a:bodyPr/>
          <a:lstStyle/>
          <a:p>
            <a:r>
              <a:rPr lang="en-US" dirty="0"/>
              <a:t>Converting Groups</a:t>
            </a:r>
          </a:p>
        </p:txBody>
      </p:sp>
    </p:spTree>
    <p:extLst>
      <p:ext uri="{BB962C8B-B14F-4D97-AF65-F5344CB8AC3E}">
        <p14:creationId xmlns:p14="http://schemas.microsoft.com/office/powerpoint/2010/main" val="3845608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Francis, </a:t>
            </a:r>
            <a:r>
              <a:rPr lang="en-US" dirty="0" err="1"/>
              <a:t>Dishan</a:t>
            </a:r>
            <a:r>
              <a:rPr lang="en-US" dirty="0"/>
              <a:t>. Mastering Active Directory: Automate Tasks by Leveraging PowerShell for Active Directory Domain Services 2016. Birmingham: </a:t>
            </a:r>
            <a:r>
              <a:rPr lang="en-US" dirty="0" err="1"/>
              <a:t>Packt</a:t>
            </a:r>
            <a:r>
              <a:rPr lang="en-US" dirty="0"/>
              <a:t> Pub. </a:t>
            </a:r>
            <a:r>
              <a:rPr lang="en-US"/>
              <a:t>2017.</a:t>
            </a:r>
          </a:p>
          <a:p>
            <a:r>
              <a:rPr lang="en-US"/>
              <a:t>Microsoft</a:t>
            </a:r>
            <a:r>
              <a:rPr lang="en-US" dirty="0"/>
              <a:t>. "Active Directory : Group Scope." </a:t>
            </a:r>
            <a:r>
              <a:rPr lang="en-US" i="1" dirty="0"/>
              <a:t>Microsoft</a:t>
            </a:r>
            <a:r>
              <a:rPr lang="en-US" dirty="0"/>
              <a:t>. </a:t>
            </a:r>
            <a:r>
              <a:rPr lang="en-US" dirty="0" err="1"/>
              <a:t>N.p</a:t>
            </a:r>
            <a:r>
              <a:rPr lang="en-US" dirty="0"/>
              <a:t>., 06 Oct. 2014. Web. 12 Apr. 2018.</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Have basic understanding of what Groups are in Active Directory.</a:t>
            </a:r>
          </a:p>
          <a:p>
            <a:r>
              <a:rPr lang="en-US" dirty="0"/>
              <a:t>Understand the purpose of the Groups within Active Directory.</a:t>
            </a:r>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426215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group is a collection of individuals or resources which share the same characteristics and responsibilities. </a:t>
            </a:r>
          </a:p>
          <a:p>
            <a:r>
              <a:rPr lang="en-US" dirty="0"/>
              <a:t> In an organization, individual identities get added and deleted, but the roles and responsibilities that they are associated with do not change.</a:t>
            </a:r>
          </a:p>
          <a:p>
            <a:r>
              <a:rPr lang="en-US" dirty="0"/>
              <a:t>Best way to manage privileges in organizations is based on roles and responsibilities rather than individuals.</a:t>
            </a:r>
          </a:p>
          <a:p>
            <a:r>
              <a:rPr lang="en-US" dirty="0"/>
              <a:t>Active Directory groups allows us to isolate identities based on the privileges requirements. </a:t>
            </a:r>
          </a:p>
          <a:p>
            <a:pPr lvl="1"/>
            <a:r>
              <a:rPr lang="en-US" dirty="0"/>
              <a:t>Examples of groups :</a:t>
            </a:r>
          </a:p>
          <a:p>
            <a:pPr lvl="2"/>
            <a:r>
              <a:rPr lang="en-US" dirty="0"/>
              <a:t>Professors, Faculty, Maintenance, Students, Employees and any other role that is shared between multiple entities. </a:t>
            </a:r>
          </a:p>
        </p:txBody>
      </p:sp>
      <p:sp>
        <p:nvSpPr>
          <p:cNvPr id="3" name="Title 2"/>
          <p:cNvSpPr>
            <a:spLocks noGrp="1"/>
          </p:cNvSpPr>
          <p:nvPr>
            <p:ph type="title"/>
          </p:nvPr>
        </p:nvSpPr>
        <p:spPr/>
        <p:txBody>
          <a:bodyPr/>
          <a:lstStyle/>
          <a:p>
            <a:r>
              <a:rPr lang="en-US" dirty="0"/>
              <a:t>Groups</a:t>
            </a:r>
          </a:p>
        </p:txBody>
      </p:sp>
    </p:spTree>
    <p:extLst>
      <p:ext uri="{BB962C8B-B14F-4D97-AF65-F5344CB8AC3E}">
        <p14:creationId xmlns:p14="http://schemas.microsoft.com/office/powerpoint/2010/main" val="467902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34340" indent="-342900"/>
            <a:r>
              <a:rPr lang="en-US" dirty="0"/>
              <a:t>Security Groups is one of the two categories of groups in Active Directory. This group is used to assign permissions to shared resources.</a:t>
            </a:r>
          </a:p>
          <a:p>
            <a:pPr marL="708660" lvl="1" indent="-342900"/>
            <a:r>
              <a:rPr lang="en-US" dirty="0"/>
              <a:t>Security groups provide an efficient way to assign access to resources on the network. By using security groups we can : </a:t>
            </a:r>
          </a:p>
          <a:p>
            <a:pPr marL="982980" lvl="2" indent="-342900"/>
            <a:r>
              <a:rPr lang="en-US" dirty="0"/>
              <a:t>Assign user rights to security groups in Active Directory. User rights are assigned to a security group to determine what members of that group can do within the scope of the domain. In active directory some security groups are assigned automatically to help administrators define a person’s administrative role in the domain.</a:t>
            </a:r>
          </a:p>
          <a:p>
            <a:pPr marL="982980" lvl="2" indent="-342900"/>
            <a:r>
              <a:rPr lang="en-US" dirty="0"/>
              <a:t>Good example of this is, Backup Operators Group. A user who is added to this group has the ability to back up and restore files and directories that are located on each domain controller in the domain. This is possible because, by default ‘Backup files and directories’ and ‘Restore files and directories’ are automatically assigned to the Backup Operators Group. As a result,  the members of this group inherits the user rights that are assigned to this group.</a:t>
            </a:r>
          </a:p>
        </p:txBody>
      </p:sp>
      <p:sp>
        <p:nvSpPr>
          <p:cNvPr id="3" name="Title 2"/>
          <p:cNvSpPr>
            <a:spLocks noGrp="1"/>
          </p:cNvSpPr>
          <p:nvPr>
            <p:ph type="title"/>
          </p:nvPr>
        </p:nvSpPr>
        <p:spPr/>
        <p:txBody>
          <a:bodyPr/>
          <a:lstStyle/>
          <a:p>
            <a:r>
              <a:rPr lang="en-US" dirty="0"/>
              <a:t>Security Groups</a:t>
            </a:r>
          </a:p>
        </p:txBody>
      </p:sp>
    </p:spTree>
    <p:extLst>
      <p:ext uri="{BB962C8B-B14F-4D97-AF65-F5344CB8AC3E}">
        <p14:creationId xmlns:p14="http://schemas.microsoft.com/office/powerpoint/2010/main" val="1720370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708660" lvl="1" indent="-342900"/>
            <a:r>
              <a:rPr lang="en-US" dirty="0"/>
              <a:t>By using security groups, we can also :</a:t>
            </a:r>
          </a:p>
          <a:p>
            <a:pPr marL="982980" lvl="2" indent="-342900"/>
            <a:r>
              <a:rPr lang="en-US" dirty="0"/>
              <a:t>Assign permissions to security groups for resources. Permissions are different than user rights. Permissions are assigned to the security group for the shared resource.</a:t>
            </a:r>
          </a:p>
          <a:p>
            <a:pPr marL="982980" lvl="2" indent="-342900"/>
            <a:r>
              <a:rPr lang="en-US" dirty="0"/>
              <a:t>Permissions determine who can access the resource and the level of access. </a:t>
            </a:r>
          </a:p>
          <a:p>
            <a:pPr marL="982980" lvl="2" indent="-342900"/>
            <a:r>
              <a:rPr lang="en-US" dirty="0"/>
              <a:t>A good example of this is : Allowing users to share files, use printers, etc.</a:t>
            </a:r>
          </a:p>
          <a:p>
            <a:pPr marL="982980" lvl="2" indent="-342900"/>
            <a:r>
              <a:rPr lang="en-US" dirty="0"/>
              <a:t>Administrator should assign these permissions to a security group rather than to individuals, although there are exceptions for individual permissions. </a:t>
            </a:r>
          </a:p>
          <a:p>
            <a:pPr marL="982980" lvl="2" indent="-342900"/>
            <a:r>
              <a:rPr lang="en-US" dirty="0"/>
              <a:t>Security groups is an important task for administrators, hence it saves lots of time and decreases the errors in the infrastructure. </a:t>
            </a:r>
          </a:p>
          <a:p>
            <a:pPr marL="982980" lvl="2" indent="-342900"/>
            <a:r>
              <a:rPr lang="en-US" dirty="0"/>
              <a:t>Security groups allows us to treat groups in bulk rather than individual entities.</a:t>
            </a:r>
          </a:p>
          <a:p>
            <a:pPr marL="982980" lvl="2" indent="-342900"/>
            <a:endParaRPr lang="en-US" dirty="0"/>
          </a:p>
          <a:p>
            <a:pPr marL="708660" lvl="1" indent="-342900"/>
            <a:endParaRPr lang="en-US" dirty="0"/>
          </a:p>
        </p:txBody>
      </p:sp>
      <p:sp>
        <p:nvSpPr>
          <p:cNvPr id="3" name="Title 2"/>
          <p:cNvSpPr>
            <a:spLocks noGrp="1"/>
          </p:cNvSpPr>
          <p:nvPr>
            <p:ph type="title"/>
          </p:nvPr>
        </p:nvSpPr>
        <p:spPr/>
        <p:txBody>
          <a:bodyPr/>
          <a:lstStyle/>
          <a:p>
            <a:r>
              <a:rPr lang="en-US" dirty="0"/>
              <a:t>Security Groups</a:t>
            </a:r>
          </a:p>
        </p:txBody>
      </p:sp>
    </p:spTree>
    <p:extLst>
      <p:ext uri="{BB962C8B-B14F-4D97-AF65-F5344CB8AC3E}">
        <p14:creationId xmlns:p14="http://schemas.microsoft.com/office/powerpoint/2010/main" val="4169844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34340" indent="-342900"/>
            <a:r>
              <a:rPr lang="en-US" dirty="0"/>
              <a:t>Distribution groups is another type of grouping in Active Directory.</a:t>
            </a:r>
          </a:p>
          <a:p>
            <a:pPr marL="708660" lvl="1" indent="-342900"/>
            <a:r>
              <a:rPr lang="en-US" dirty="0"/>
              <a:t>Distribution groups are used to create email distribution lists. </a:t>
            </a:r>
          </a:p>
          <a:p>
            <a:pPr marL="708660" lvl="1" indent="-342900"/>
            <a:r>
              <a:rPr lang="en-US" dirty="0"/>
              <a:t>These groups can </a:t>
            </a:r>
            <a:r>
              <a:rPr lang="en-US" u="sng" dirty="0"/>
              <a:t>only</a:t>
            </a:r>
            <a:r>
              <a:rPr lang="en-US" dirty="0"/>
              <a:t> be used with email applications such as Exchange Server. </a:t>
            </a:r>
          </a:p>
          <a:p>
            <a:pPr marL="708660" lvl="1" indent="-342900"/>
            <a:r>
              <a:rPr lang="en-US" dirty="0"/>
              <a:t>Mostly used to send email to collections of users.</a:t>
            </a:r>
          </a:p>
        </p:txBody>
      </p:sp>
      <p:sp>
        <p:nvSpPr>
          <p:cNvPr id="3" name="Title 2"/>
          <p:cNvSpPr>
            <a:spLocks noGrp="1"/>
          </p:cNvSpPr>
          <p:nvPr>
            <p:ph type="title"/>
          </p:nvPr>
        </p:nvSpPr>
        <p:spPr/>
        <p:txBody>
          <a:bodyPr/>
          <a:lstStyle/>
          <a:p>
            <a:r>
              <a:rPr lang="en-US" dirty="0"/>
              <a:t>Distribution Groups</a:t>
            </a:r>
          </a:p>
        </p:txBody>
      </p:sp>
    </p:spTree>
    <p:extLst>
      <p:ext uri="{BB962C8B-B14F-4D97-AF65-F5344CB8AC3E}">
        <p14:creationId xmlns:p14="http://schemas.microsoft.com/office/powerpoint/2010/main" val="1816141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34340" indent="-342900"/>
            <a:r>
              <a:rPr lang="en-US" dirty="0"/>
              <a:t>In Active Directory environment there are a few scopes that the groups are characterized by. The scope of the group defines where the group can be granted permissions. There are 3 main scopes defined by Active Directory :</a:t>
            </a:r>
          </a:p>
          <a:p>
            <a:pPr marL="91440" indent="0">
              <a:buNone/>
            </a:pPr>
            <a:endParaRPr lang="en-US" dirty="0"/>
          </a:p>
          <a:p>
            <a:pPr marL="708660" lvl="1" indent="-342900"/>
            <a:r>
              <a:rPr lang="en-US" dirty="0"/>
              <a:t>Domain Local</a:t>
            </a:r>
          </a:p>
          <a:p>
            <a:pPr marL="365760" lvl="1" indent="0">
              <a:buNone/>
            </a:pPr>
            <a:endParaRPr lang="en-US" dirty="0"/>
          </a:p>
          <a:p>
            <a:pPr marL="708660" lvl="1" indent="-342900"/>
            <a:r>
              <a:rPr lang="en-US" dirty="0"/>
              <a:t>Global</a:t>
            </a:r>
          </a:p>
          <a:p>
            <a:pPr marL="365760" lvl="1" indent="0">
              <a:buNone/>
            </a:pPr>
            <a:endParaRPr lang="en-US" dirty="0"/>
          </a:p>
          <a:p>
            <a:pPr marL="708660" lvl="1" indent="-342900"/>
            <a:r>
              <a:rPr lang="en-US" dirty="0"/>
              <a:t>Universal</a:t>
            </a:r>
          </a:p>
        </p:txBody>
      </p:sp>
      <p:sp>
        <p:nvSpPr>
          <p:cNvPr id="3" name="Title 2"/>
          <p:cNvSpPr>
            <a:spLocks noGrp="1"/>
          </p:cNvSpPr>
          <p:nvPr>
            <p:ph type="title"/>
          </p:nvPr>
        </p:nvSpPr>
        <p:spPr/>
        <p:txBody>
          <a:bodyPr/>
          <a:lstStyle/>
          <a:p>
            <a:r>
              <a:rPr lang="en-US" dirty="0"/>
              <a:t>Group Scope</a:t>
            </a:r>
          </a:p>
        </p:txBody>
      </p:sp>
    </p:spTree>
    <p:extLst>
      <p:ext uri="{BB962C8B-B14F-4D97-AF65-F5344CB8AC3E}">
        <p14:creationId xmlns:p14="http://schemas.microsoft.com/office/powerpoint/2010/main" val="3129668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Domain Local groups are used to manage privileges to resources in a single domain.  It doesn’t mean that the group can only have members within the same domain. It can also have other types of members such as :</a:t>
            </a:r>
          </a:p>
          <a:p>
            <a:pPr lvl="1"/>
            <a:r>
              <a:rPr lang="en-US" dirty="0"/>
              <a:t>User Accounts from any trusted domain</a:t>
            </a:r>
          </a:p>
          <a:p>
            <a:pPr lvl="1"/>
            <a:r>
              <a:rPr lang="en-US" dirty="0"/>
              <a:t>Computer accounts from any trusted domain</a:t>
            </a:r>
          </a:p>
          <a:p>
            <a:pPr lvl="1"/>
            <a:r>
              <a:rPr lang="en-US" dirty="0"/>
              <a:t>Universal groups from any trusted forest</a:t>
            </a:r>
          </a:p>
          <a:p>
            <a:pPr lvl="1"/>
            <a:r>
              <a:rPr lang="en-US" dirty="0"/>
              <a:t>Domain local groups from the same domain</a:t>
            </a:r>
          </a:p>
          <a:p>
            <a:pPr lvl="1"/>
            <a:r>
              <a:rPr lang="en-US" dirty="0"/>
              <a:t>Global groups from any trusted domain</a:t>
            </a:r>
          </a:p>
          <a:p>
            <a:pPr lvl="1"/>
            <a:endParaRPr lang="en-US" dirty="0"/>
          </a:p>
        </p:txBody>
      </p:sp>
      <p:sp>
        <p:nvSpPr>
          <p:cNvPr id="3" name="Title 2"/>
          <p:cNvSpPr>
            <a:spLocks noGrp="1"/>
          </p:cNvSpPr>
          <p:nvPr>
            <p:ph type="title"/>
          </p:nvPr>
        </p:nvSpPr>
        <p:spPr/>
        <p:txBody>
          <a:bodyPr/>
          <a:lstStyle/>
          <a:p>
            <a:r>
              <a:rPr lang="en-US" dirty="0"/>
              <a:t>Scope : Domain Local</a:t>
            </a:r>
          </a:p>
        </p:txBody>
      </p:sp>
    </p:spTree>
    <p:extLst>
      <p:ext uri="{BB962C8B-B14F-4D97-AF65-F5344CB8AC3E}">
        <p14:creationId xmlns:p14="http://schemas.microsoft.com/office/powerpoint/2010/main" val="273261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Global groups can be used to manage privileges to resources in any domain under the same structure such as :</a:t>
            </a:r>
          </a:p>
          <a:p>
            <a:pPr lvl="1"/>
            <a:r>
              <a:rPr lang="en-US" dirty="0"/>
              <a:t>User accounts from the same domain</a:t>
            </a:r>
          </a:p>
          <a:p>
            <a:pPr lvl="1"/>
            <a:r>
              <a:rPr lang="en-US" dirty="0"/>
              <a:t>Computer accounts from the same domain</a:t>
            </a:r>
          </a:p>
          <a:p>
            <a:pPr lvl="1"/>
            <a:r>
              <a:rPr lang="en-US" dirty="0"/>
              <a:t>Global groups from the same domain</a:t>
            </a:r>
          </a:p>
          <a:p>
            <a:pPr marL="365760" lvl="1" indent="0">
              <a:buNone/>
            </a:pPr>
            <a:endParaRPr lang="en-US" dirty="0"/>
          </a:p>
          <a:p>
            <a:pPr marL="434340" indent="-342900"/>
            <a:r>
              <a:rPr lang="en-US" dirty="0"/>
              <a:t>Global group objects and membership data will be replicated to every domain controlled in the same domain. This group had the limited membership but it is not high availability as its available for other domains in the structure. This is ideal when categorizing privileges based on roles and responsibilities. </a:t>
            </a:r>
          </a:p>
        </p:txBody>
      </p:sp>
      <p:sp>
        <p:nvSpPr>
          <p:cNvPr id="3" name="Title 2"/>
          <p:cNvSpPr>
            <a:spLocks noGrp="1"/>
          </p:cNvSpPr>
          <p:nvPr>
            <p:ph type="title"/>
          </p:nvPr>
        </p:nvSpPr>
        <p:spPr/>
        <p:txBody>
          <a:bodyPr/>
          <a:lstStyle/>
          <a:p>
            <a:r>
              <a:rPr lang="en-US" dirty="0"/>
              <a:t>Scope : Global</a:t>
            </a:r>
          </a:p>
        </p:txBody>
      </p:sp>
    </p:spTree>
    <p:extLst>
      <p:ext uri="{BB962C8B-B14F-4D97-AF65-F5344CB8AC3E}">
        <p14:creationId xmlns:p14="http://schemas.microsoft.com/office/powerpoint/2010/main" val="21415193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77171</TotalTime>
  <Words>1067</Words>
  <Application>Microsoft Office PowerPoint</Application>
  <PresentationFormat>On-screen Show (4:3)</PresentationFormat>
  <Paragraphs>80</Paragraphs>
  <Slides>12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 Narrow</vt:lpstr>
      <vt:lpstr>Calibri</vt:lpstr>
      <vt:lpstr>Franklin Gothic Medium</vt:lpstr>
      <vt:lpstr>Times</vt:lpstr>
      <vt:lpstr>Wingdings</vt:lpstr>
      <vt:lpstr>Wingdings 2</vt:lpstr>
      <vt:lpstr>Java Green</vt:lpstr>
      <vt:lpstr>Concepts of  Computing  Technologies   Directory and Access Management: Groups  </vt:lpstr>
      <vt:lpstr>Objectives</vt:lpstr>
      <vt:lpstr>Groups</vt:lpstr>
      <vt:lpstr>Security Groups</vt:lpstr>
      <vt:lpstr>Security Groups</vt:lpstr>
      <vt:lpstr>Distribution Groups</vt:lpstr>
      <vt:lpstr>Group Scope</vt:lpstr>
      <vt:lpstr>Scope : Domain Local</vt:lpstr>
      <vt:lpstr>Scope : Global</vt:lpstr>
      <vt:lpstr>Scope : Universal</vt:lpstr>
      <vt:lpstr>Converting Groups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Mantas Pileckis</cp:lastModifiedBy>
  <cp:revision>641</cp:revision>
  <dcterms:created xsi:type="dcterms:W3CDTF">2013-12-20T15:33:26Z</dcterms:created>
  <dcterms:modified xsi:type="dcterms:W3CDTF">2018-04-24T02:44:57Z</dcterms:modified>
</cp:coreProperties>
</file>