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57" r:id="rId2"/>
    <p:sldId id="258" r:id="rId3"/>
    <p:sldId id="266" r:id="rId4"/>
    <p:sldId id="271" r:id="rId5"/>
    <p:sldId id="267" r:id="rId6"/>
    <p:sldId id="269" r:id="rId7"/>
    <p:sldId id="270" r:id="rId8"/>
    <p:sldId id="268"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660"/>
  </p:normalViewPr>
  <p:slideViewPr>
    <p:cSldViewPr snapToGrid="0">
      <p:cViewPr varScale="1">
        <p:scale>
          <a:sx n="70" d="100"/>
          <a:sy n="70" d="100"/>
        </p:scale>
        <p:origin x="1206"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343.</a:t>
            </a: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191246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348.</a:t>
            </a:r>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411433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348.</a:t>
            </a:r>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2230664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Object Attributes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pPr marL="45720" indent="0">
              <a:buNone/>
            </a:pPr>
            <a:endParaRPr lang="en-US" dirty="0"/>
          </a:p>
          <a:p>
            <a:r>
              <a:rPr lang="en-US" dirty="0"/>
              <a:t>Have a basic understanding of object attributes.</a:t>
            </a:r>
          </a:p>
          <a:p>
            <a:r>
              <a:rPr lang="en-US" dirty="0"/>
              <a:t>Have the tools to create a custom attribute.</a:t>
            </a:r>
          </a:p>
          <a:p>
            <a:r>
              <a:rPr lang="en-US" dirty="0"/>
              <a:t>Have understanding of some of the basic syntax in active directory.</a:t>
            </a:r>
          </a:p>
          <a:p>
            <a:endParaRPr lang="en-US" dirty="0"/>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Each Object in Active Directory is an instance of an Object Class and therefor each object belongs to a certain Object class.</a:t>
            </a:r>
          </a:p>
          <a:p>
            <a:r>
              <a:rPr lang="en-US" dirty="0"/>
              <a:t>Object Class is a grouping of attributes and properties that describes an object.</a:t>
            </a:r>
          </a:p>
          <a:p>
            <a:r>
              <a:rPr lang="en-US" dirty="0"/>
              <a:t>Objects can have attributes which are common for other objects in the same class.</a:t>
            </a:r>
          </a:p>
          <a:p>
            <a:r>
              <a:rPr lang="en-US" dirty="0"/>
              <a:t>Some attributes have unique values which make objects unique under the same class.</a:t>
            </a:r>
          </a:p>
          <a:p>
            <a:r>
              <a:rPr lang="en-US" dirty="0"/>
              <a:t>The set of attributes defines an Object within an Object class.</a:t>
            </a:r>
          </a:p>
          <a:p>
            <a:pPr marL="45720" indent="0">
              <a:buNone/>
            </a:pPr>
            <a:endParaRPr lang="en-US" dirty="0"/>
          </a:p>
        </p:txBody>
      </p:sp>
      <p:sp>
        <p:nvSpPr>
          <p:cNvPr id="3" name="Title 2"/>
          <p:cNvSpPr>
            <a:spLocks noGrp="1"/>
          </p:cNvSpPr>
          <p:nvPr>
            <p:ph type="title"/>
          </p:nvPr>
        </p:nvSpPr>
        <p:spPr/>
        <p:txBody>
          <a:bodyPr/>
          <a:lstStyle/>
          <a:p>
            <a:r>
              <a:rPr lang="en-US" dirty="0"/>
              <a:t>Object Attributes</a:t>
            </a:r>
          </a:p>
        </p:txBody>
      </p:sp>
    </p:spTree>
    <p:extLst>
      <p:ext uri="{BB962C8B-B14F-4D97-AF65-F5344CB8AC3E}">
        <p14:creationId xmlns:p14="http://schemas.microsoft.com/office/powerpoint/2010/main" val="2592828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9473"/>
          </a:xfrm>
        </p:spPr>
        <p:txBody>
          <a:bodyPr>
            <a:normAutofit/>
          </a:bodyPr>
          <a:lstStyle/>
          <a:p>
            <a:endParaRPr lang="en-US" dirty="0"/>
          </a:p>
          <a:p>
            <a:r>
              <a:rPr lang="en-US" dirty="0"/>
              <a:t>Active Directory does a well job of</a:t>
            </a:r>
            <a:br>
              <a:rPr lang="en-US" dirty="0"/>
            </a:br>
            <a:r>
              <a:rPr lang="en-US" dirty="0"/>
              <a:t>describing the selected objects</a:t>
            </a:r>
            <a:br>
              <a:rPr lang="en-US" dirty="0"/>
            </a:br>
            <a:r>
              <a:rPr lang="en-US" dirty="0"/>
              <a:t>and their attributes with a listed view for</a:t>
            </a:r>
            <a:br>
              <a:rPr lang="en-US" dirty="0"/>
            </a:br>
            <a:r>
              <a:rPr lang="en-US" dirty="0"/>
              <a:t>each object we select. </a:t>
            </a:r>
          </a:p>
          <a:p>
            <a:r>
              <a:rPr lang="en-US" dirty="0"/>
              <a:t>We are able to view, add, edit and</a:t>
            </a:r>
            <a:br>
              <a:rPr lang="en-US" dirty="0"/>
            </a:br>
            <a:r>
              <a:rPr lang="en-US" dirty="0"/>
              <a:t>Remove values from some attributes in </a:t>
            </a:r>
            <a:br>
              <a:rPr lang="en-US" dirty="0"/>
            </a:br>
            <a:r>
              <a:rPr lang="en-US" dirty="0"/>
              <a:t>this view.</a:t>
            </a:r>
          </a:p>
          <a:p>
            <a:r>
              <a:rPr lang="en-US" dirty="0"/>
              <a:t>Most of the attribute names do no match</a:t>
            </a:r>
            <a:br>
              <a:rPr lang="en-US" dirty="0"/>
            </a:br>
            <a:r>
              <a:rPr lang="en-US" dirty="0"/>
              <a:t>with the names that you will create in the</a:t>
            </a:r>
            <a:br>
              <a:rPr lang="en-US" dirty="0"/>
            </a:br>
            <a:r>
              <a:rPr lang="en-US" dirty="0"/>
              <a:t>wizard (will discuss in the following slides).</a:t>
            </a:r>
          </a:p>
        </p:txBody>
      </p:sp>
      <p:sp>
        <p:nvSpPr>
          <p:cNvPr id="3" name="Title 2"/>
          <p:cNvSpPr>
            <a:spLocks noGrp="1"/>
          </p:cNvSpPr>
          <p:nvPr>
            <p:ph type="title"/>
          </p:nvPr>
        </p:nvSpPr>
        <p:spPr/>
        <p:txBody>
          <a:bodyPr/>
          <a:lstStyle/>
          <a:p>
            <a:r>
              <a:rPr lang="en-US" dirty="0"/>
              <a:t>Object Attributes</a:t>
            </a:r>
          </a:p>
        </p:txBody>
      </p:sp>
      <p:pic>
        <p:nvPicPr>
          <p:cNvPr id="4" name="Picture 3">
            <a:extLst>
              <a:ext uri="{FF2B5EF4-FFF2-40B4-BE49-F238E27FC236}">
                <a16:creationId xmlns:a16="http://schemas.microsoft.com/office/drawing/2014/main" id="{58D55D0A-82B8-472D-8AF2-969A4CB855C7}"/>
              </a:ext>
            </a:extLst>
          </p:cNvPr>
          <p:cNvPicPr>
            <a:picLocks noChangeAspect="1"/>
          </p:cNvPicPr>
          <p:nvPr/>
        </p:nvPicPr>
        <p:blipFill>
          <a:blip r:embed="rId3"/>
          <a:stretch>
            <a:fillRect/>
          </a:stretch>
        </p:blipFill>
        <p:spPr>
          <a:xfrm>
            <a:off x="5462588" y="1719070"/>
            <a:ext cx="3299672" cy="4472721"/>
          </a:xfrm>
          <a:prstGeom prst="rect">
            <a:avLst/>
          </a:prstGeom>
        </p:spPr>
      </p:pic>
      <p:sp>
        <p:nvSpPr>
          <p:cNvPr id="6" name="Title 2">
            <a:extLst>
              <a:ext uri="{FF2B5EF4-FFF2-40B4-BE49-F238E27FC236}">
                <a16:creationId xmlns:a16="http://schemas.microsoft.com/office/drawing/2014/main" id="{ABC1463C-6165-4E22-B8BC-69ECBFF92874}"/>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342).</a:t>
            </a:r>
          </a:p>
        </p:txBody>
      </p:sp>
    </p:spTree>
    <p:extLst>
      <p:ext uri="{BB962C8B-B14F-4D97-AF65-F5344CB8AC3E}">
        <p14:creationId xmlns:p14="http://schemas.microsoft.com/office/powerpoint/2010/main" val="1949665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7" y="1609344"/>
            <a:ext cx="8407893" cy="5084064"/>
          </a:xfrm>
        </p:spPr>
        <p:txBody>
          <a:bodyPr>
            <a:normAutofit/>
          </a:bodyPr>
          <a:lstStyle/>
          <a:p>
            <a:r>
              <a:rPr lang="en-US" dirty="0"/>
              <a:t>In Active Directory, we are allowed to add custom attributes.</a:t>
            </a:r>
          </a:p>
          <a:p>
            <a:r>
              <a:rPr lang="en-US" dirty="0"/>
              <a:t>Custom attributes can be used for many cases,  these are few common uses of custom attributes:</a:t>
            </a:r>
          </a:p>
          <a:p>
            <a:pPr lvl="1"/>
            <a:r>
              <a:rPr lang="en-US" dirty="0"/>
              <a:t>Last user to logon to a computer</a:t>
            </a:r>
          </a:p>
          <a:p>
            <a:pPr lvl="1"/>
            <a:r>
              <a:rPr lang="en-US" dirty="0"/>
              <a:t>Last time the user logged on that computer</a:t>
            </a:r>
          </a:p>
          <a:p>
            <a:pPr lvl="1"/>
            <a:r>
              <a:rPr lang="en-US" dirty="0"/>
              <a:t>Hardware Manufacturer of that computer</a:t>
            </a:r>
          </a:p>
          <a:p>
            <a:pPr lvl="1"/>
            <a:r>
              <a:rPr lang="en-US" dirty="0"/>
              <a:t>Hardware model of the computer</a:t>
            </a:r>
          </a:p>
          <a:p>
            <a:pPr lvl="1"/>
            <a:r>
              <a:rPr lang="en-US" dirty="0"/>
              <a:t>Serial number of the computer</a:t>
            </a:r>
          </a:p>
          <a:p>
            <a:r>
              <a:rPr lang="en-US" dirty="0"/>
              <a:t>Creating an attribute in active directory is a simple task to do, but it is not reversible.</a:t>
            </a:r>
          </a:p>
          <a:p>
            <a:r>
              <a:rPr lang="en-US" dirty="0"/>
              <a:t>If a custom attribute was created in Active directory, it cannot be removed.</a:t>
            </a:r>
          </a:p>
          <a:p>
            <a:endParaRPr lang="en-US" dirty="0"/>
          </a:p>
        </p:txBody>
      </p:sp>
      <p:sp>
        <p:nvSpPr>
          <p:cNvPr id="3" name="Title 2"/>
          <p:cNvSpPr>
            <a:spLocks noGrp="1"/>
          </p:cNvSpPr>
          <p:nvPr>
            <p:ph type="title"/>
          </p:nvPr>
        </p:nvSpPr>
        <p:spPr/>
        <p:txBody>
          <a:bodyPr/>
          <a:lstStyle/>
          <a:p>
            <a:r>
              <a:rPr lang="en-US" dirty="0"/>
              <a:t>Custom attributes</a:t>
            </a:r>
          </a:p>
        </p:txBody>
      </p:sp>
    </p:spTree>
    <p:extLst>
      <p:ext uri="{BB962C8B-B14F-4D97-AF65-F5344CB8AC3E}">
        <p14:creationId xmlns:p14="http://schemas.microsoft.com/office/powerpoint/2010/main" val="627785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Any time we will want to create a custom attribute, we will be prompted with an appropriate window in which we will have to follow the syntax rules and define our values.</a:t>
            </a:r>
          </a:p>
          <a:p>
            <a:pPr lvl="1"/>
            <a:endParaRPr lang="en-US" dirty="0"/>
          </a:p>
          <a:p>
            <a:pPr lvl="1"/>
            <a:endParaRPr lang="en-US" dirty="0"/>
          </a:p>
          <a:p>
            <a:pPr lvl="1"/>
            <a:endParaRPr lang="en-US" dirty="0"/>
          </a:p>
          <a:p>
            <a:pPr lvl="1"/>
            <a:r>
              <a:rPr lang="en-US" dirty="0"/>
              <a:t>Here we need to define the details about the </a:t>
            </a:r>
          </a:p>
          <a:p>
            <a:pPr marL="365760" lvl="1" indent="0">
              <a:buNone/>
            </a:pPr>
            <a:r>
              <a:rPr lang="en-US" dirty="0"/>
              <a:t>	custom attribute using proper syntax.</a:t>
            </a:r>
          </a:p>
          <a:p>
            <a:pPr marL="45720" indent="0">
              <a:buNone/>
            </a:pPr>
            <a:endParaRPr lang="en-US" dirty="0"/>
          </a:p>
        </p:txBody>
      </p:sp>
      <p:sp>
        <p:nvSpPr>
          <p:cNvPr id="3" name="Title 2"/>
          <p:cNvSpPr>
            <a:spLocks noGrp="1"/>
          </p:cNvSpPr>
          <p:nvPr>
            <p:ph type="title"/>
          </p:nvPr>
        </p:nvSpPr>
        <p:spPr/>
        <p:txBody>
          <a:bodyPr/>
          <a:lstStyle/>
          <a:p>
            <a:r>
              <a:rPr lang="en-US" dirty="0"/>
              <a:t>Custom Attributes : Create</a:t>
            </a:r>
          </a:p>
        </p:txBody>
      </p:sp>
      <p:pic>
        <p:nvPicPr>
          <p:cNvPr id="8" name="Picture 7">
            <a:extLst>
              <a:ext uri="{FF2B5EF4-FFF2-40B4-BE49-F238E27FC236}">
                <a16:creationId xmlns:a16="http://schemas.microsoft.com/office/drawing/2014/main" id="{61337ED9-B4DC-4958-9C31-51A04B41047A}"/>
              </a:ext>
            </a:extLst>
          </p:cNvPr>
          <p:cNvPicPr>
            <a:picLocks noChangeAspect="1"/>
          </p:cNvPicPr>
          <p:nvPr/>
        </p:nvPicPr>
        <p:blipFill>
          <a:blip r:embed="rId3"/>
          <a:stretch>
            <a:fillRect/>
          </a:stretch>
        </p:blipFill>
        <p:spPr>
          <a:xfrm>
            <a:off x="5654623" y="2741236"/>
            <a:ext cx="3107637" cy="3385243"/>
          </a:xfrm>
          <a:prstGeom prst="rect">
            <a:avLst/>
          </a:prstGeom>
        </p:spPr>
      </p:pic>
      <p:sp>
        <p:nvSpPr>
          <p:cNvPr id="5" name="Title 2">
            <a:extLst>
              <a:ext uri="{FF2B5EF4-FFF2-40B4-BE49-F238E27FC236}">
                <a16:creationId xmlns:a16="http://schemas.microsoft.com/office/drawing/2014/main" id="{6874BBD4-E583-483B-8E0B-423EBD56CEC5}"/>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348).</a:t>
            </a:r>
          </a:p>
        </p:txBody>
      </p:sp>
    </p:spTree>
    <p:extLst>
      <p:ext uri="{BB962C8B-B14F-4D97-AF65-F5344CB8AC3E}">
        <p14:creationId xmlns:p14="http://schemas.microsoft.com/office/powerpoint/2010/main" val="405490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6049"/>
          </a:xfrm>
        </p:spPr>
        <p:txBody>
          <a:bodyPr>
            <a:normAutofit/>
          </a:bodyPr>
          <a:lstStyle/>
          <a:p>
            <a:pPr lvl="1"/>
            <a:endParaRPr lang="en-US" dirty="0"/>
          </a:p>
          <a:p>
            <a:pPr marL="365760" lvl="1" indent="0">
              <a:buNone/>
            </a:pPr>
            <a:r>
              <a:rPr lang="en-US" b="1" dirty="0"/>
              <a:t>Common name (CN) – </a:t>
            </a:r>
          </a:p>
          <a:p>
            <a:pPr marL="365760" lvl="1" indent="0">
              <a:buNone/>
            </a:pPr>
            <a:r>
              <a:rPr lang="en-US" dirty="0"/>
              <a:t>Name of the object (Letters, Numbers, Hyphens).</a:t>
            </a:r>
          </a:p>
          <a:p>
            <a:pPr marL="365760" lvl="1" indent="0">
              <a:buNone/>
            </a:pPr>
            <a:r>
              <a:rPr lang="en-US" b="1" dirty="0"/>
              <a:t>LDAP Display Name – </a:t>
            </a:r>
          </a:p>
          <a:p>
            <a:pPr marL="365760" lvl="1" indent="0">
              <a:buNone/>
            </a:pPr>
            <a:r>
              <a:rPr lang="en-US" dirty="0"/>
              <a:t>Custom reference to the object (CN by default).</a:t>
            </a:r>
          </a:p>
          <a:p>
            <a:pPr marL="365760" lvl="1" indent="0">
              <a:buNone/>
            </a:pPr>
            <a:r>
              <a:rPr lang="en-US" b="1" dirty="0"/>
              <a:t>Unique X500 Object ID – </a:t>
            </a:r>
          </a:p>
          <a:p>
            <a:pPr marL="365760" lvl="1" indent="0">
              <a:buNone/>
            </a:pPr>
            <a:r>
              <a:rPr lang="en-US" dirty="0"/>
              <a:t>Object identifier value (Required for all attributes).</a:t>
            </a:r>
          </a:p>
          <a:p>
            <a:pPr marL="365760" lvl="1" indent="0">
              <a:buNone/>
            </a:pPr>
            <a:r>
              <a:rPr lang="en-US" b="1" dirty="0"/>
              <a:t>Description – </a:t>
            </a:r>
          </a:p>
          <a:p>
            <a:pPr marL="365760" lvl="1" indent="0">
              <a:buNone/>
            </a:pPr>
            <a:r>
              <a:rPr lang="en-US" dirty="0"/>
              <a:t>Simple description of the attribute.</a:t>
            </a:r>
          </a:p>
          <a:p>
            <a:pPr marL="365760" lvl="1" indent="0">
              <a:buNone/>
            </a:pPr>
            <a:r>
              <a:rPr lang="en-US" b="1" dirty="0"/>
              <a:t>Syntax – </a:t>
            </a:r>
          </a:p>
          <a:p>
            <a:pPr marL="365760" lvl="1" indent="0">
              <a:buNone/>
            </a:pPr>
            <a:r>
              <a:rPr lang="en-US" dirty="0"/>
              <a:t>The storage representation of the object (Data Type).</a:t>
            </a:r>
          </a:p>
          <a:p>
            <a:pPr marL="365760" lvl="1" indent="0">
              <a:buNone/>
            </a:pPr>
            <a:r>
              <a:rPr lang="en-US" dirty="0"/>
              <a:t>.</a:t>
            </a:r>
          </a:p>
          <a:p>
            <a:pPr marL="45720" indent="0">
              <a:buNone/>
            </a:pPr>
            <a:endParaRPr lang="en-US" dirty="0"/>
          </a:p>
        </p:txBody>
      </p:sp>
      <p:sp>
        <p:nvSpPr>
          <p:cNvPr id="3" name="Title 2"/>
          <p:cNvSpPr>
            <a:spLocks noGrp="1"/>
          </p:cNvSpPr>
          <p:nvPr>
            <p:ph type="title"/>
          </p:nvPr>
        </p:nvSpPr>
        <p:spPr/>
        <p:txBody>
          <a:bodyPr/>
          <a:lstStyle/>
          <a:p>
            <a:r>
              <a:rPr lang="en-US" dirty="0"/>
              <a:t>Custom Attributes : Create</a:t>
            </a:r>
          </a:p>
        </p:txBody>
      </p:sp>
      <p:pic>
        <p:nvPicPr>
          <p:cNvPr id="8" name="Picture 7">
            <a:extLst>
              <a:ext uri="{FF2B5EF4-FFF2-40B4-BE49-F238E27FC236}">
                <a16:creationId xmlns:a16="http://schemas.microsoft.com/office/drawing/2014/main" id="{61337ED9-B4DC-4958-9C31-51A04B41047A}"/>
              </a:ext>
            </a:extLst>
          </p:cNvPr>
          <p:cNvPicPr>
            <a:picLocks noChangeAspect="1"/>
          </p:cNvPicPr>
          <p:nvPr/>
        </p:nvPicPr>
        <p:blipFill>
          <a:blip r:embed="rId3"/>
          <a:stretch>
            <a:fillRect/>
          </a:stretch>
        </p:blipFill>
        <p:spPr>
          <a:xfrm>
            <a:off x="5830111" y="2176270"/>
            <a:ext cx="3107637" cy="3385243"/>
          </a:xfrm>
          <a:prstGeom prst="rect">
            <a:avLst/>
          </a:prstGeom>
        </p:spPr>
      </p:pic>
      <p:sp>
        <p:nvSpPr>
          <p:cNvPr id="5" name="Title 2">
            <a:extLst>
              <a:ext uri="{FF2B5EF4-FFF2-40B4-BE49-F238E27FC236}">
                <a16:creationId xmlns:a16="http://schemas.microsoft.com/office/drawing/2014/main" id="{CA5B48A7-C9BF-4A5A-8B88-7DC6ED743AAC}"/>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348).</a:t>
            </a:r>
          </a:p>
        </p:txBody>
      </p:sp>
    </p:spTree>
    <p:extLst>
      <p:ext uri="{BB962C8B-B14F-4D97-AF65-F5344CB8AC3E}">
        <p14:creationId xmlns:p14="http://schemas.microsoft.com/office/powerpoint/2010/main" val="167991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1" y="1712297"/>
            <a:ext cx="8381260" cy="4789856"/>
          </a:xfrm>
        </p:spPr>
        <p:txBody>
          <a:bodyPr>
            <a:normAutofit fontScale="92500" lnSpcReduction="10000"/>
          </a:bodyPr>
          <a:lstStyle/>
          <a:p>
            <a:r>
              <a:rPr lang="en-US" dirty="0"/>
              <a:t>This is the list of the most commonly used syntax in active directory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Along with the syntax, it is also possible to define minimum or maximum values. If the minimum and maximum values are not defined, it will take the default values of Active Directory.</a:t>
            </a:r>
          </a:p>
          <a:p>
            <a:pPr marL="45720" indent="0">
              <a:buNone/>
            </a:pPr>
            <a:endParaRPr lang="en-US" dirty="0"/>
          </a:p>
        </p:txBody>
      </p:sp>
      <p:sp>
        <p:nvSpPr>
          <p:cNvPr id="3" name="Title 2"/>
          <p:cNvSpPr>
            <a:spLocks noGrp="1"/>
          </p:cNvSpPr>
          <p:nvPr>
            <p:ph type="title"/>
          </p:nvPr>
        </p:nvSpPr>
        <p:spPr/>
        <p:txBody>
          <a:bodyPr/>
          <a:lstStyle/>
          <a:p>
            <a:r>
              <a:rPr lang="en-US" dirty="0"/>
              <a:t>Custom Attributes : Syntax</a:t>
            </a:r>
          </a:p>
        </p:txBody>
      </p:sp>
      <p:graphicFrame>
        <p:nvGraphicFramePr>
          <p:cNvPr id="4" name="Table 3">
            <a:extLst>
              <a:ext uri="{FF2B5EF4-FFF2-40B4-BE49-F238E27FC236}">
                <a16:creationId xmlns:a16="http://schemas.microsoft.com/office/drawing/2014/main" id="{F0AC26F0-2B5A-4B04-8450-95A16B3F786A}"/>
              </a:ext>
            </a:extLst>
          </p:cNvPr>
          <p:cNvGraphicFramePr>
            <a:graphicFrameLocks noGrp="1"/>
          </p:cNvGraphicFramePr>
          <p:nvPr>
            <p:extLst>
              <p:ext uri="{D42A27DB-BD31-4B8C-83A1-F6EECF244321}">
                <p14:modId xmlns:p14="http://schemas.microsoft.com/office/powerpoint/2010/main" val="3099652908"/>
              </p:ext>
            </p:extLst>
          </p:nvPr>
        </p:nvGraphicFramePr>
        <p:xfrm>
          <a:off x="1146624" y="2165095"/>
          <a:ext cx="6873970" cy="2926080"/>
        </p:xfrm>
        <a:graphic>
          <a:graphicData uri="http://schemas.openxmlformats.org/drawingml/2006/table">
            <a:tbl>
              <a:tblPr firstRow="1" bandRow="1">
                <a:tableStyleId>{BDBED569-4797-4DF1-A0F4-6AAB3CD982D8}</a:tableStyleId>
              </a:tblPr>
              <a:tblGrid>
                <a:gridCol w="2238259">
                  <a:extLst>
                    <a:ext uri="{9D8B030D-6E8A-4147-A177-3AD203B41FA5}">
                      <a16:colId xmlns:a16="http://schemas.microsoft.com/office/drawing/2014/main" val="2913253320"/>
                    </a:ext>
                  </a:extLst>
                </a:gridCol>
                <a:gridCol w="4635711">
                  <a:extLst>
                    <a:ext uri="{9D8B030D-6E8A-4147-A177-3AD203B41FA5}">
                      <a16:colId xmlns:a16="http://schemas.microsoft.com/office/drawing/2014/main" val="119567770"/>
                    </a:ext>
                  </a:extLst>
                </a:gridCol>
              </a:tblGrid>
              <a:tr h="268108">
                <a:tc>
                  <a:txBody>
                    <a:bodyPr/>
                    <a:lstStyle/>
                    <a:p>
                      <a:r>
                        <a:rPr lang="en-US" dirty="0"/>
                        <a:t>Syntax</a:t>
                      </a:r>
                    </a:p>
                  </a:txBody>
                  <a:tcPr/>
                </a:tc>
                <a:tc>
                  <a:txBody>
                    <a:bodyPr/>
                    <a:lstStyle/>
                    <a:p>
                      <a:r>
                        <a:rPr lang="en-US" dirty="0"/>
                        <a:t>Description</a:t>
                      </a:r>
                    </a:p>
                  </a:txBody>
                  <a:tcPr/>
                </a:tc>
                <a:extLst>
                  <a:ext uri="{0D108BD9-81ED-4DB2-BD59-A6C34878D82A}">
                    <a16:rowId xmlns:a16="http://schemas.microsoft.com/office/drawing/2014/main" val="3531678742"/>
                  </a:ext>
                </a:extLst>
              </a:tr>
              <a:tr h="268108">
                <a:tc>
                  <a:txBody>
                    <a:bodyPr/>
                    <a:lstStyle/>
                    <a:p>
                      <a:r>
                        <a:rPr lang="en-US" dirty="0"/>
                        <a:t>Boolean</a:t>
                      </a:r>
                    </a:p>
                  </a:txBody>
                  <a:tcPr/>
                </a:tc>
                <a:tc>
                  <a:txBody>
                    <a:bodyPr/>
                    <a:lstStyle/>
                    <a:p>
                      <a:r>
                        <a:rPr lang="en-US" dirty="0"/>
                        <a:t>True or False</a:t>
                      </a:r>
                    </a:p>
                  </a:txBody>
                  <a:tcPr/>
                </a:tc>
                <a:extLst>
                  <a:ext uri="{0D108BD9-81ED-4DB2-BD59-A6C34878D82A}">
                    <a16:rowId xmlns:a16="http://schemas.microsoft.com/office/drawing/2014/main" val="384128926"/>
                  </a:ext>
                </a:extLst>
              </a:tr>
              <a:tr h="268108">
                <a:tc>
                  <a:txBody>
                    <a:bodyPr/>
                    <a:lstStyle/>
                    <a:p>
                      <a:r>
                        <a:rPr lang="en-US" dirty="0"/>
                        <a:t>Unicode String</a:t>
                      </a:r>
                    </a:p>
                  </a:txBody>
                  <a:tcPr/>
                </a:tc>
                <a:tc>
                  <a:txBody>
                    <a:bodyPr/>
                    <a:lstStyle/>
                    <a:p>
                      <a:r>
                        <a:rPr lang="en-US" dirty="0"/>
                        <a:t>A large String</a:t>
                      </a:r>
                    </a:p>
                  </a:txBody>
                  <a:tcPr/>
                </a:tc>
                <a:extLst>
                  <a:ext uri="{0D108BD9-81ED-4DB2-BD59-A6C34878D82A}">
                    <a16:rowId xmlns:a16="http://schemas.microsoft.com/office/drawing/2014/main" val="2919419828"/>
                  </a:ext>
                </a:extLst>
              </a:tr>
              <a:tr h="268108">
                <a:tc>
                  <a:txBody>
                    <a:bodyPr/>
                    <a:lstStyle/>
                    <a:p>
                      <a:r>
                        <a:rPr lang="en-US" dirty="0"/>
                        <a:t>Numeric String</a:t>
                      </a:r>
                    </a:p>
                  </a:txBody>
                  <a:tcPr/>
                </a:tc>
                <a:tc>
                  <a:txBody>
                    <a:bodyPr/>
                    <a:lstStyle/>
                    <a:p>
                      <a:r>
                        <a:rPr lang="en-US" dirty="0"/>
                        <a:t>String of digits</a:t>
                      </a:r>
                    </a:p>
                  </a:txBody>
                  <a:tcPr/>
                </a:tc>
                <a:extLst>
                  <a:ext uri="{0D108BD9-81ED-4DB2-BD59-A6C34878D82A}">
                    <a16:rowId xmlns:a16="http://schemas.microsoft.com/office/drawing/2014/main" val="519823347"/>
                  </a:ext>
                </a:extLst>
              </a:tr>
              <a:tr h="268108">
                <a:tc>
                  <a:txBody>
                    <a:bodyPr/>
                    <a:lstStyle/>
                    <a:p>
                      <a:r>
                        <a:rPr lang="en-US" dirty="0"/>
                        <a:t>Integer</a:t>
                      </a:r>
                    </a:p>
                  </a:txBody>
                  <a:tcPr/>
                </a:tc>
                <a:tc>
                  <a:txBody>
                    <a:bodyPr/>
                    <a:lstStyle/>
                    <a:p>
                      <a:r>
                        <a:rPr lang="en-US" dirty="0"/>
                        <a:t>32-Bit numeric value</a:t>
                      </a:r>
                    </a:p>
                  </a:txBody>
                  <a:tcPr/>
                </a:tc>
                <a:extLst>
                  <a:ext uri="{0D108BD9-81ED-4DB2-BD59-A6C34878D82A}">
                    <a16:rowId xmlns:a16="http://schemas.microsoft.com/office/drawing/2014/main" val="2085172432"/>
                  </a:ext>
                </a:extLst>
              </a:tr>
              <a:tr h="268108">
                <a:tc>
                  <a:txBody>
                    <a:bodyPr/>
                    <a:lstStyle/>
                    <a:p>
                      <a:r>
                        <a:rPr lang="en-US" dirty="0"/>
                        <a:t>Large Integer</a:t>
                      </a:r>
                    </a:p>
                  </a:txBody>
                  <a:tcPr/>
                </a:tc>
                <a:tc>
                  <a:txBody>
                    <a:bodyPr/>
                    <a:lstStyle/>
                    <a:p>
                      <a:r>
                        <a:rPr lang="en-US" dirty="0"/>
                        <a:t>64-Bit numeric value</a:t>
                      </a:r>
                    </a:p>
                  </a:txBody>
                  <a:tcPr/>
                </a:tc>
                <a:extLst>
                  <a:ext uri="{0D108BD9-81ED-4DB2-BD59-A6C34878D82A}">
                    <a16:rowId xmlns:a16="http://schemas.microsoft.com/office/drawing/2014/main" val="3165696800"/>
                  </a:ext>
                </a:extLst>
              </a:tr>
              <a:tr h="268108">
                <a:tc>
                  <a:txBody>
                    <a:bodyPr/>
                    <a:lstStyle/>
                    <a:p>
                      <a:r>
                        <a:rPr lang="en-US" dirty="0"/>
                        <a:t>SID</a:t>
                      </a:r>
                    </a:p>
                  </a:txBody>
                  <a:tcPr/>
                </a:tc>
                <a:tc>
                  <a:txBody>
                    <a:bodyPr/>
                    <a:lstStyle/>
                    <a:p>
                      <a:r>
                        <a:rPr lang="en-US" dirty="0"/>
                        <a:t>Security identifier value</a:t>
                      </a:r>
                    </a:p>
                  </a:txBody>
                  <a:tcPr/>
                </a:tc>
                <a:extLst>
                  <a:ext uri="{0D108BD9-81ED-4DB2-BD59-A6C34878D82A}">
                    <a16:rowId xmlns:a16="http://schemas.microsoft.com/office/drawing/2014/main" val="3375466425"/>
                  </a:ext>
                </a:extLst>
              </a:tr>
              <a:tr h="308078">
                <a:tc>
                  <a:txBody>
                    <a:bodyPr/>
                    <a:lstStyle/>
                    <a:p>
                      <a:r>
                        <a:rPr lang="en-US" dirty="0"/>
                        <a:t>Distinguished name</a:t>
                      </a:r>
                    </a:p>
                  </a:txBody>
                  <a:tcPr/>
                </a:tc>
                <a:tc>
                  <a:txBody>
                    <a:bodyPr/>
                    <a:lstStyle/>
                    <a:p>
                      <a:r>
                        <a:rPr lang="en-US" dirty="0"/>
                        <a:t>String value to uniquely identify object</a:t>
                      </a:r>
                    </a:p>
                  </a:txBody>
                  <a:tcPr/>
                </a:tc>
                <a:extLst>
                  <a:ext uri="{0D108BD9-81ED-4DB2-BD59-A6C34878D82A}">
                    <a16:rowId xmlns:a16="http://schemas.microsoft.com/office/drawing/2014/main" val="1129011791"/>
                  </a:ext>
                </a:extLst>
              </a:tr>
            </a:tbl>
          </a:graphicData>
        </a:graphic>
      </p:graphicFrame>
    </p:spTree>
    <p:extLst>
      <p:ext uri="{BB962C8B-B14F-4D97-AF65-F5344CB8AC3E}">
        <p14:creationId xmlns:p14="http://schemas.microsoft.com/office/powerpoint/2010/main" val="3414856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a:t>
            </a:r>
            <a:r>
              <a:rPr lang="en-US" i="1" dirty="0"/>
              <a:t>Mastering Active Directory: Automate Tasks by Leveraging PowerShell for Active Directory Domain Services 2016</a:t>
            </a:r>
            <a:r>
              <a:rPr lang="en-US" dirty="0"/>
              <a:t>. Birmingham: </a:t>
            </a:r>
            <a:r>
              <a:rPr lang="en-US" dirty="0" err="1"/>
              <a:t>Packt</a:t>
            </a:r>
            <a:r>
              <a:rPr lang="en-US" dirty="0"/>
              <a:t> Pub</a:t>
            </a:r>
            <a:r>
              <a:rPr lang="en-US"/>
              <a:t>. 2017</a:t>
            </a:r>
            <a:r>
              <a:rPr lang="en-US" dirty="0"/>
              <a: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77142</TotalTime>
  <Words>522</Words>
  <Application>Microsoft Office PowerPoint</Application>
  <PresentationFormat>On-screen Show (4:3)</PresentationFormat>
  <Paragraphs>93</Paragraphs>
  <Slides>9</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 Narrow</vt:lpstr>
      <vt:lpstr>Calibri</vt:lpstr>
      <vt:lpstr>Franklin Gothic Medium</vt:lpstr>
      <vt:lpstr>Times</vt:lpstr>
      <vt:lpstr>Times New Roman</vt:lpstr>
      <vt:lpstr>Wingdings</vt:lpstr>
      <vt:lpstr>Wingdings 2</vt:lpstr>
      <vt:lpstr>Java Green</vt:lpstr>
      <vt:lpstr>Concepts of  Computing  Technologies   Directory and Access Management: Object Attributes  </vt:lpstr>
      <vt:lpstr>Objectives</vt:lpstr>
      <vt:lpstr>Object Attributes</vt:lpstr>
      <vt:lpstr>Object Attributes</vt:lpstr>
      <vt:lpstr>Custom attributes</vt:lpstr>
      <vt:lpstr>Custom Attributes : Create</vt:lpstr>
      <vt:lpstr>Custom Attributes : Create</vt:lpstr>
      <vt:lpstr>Custom Attributes : Syntax</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634</cp:revision>
  <dcterms:created xsi:type="dcterms:W3CDTF">2013-12-20T15:33:26Z</dcterms:created>
  <dcterms:modified xsi:type="dcterms:W3CDTF">2018-04-24T02:42:37Z</dcterms:modified>
</cp:coreProperties>
</file>