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17"/>
  </p:notesMasterIdLst>
  <p:sldIdLst>
    <p:sldId id="257" r:id="rId2"/>
    <p:sldId id="258" r:id="rId3"/>
    <p:sldId id="266" r:id="rId4"/>
    <p:sldId id="267" r:id="rId5"/>
    <p:sldId id="268" r:id="rId6"/>
    <p:sldId id="269" r:id="rId7"/>
    <p:sldId id="270" r:id="rId8"/>
    <p:sldId id="271" r:id="rId9"/>
    <p:sldId id="272" r:id="rId10"/>
    <p:sldId id="273" r:id="rId11"/>
    <p:sldId id="274" r:id="rId12"/>
    <p:sldId id="275" r:id="rId13"/>
    <p:sldId id="276" r:id="rId14"/>
    <p:sldId id="277" r:id="rId15"/>
    <p:sldId id="265"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FEDE"/>
    <a:srgbClr val="DDDDDD"/>
    <a:srgbClr val="AFA1E9"/>
    <a:srgbClr val="AFAADA"/>
    <a:srgbClr val="663300"/>
    <a:srgbClr val="D67F00"/>
    <a:srgbClr val="0066CC"/>
    <a:srgbClr val="0A0A0A"/>
    <a:srgbClr val="EAEAE6"/>
    <a:srgbClr val="54AC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69" autoAdjust="0"/>
    <p:restoredTop sz="85165"/>
  </p:normalViewPr>
  <p:slideViewPr>
    <p:cSldViewPr snapToGrid="0">
      <p:cViewPr varScale="1">
        <p:scale>
          <a:sx n="107" d="100"/>
          <a:sy n="107" d="100"/>
        </p:scale>
        <p:origin x="1944" y="168"/>
      </p:cViewPr>
      <p:guideLst>
        <p:guide orient="horz" pos="2160"/>
        <p:guide pos="288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99BAC5-AAC3-41B1-80A3-A98604D7601C}" type="datetimeFigureOut">
              <a:rPr lang="en-US" smtClean="0"/>
              <a:t>4/22/18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C63B7B-8D39-4D0A-9EEA-56F291D347AD}" type="slidenum">
              <a:rPr lang="en-US" smtClean="0"/>
              <a:t>‹#›</a:t>
            </a:fld>
            <a:endParaRPr lang="en-US"/>
          </a:p>
        </p:txBody>
      </p:sp>
    </p:spTree>
    <p:extLst>
      <p:ext uri="{BB962C8B-B14F-4D97-AF65-F5344CB8AC3E}">
        <p14:creationId xmlns:p14="http://schemas.microsoft.com/office/powerpoint/2010/main" val="2078626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Objects First with Java</a:t>
            </a:r>
          </a:p>
        </p:txBody>
      </p:sp>
      <p:sp>
        <p:nvSpPr>
          <p:cNvPr id="15363"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 David J. Barnes and Michael </a:t>
            </a:r>
            <a:r>
              <a:rPr lang="en-GB" altLang="en-US" sz="1200" dirty="0" err="1"/>
              <a:t>Kölling</a:t>
            </a:r>
            <a:endParaRPr lang="en-GB" altLang="en-US" sz="1200"/>
          </a:p>
        </p:txBody>
      </p:sp>
      <p:sp>
        <p:nvSpPr>
          <p:cNvPr id="1536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fld id="{03152B4E-4FD2-45FC-9CDE-05DF5F3AE35C}" type="slidenum">
              <a:rPr lang="en-GB" altLang="en-US" sz="1200"/>
              <a:pPr/>
              <a:t>1</a:t>
            </a:fld>
            <a:endParaRPr lang="en-GB" altLang="en-US" sz="1200"/>
          </a:p>
        </p:txBody>
      </p:sp>
      <p:sp>
        <p:nvSpPr>
          <p:cNvPr id="15365" name="Rectangle 2"/>
          <p:cNvSpPr>
            <a:spLocks noGrp="1" noRot="1" noChangeAspect="1" noChangeArrowheads="1" noTextEdit="1"/>
          </p:cNvSpPr>
          <p:nvPr>
            <p:ph type="sldImg"/>
          </p:nvPr>
        </p:nvSpPr>
        <p:spPr>
          <a:ln/>
        </p:spPr>
      </p:sp>
      <p:sp>
        <p:nvSpPr>
          <p:cNvPr id="1536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a:t>Advanced Learning Assistant Seminar, Spring 2018, Patrick Richeal, richealp7@students.rowan.edu</a:t>
            </a:r>
          </a:p>
        </p:txBody>
      </p:sp>
    </p:spTree>
    <p:extLst>
      <p:ext uri="{BB962C8B-B14F-4D97-AF65-F5344CB8AC3E}">
        <p14:creationId xmlns:p14="http://schemas.microsoft.com/office/powerpoint/2010/main" val="19199254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read/write DNS server operation mode is used when the DNS server is not integrated with Active Directory Domain Services. A common use for a DNS server that is not integrated with Active Directory Domain Services is for a standalone webserver.</a:t>
            </a:r>
          </a:p>
        </p:txBody>
      </p:sp>
      <p:sp>
        <p:nvSpPr>
          <p:cNvPr id="4" name="Slide Number Placeholder 3"/>
          <p:cNvSpPr>
            <a:spLocks noGrp="1"/>
          </p:cNvSpPr>
          <p:nvPr>
            <p:ph type="sldNum" sz="quarter" idx="10"/>
          </p:nvPr>
        </p:nvSpPr>
        <p:spPr/>
        <p:txBody>
          <a:bodyPr/>
          <a:lstStyle/>
          <a:p>
            <a:fld id="{29C63B7B-8D39-4D0A-9EEA-56F291D347AD}" type="slidenum">
              <a:rPr lang="en-US" smtClean="0"/>
              <a:t>10</a:t>
            </a:fld>
            <a:endParaRPr lang="en-US"/>
          </a:p>
        </p:txBody>
      </p:sp>
    </p:spTree>
    <p:extLst>
      <p:ext uri="{BB962C8B-B14F-4D97-AF65-F5344CB8AC3E}">
        <p14:creationId xmlns:p14="http://schemas.microsoft.com/office/powerpoint/2010/main" val="12022745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If the DNS server only keeps a read-only copy of a master zone, it operates in a read-only mode. Some DNS servers keep only secondary zones for security, load balancing, or disaster recovery purposes. This is usually seen in webserver farms. Read-only DNS servers will check with master DNS servers for DNS updates periodically.</a:t>
            </a:r>
          </a:p>
        </p:txBody>
      </p:sp>
      <p:sp>
        <p:nvSpPr>
          <p:cNvPr id="4" name="Slide Number Placeholder 3"/>
          <p:cNvSpPr>
            <a:spLocks noGrp="1"/>
          </p:cNvSpPr>
          <p:nvPr>
            <p:ph type="sldNum" sz="quarter" idx="10"/>
          </p:nvPr>
        </p:nvSpPr>
        <p:spPr/>
        <p:txBody>
          <a:bodyPr/>
          <a:lstStyle/>
          <a:p>
            <a:fld id="{29C63B7B-8D39-4D0A-9EEA-56F291D347AD}" type="slidenum">
              <a:rPr lang="en-US" smtClean="0"/>
              <a:t>11</a:t>
            </a:fld>
            <a:endParaRPr lang="en-US"/>
          </a:p>
        </p:txBody>
      </p:sp>
    </p:spTree>
    <p:extLst>
      <p:ext uri="{BB962C8B-B14F-4D97-AF65-F5344CB8AC3E}">
        <p14:creationId xmlns:p14="http://schemas.microsoft.com/office/powerpoint/2010/main" val="26340991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Healthy DNS replication is a key requirement for service and infrastructure integrity. Zone transfers are what allows certain zones to replicate the records of another zone. There are two types of zone file replications. In a full zone transfer, the entirety of the zone file is replicated from the master server. In an incremental zone transfer, only the records that have been modified will be replicated to provide faster replication. When there is a change in the master DNS zone, the system will send a notification to the servers that replicate from it about the change. When setting up a zone that replicates another zone, a full zone transfer is used initially followed by incremental zone transfers as needed.</a:t>
            </a:r>
          </a:p>
        </p:txBody>
      </p:sp>
      <p:sp>
        <p:nvSpPr>
          <p:cNvPr id="4" name="Slide Number Placeholder 3"/>
          <p:cNvSpPr>
            <a:spLocks noGrp="1"/>
          </p:cNvSpPr>
          <p:nvPr>
            <p:ph type="sldNum" sz="quarter" idx="10"/>
          </p:nvPr>
        </p:nvSpPr>
        <p:spPr/>
        <p:txBody>
          <a:bodyPr/>
          <a:lstStyle/>
          <a:p>
            <a:fld id="{29C63B7B-8D39-4D0A-9EEA-56F291D347AD}" type="slidenum">
              <a:rPr lang="en-US" smtClean="0"/>
              <a:t>12</a:t>
            </a:fld>
            <a:endParaRPr lang="en-US"/>
          </a:p>
        </p:txBody>
      </p:sp>
    </p:spTree>
    <p:extLst>
      <p:ext uri="{BB962C8B-B14F-4D97-AF65-F5344CB8AC3E}">
        <p14:creationId xmlns:p14="http://schemas.microsoft.com/office/powerpoint/2010/main" val="21300853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a DNS infrastructure, it is sometimes required to divide the DNS namespace to create additional zones. DNS delegation allows organizations to achieve this without the need for changing the domain structure. Imagine that a software development team requires certain DNS records to exist under a certain domain to test their software solutions. The team has to constantly request DNS modifications and changes to the IT team to be able to test their software which creates delays and problems for the software team.</a:t>
            </a:r>
          </a:p>
        </p:txBody>
      </p:sp>
      <p:sp>
        <p:nvSpPr>
          <p:cNvPr id="4" name="Slide Number Placeholder 3"/>
          <p:cNvSpPr>
            <a:spLocks noGrp="1"/>
          </p:cNvSpPr>
          <p:nvPr>
            <p:ph type="sldNum" sz="quarter" idx="10"/>
          </p:nvPr>
        </p:nvSpPr>
        <p:spPr/>
        <p:txBody>
          <a:bodyPr/>
          <a:lstStyle/>
          <a:p>
            <a:fld id="{29C63B7B-8D39-4D0A-9EEA-56F291D347AD}" type="slidenum">
              <a:rPr lang="en-US" smtClean="0"/>
              <a:t>13</a:t>
            </a:fld>
            <a:endParaRPr lang="en-US"/>
          </a:p>
        </p:txBody>
      </p:sp>
    </p:spTree>
    <p:extLst>
      <p:ext uri="{BB962C8B-B14F-4D97-AF65-F5344CB8AC3E}">
        <p14:creationId xmlns:p14="http://schemas.microsoft.com/office/powerpoint/2010/main" val="26627089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DNS delegation allows for the creation of a DNS server and zone under the main domain of the organization but with privileges for the software team to manage the records to speed up their process. DNS delegation can also be used to divide the DNS workloads into additional zones in order to improve the performance and create fault-tolerant setups.</a:t>
            </a:r>
          </a:p>
        </p:txBody>
      </p:sp>
      <p:sp>
        <p:nvSpPr>
          <p:cNvPr id="4" name="Slide Number Placeholder 3"/>
          <p:cNvSpPr>
            <a:spLocks noGrp="1"/>
          </p:cNvSpPr>
          <p:nvPr>
            <p:ph type="sldNum" sz="quarter" idx="10"/>
          </p:nvPr>
        </p:nvSpPr>
        <p:spPr/>
        <p:txBody>
          <a:bodyPr/>
          <a:lstStyle/>
          <a:p>
            <a:fld id="{29C63B7B-8D39-4D0A-9EEA-56F291D347AD}" type="slidenum">
              <a:rPr lang="en-US" smtClean="0"/>
              <a:t>14</a:t>
            </a:fld>
            <a:endParaRPr lang="en-US"/>
          </a:p>
        </p:txBody>
      </p:sp>
    </p:spTree>
    <p:extLst>
      <p:ext uri="{BB962C8B-B14F-4D97-AF65-F5344CB8AC3E}">
        <p14:creationId xmlns:p14="http://schemas.microsoft.com/office/powerpoint/2010/main" val="41260815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By the end of this lesson, you should be able to understand what the different DNS zones are and the responsibilities and characteristics of each one, understand the difference between the different DNS server operation modes, understand the two types of zone transfers and the characteristics of each, and understand DNS delegation and zone replications.</a:t>
            </a:r>
          </a:p>
        </p:txBody>
      </p:sp>
      <p:sp>
        <p:nvSpPr>
          <p:cNvPr id="4" name="Slide Number Placeholder 3"/>
          <p:cNvSpPr>
            <a:spLocks noGrp="1"/>
          </p:cNvSpPr>
          <p:nvPr>
            <p:ph type="sldNum" sz="quarter" idx="10"/>
          </p:nvPr>
        </p:nvSpPr>
        <p:spPr/>
        <p:txBody>
          <a:bodyPr/>
          <a:lstStyle/>
          <a:p>
            <a:fld id="{29C63B7B-8D39-4D0A-9EEA-56F291D347AD}" type="slidenum">
              <a:rPr lang="en-US" smtClean="0"/>
              <a:t>2</a:t>
            </a:fld>
            <a:endParaRPr lang="en-US"/>
          </a:p>
        </p:txBody>
      </p:sp>
    </p:spTree>
    <p:extLst>
      <p:ext uri="{BB962C8B-B14F-4D97-AF65-F5344CB8AC3E}">
        <p14:creationId xmlns:p14="http://schemas.microsoft.com/office/powerpoint/2010/main" val="2121421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 DNS zone is a container that holds DNS records for a DNS domain. The Microsoft DNS server supports four types of zones, each with different responsibilities and characteristics within the DNS namespace. The four zones are the primary zone, secondary zone, stub zone, and reverse lookup zone.</a:t>
            </a:r>
          </a:p>
        </p:txBody>
      </p:sp>
      <p:sp>
        <p:nvSpPr>
          <p:cNvPr id="4" name="Slide Number Placeholder 3"/>
          <p:cNvSpPr>
            <a:spLocks noGrp="1"/>
          </p:cNvSpPr>
          <p:nvPr>
            <p:ph type="sldNum" sz="quarter" idx="10"/>
          </p:nvPr>
        </p:nvSpPr>
        <p:spPr/>
        <p:txBody>
          <a:bodyPr/>
          <a:lstStyle/>
          <a:p>
            <a:fld id="{29C63B7B-8D39-4D0A-9EEA-56F291D347AD}" type="slidenum">
              <a:rPr lang="en-US" smtClean="0"/>
              <a:t>3</a:t>
            </a:fld>
            <a:endParaRPr lang="en-US"/>
          </a:p>
        </p:txBody>
      </p:sp>
    </p:spTree>
    <p:extLst>
      <p:ext uri="{BB962C8B-B14F-4D97-AF65-F5344CB8AC3E}">
        <p14:creationId xmlns:p14="http://schemas.microsoft.com/office/powerpoint/2010/main" val="4343269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primary zone is the main container that holds records for a domain. It can be both read from and written to. In AD DS, the primary zone acts as the master copy of DNS records. The primary zone is the source that the secondary zones get their information from.</a:t>
            </a:r>
          </a:p>
        </p:txBody>
      </p:sp>
      <p:sp>
        <p:nvSpPr>
          <p:cNvPr id="4" name="Slide Number Placeholder 3"/>
          <p:cNvSpPr>
            <a:spLocks noGrp="1"/>
          </p:cNvSpPr>
          <p:nvPr>
            <p:ph type="sldNum" sz="quarter" idx="10"/>
          </p:nvPr>
        </p:nvSpPr>
        <p:spPr/>
        <p:txBody>
          <a:bodyPr/>
          <a:lstStyle/>
          <a:p>
            <a:fld id="{29C63B7B-8D39-4D0A-9EEA-56F291D347AD}" type="slidenum">
              <a:rPr lang="en-US" smtClean="0"/>
              <a:t>4</a:t>
            </a:fld>
            <a:endParaRPr lang="en-US"/>
          </a:p>
        </p:txBody>
      </p:sp>
    </p:spTree>
    <p:extLst>
      <p:ext uri="{BB962C8B-B14F-4D97-AF65-F5344CB8AC3E}">
        <p14:creationId xmlns:p14="http://schemas.microsoft.com/office/powerpoint/2010/main" val="22281597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 secondary zone keeps a read only copy of the primary zone. It refreshes its own data by contacting the primary zone that is hosted on another server. Secondary zones can not be stored in Active Directory Domain Services. They can only be apart of a standalone DNS server, not the Active Directory infrastructure. By default, the primary zone of Active Directory Domain Services is not configured for replication to a secondary zone. Zone transfer for the primary zone can be enabled for individual secondary zones to allow replication.</a:t>
            </a:r>
          </a:p>
        </p:txBody>
      </p:sp>
      <p:sp>
        <p:nvSpPr>
          <p:cNvPr id="4" name="Slide Number Placeholder 3"/>
          <p:cNvSpPr>
            <a:spLocks noGrp="1"/>
          </p:cNvSpPr>
          <p:nvPr>
            <p:ph type="sldNum" sz="quarter" idx="10"/>
          </p:nvPr>
        </p:nvSpPr>
        <p:spPr/>
        <p:txBody>
          <a:bodyPr/>
          <a:lstStyle/>
          <a:p>
            <a:fld id="{29C63B7B-8D39-4D0A-9EEA-56F291D347AD}" type="slidenum">
              <a:rPr lang="en-US" smtClean="0"/>
              <a:t>5</a:t>
            </a:fld>
            <a:endParaRPr lang="en-US"/>
          </a:p>
        </p:txBody>
      </p:sp>
    </p:spTree>
    <p:extLst>
      <p:ext uri="{BB962C8B-B14F-4D97-AF65-F5344CB8AC3E}">
        <p14:creationId xmlns:p14="http://schemas.microsoft.com/office/powerpoint/2010/main" val="35305374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 stub zone, similar to a secondary zone, is a read only copy of another zone. Stub zone’s, however, can only contain start of authority and nameserver records. In short, those records can hold information about other DNS servers to query for more information. Stub zones can be used in place of secondary zones, as you can simply configure a stub zone to point to another zone instead of having to completely replicate the zone.</a:t>
            </a:r>
          </a:p>
        </p:txBody>
      </p:sp>
      <p:sp>
        <p:nvSpPr>
          <p:cNvPr id="4" name="Slide Number Placeholder 3"/>
          <p:cNvSpPr>
            <a:spLocks noGrp="1"/>
          </p:cNvSpPr>
          <p:nvPr>
            <p:ph type="sldNum" sz="quarter" idx="10"/>
          </p:nvPr>
        </p:nvSpPr>
        <p:spPr/>
        <p:txBody>
          <a:bodyPr/>
          <a:lstStyle/>
          <a:p>
            <a:fld id="{29C63B7B-8D39-4D0A-9EEA-56F291D347AD}" type="slidenum">
              <a:rPr lang="en-US" smtClean="0"/>
              <a:t>6</a:t>
            </a:fld>
            <a:endParaRPr lang="en-US"/>
          </a:p>
        </p:txBody>
      </p:sp>
    </p:spTree>
    <p:extLst>
      <p:ext uri="{BB962C8B-B14F-4D97-AF65-F5344CB8AC3E}">
        <p14:creationId xmlns:p14="http://schemas.microsoft.com/office/powerpoint/2010/main" val="17786575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reverse lookup zone is a zone for holding PTR records. If you recall, the PTR or pointer resource record is used to map an IP address to a domain name. The reverse lookup zone holds those PTR records to allow domain names to be found from their IP addresses. Reverse look up zones can also be either primary, secondary, or stub zones.</a:t>
            </a:r>
          </a:p>
        </p:txBody>
      </p:sp>
      <p:sp>
        <p:nvSpPr>
          <p:cNvPr id="4" name="Slide Number Placeholder 3"/>
          <p:cNvSpPr>
            <a:spLocks noGrp="1"/>
          </p:cNvSpPr>
          <p:nvPr>
            <p:ph type="sldNum" sz="quarter" idx="10"/>
          </p:nvPr>
        </p:nvSpPr>
        <p:spPr/>
        <p:txBody>
          <a:bodyPr/>
          <a:lstStyle/>
          <a:p>
            <a:fld id="{29C63B7B-8D39-4D0A-9EEA-56F291D347AD}" type="slidenum">
              <a:rPr lang="en-US" smtClean="0"/>
              <a:t>7</a:t>
            </a:fld>
            <a:endParaRPr lang="en-US"/>
          </a:p>
        </p:txBody>
      </p:sp>
    </p:spTree>
    <p:extLst>
      <p:ext uri="{BB962C8B-B14F-4D97-AF65-F5344CB8AC3E}">
        <p14:creationId xmlns:p14="http://schemas.microsoft.com/office/powerpoint/2010/main" val="4915144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There are three main DNS server operation modes. These operation modes are not something you choose during setup, the mode is determined based on the way the DNS zones are setup within the DNS server. The three DNS server operation modes are dynamic, read/write, and read-only.</a:t>
            </a:r>
          </a:p>
        </p:txBody>
      </p:sp>
      <p:sp>
        <p:nvSpPr>
          <p:cNvPr id="4" name="Slide Number Placeholder 3"/>
          <p:cNvSpPr>
            <a:spLocks noGrp="1"/>
          </p:cNvSpPr>
          <p:nvPr>
            <p:ph type="sldNum" sz="quarter" idx="10"/>
          </p:nvPr>
        </p:nvSpPr>
        <p:spPr/>
        <p:txBody>
          <a:bodyPr/>
          <a:lstStyle/>
          <a:p>
            <a:fld id="{29C63B7B-8D39-4D0A-9EEA-56F291D347AD}" type="slidenum">
              <a:rPr lang="en-US" smtClean="0"/>
              <a:t>8</a:t>
            </a:fld>
            <a:endParaRPr lang="en-US"/>
          </a:p>
        </p:txBody>
      </p:sp>
    </p:spTree>
    <p:extLst>
      <p:ext uri="{BB962C8B-B14F-4D97-AF65-F5344CB8AC3E}">
        <p14:creationId xmlns:p14="http://schemas.microsoft.com/office/powerpoint/2010/main" val="2081384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dynamic DNS server operation mode is the default mode of operation for a DNS server integrated with Active Directory Domain Services. Dynamic DNS allows both hosts and users to register, update, and remove DNS records from DNS servers. Dynamic DNS removes the manual work of updating the DNS list to match IP assignments to devices from the equation and allows the environment to maintain up-to-date DNS information without user interaction.</a:t>
            </a:r>
          </a:p>
        </p:txBody>
      </p:sp>
      <p:sp>
        <p:nvSpPr>
          <p:cNvPr id="4" name="Slide Number Placeholder 3"/>
          <p:cNvSpPr>
            <a:spLocks noGrp="1"/>
          </p:cNvSpPr>
          <p:nvPr>
            <p:ph type="sldNum" sz="quarter" idx="10"/>
          </p:nvPr>
        </p:nvSpPr>
        <p:spPr/>
        <p:txBody>
          <a:bodyPr/>
          <a:lstStyle/>
          <a:p>
            <a:fld id="{29C63B7B-8D39-4D0A-9EEA-56F291D347AD}" type="slidenum">
              <a:rPr lang="en-US" smtClean="0"/>
              <a:t>9</a:t>
            </a:fld>
            <a:endParaRPr lang="en-US"/>
          </a:p>
        </p:txBody>
      </p:sp>
    </p:spTree>
    <p:extLst>
      <p:ext uri="{BB962C8B-B14F-4D97-AF65-F5344CB8AC3E}">
        <p14:creationId xmlns:p14="http://schemas.microsoft.com/office/powerpoint/2010/main" val="22778752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fld id="{B01D2C00-4051-494E-A977-137197B29FE8}" type="datetime1">
              <a:rPr lang="en-US" smtClean="0"/>
              <a:pPr/>
              <a:t>4/22/18</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07476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3DD63199-ED02-43C5-98B2-403BD5B5424D}" type="datetime1">
              <a:rPr lang="en-US" smtClean="0"/>
              <a:pPr/>
              <a:t>4/22/18</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593829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58F7003A-EE07-45D0-8EDE-BE72C64253B7}" type="datetime1">
              <a:rPr lang="en-US" smtClean="0"/>
              <a:pPr/>
              <a:t>4/22/18</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652199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fld id="{E6F30DDD-5613-420D-BFAE-9FDA909A81F5}" type="datetime1">
              <a:rPr lang="en-US" smtClean="0"/>
              <a:pPr/>
              <a:t>4/22/18</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799336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4/22/18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74816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4/22/18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380846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4/22/18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060856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4/22/18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632379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4/22/18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201677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4/22/18</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205234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4/22/18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94760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4/22/18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071180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4/22/18</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389342856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87" r:id="rId4"/>
    <p:sldLayoutId id="2147483679" r:id="rId5"/>
    <p:sldLayoutId id="2147483688" r:id="rId6"/>
    <p:sldLayoutId id="2147483680" r:id="rId7"/>
    <p:sldLayoutId id="2147483681" r:id="rId8"/>
    <p:sldLayoutId id="2147483689" r:id="rId9"/>
    <p:sldLayoutId id="2147483682" r:id="rId10"/>
    <p:sldLayoutId id="2147483683" r:id="rId11"/>
    <p:sldLayoutId id="2147483684" r:id="rId12"/>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69590" y="4753300"/>
            <a:ext cx="1981200" cy="1828800"/>
          </a:xfrm>
        </p:spPr>
        <p:txBody>
          <a:bodyPr anchor="b" anchorCtr="0"/>
          <a:lstStyle/>
          <a:p>
            <a:r>
              <a:rPr lang="en-US" dirty="0"/>
              <a:t>Part 4: DNS zones, server operation modes, zone transfers, and delegation</a:t>
            </a:r>
          </a:p>
        </p:txBody>
      </p:sp>
      <p:sp>
        <p:nvSpPr>
          <p:cNvPr id="3076" name="Rectangle 21"/>
          <p:cNvSpPr>
            <a:spLocks noGrp="1" noChangeArrowheads="1"/>
          </p:cNvSpPr>
          <p:nvPr>
            <p:ph type="title"/>
          </p:nvPr>
        </p:nvSpPr>
        <p:spPr>
          <a:xfrm>
            <a:off x="457200" y="2052959"/>
            <a:ext cx="6324600" cy="4076535"/>
          </a:xfrm>
        </p:spPr>
        <p:txBody>
          <a:bodyPr/>
          <a:lstStyle/>
          <a:p>
            <a:r>
              <a:rPr lang="en-GB" altLang="en-US" sz="3200" dirty="0">
                <a:solidFill>
                  <a:srgbClr val="F9FEDE"/>
                </a:solidFill>
              </a:rPr>
              <a:t>Concepts of </a:t>
            </a:r>
            <a:br>
              <a:rPr lang="en-GB" altLang="en-US" sz="3200" dirty="0">
                <a:solidFill>
                  <a:srgbClr val="F9FEDE"/>
                </a:solidFill>
              </a:rPr>
            </a:br>
            <a:r>
              <a:rPr lang="en-GB" altLang="en-US" sz="3200" dirty="0">
                <a:solidFill>
                  <a:srgbClr val="F9FEDE"/>
                </a:solidFill>
              </a:rPr>
              <a:t>Computing </a:t>
            </a:r>
            <a:br>
              <a:rPr lang="en-GB" altLang="en-US" sz="3200" dirty="0">
                <a:solidFill>
                  <a:srgbClr val="F9FEDE"/>
                </a:solidFill>
              </a:rPr>
            </a:br>
            <a:r>
              <a:rPr lang="en-GB" altLang="en-US" sz="3200" dirty="0">
                <a:solidFill>
                  <a:srgbClr val="F9FEDE"/>
                </a:solidFill>
              </a:rPr>
              <a:t>Technologies</a:t>
            </a:r>
            <a:br>
              <a:rPr lang="en-GB" altLang="en-US" dirty="0"/>
            </a:br>
            <a:br>
              <a:rPr lang="en-GB" altLang="en-US" dirty="0"/>
            </a:br>
            <a:br>
              <a:rPr lang="en-GB" altLang="en-US" dirty="0"/>
            </a:br>
            <a:r>
              <a:rPr lang="en-US" altLang="en-US" dirty="0"/>
              <a:t>Directory and Access Management:</a:t>
            </a:r>
            <a:br>
              <a:rPr lang="en-US" altLang="en-US" dirty="0"/>
            </a:br>
            <a:r>
              <a:rPr lang="en-US" altLang="en-US" dirty="0"/>
              <a:t>Active Directory DNS</a:t>
            </a:r>
            <a:br>
              <a:rPr lang="en-US" altLang="en-US" dirty="0"/>
            </a:br>
            <a:br>
              <a:rPr lang="en-US" altLang="en-US" dirty="0"/>
            </a:br>
            <a:endParaRPr lang="en-US" altLang="en-US" dirty="0"/>
          </a:p>
        </p:txBody>
      </p:sp>
      <p:sp>
        <p:nvSpPr>
          <p:cNvPr id="4" name="Text Placeholder 4"/>
          <p:cNvSpPr txBox="1">
            <a:spLocks/>
          </p:cNvSpPr>
          <p:nvPr/>
        </p:nvSpPr>
        <p:spPr>
          <a:xfrm>
            <a:off x="7162799" y="2892277"/>
            <a:ext cx="1600201" cy="164592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Clr>
                <a:schemeClr val="accent1"/>
              </a:buClr>
              <a:buFont typeface="Wingdings 2" pitchFamily="18" charset="2"/>
              <a:buNone/>
              <a:defRPr sz="1900" kern="1200" spc="150" baseline="0">
                <a:solidFill>
                  <a:schemeClr val="tx1"/>
                </a:solidFill>
                <a:latin typeface="+mn-lt"/>
                <a:ea typeface="+mn-ea"/>
                <a:cs typeface="+mn-cs"/>
              </a:defRPr>
            </a:lvl1pPr>
            <a:lvl2pPr marL="457200" indent="0" algn="ctr" defTabSz="914400" rtl="0" eaLnBrk="1" latinLnBrk="0" hangingPunct="1">
              <a:spcBef>
                <a:spcPct val="20000"/>
              </a:spcBef>
              <a:buClr>
                <a:schemeClr val="accent2"/>
              </a:buClr>
              <a:buFont typeface="Wingdings" pitchFamily="2" charset="2"/>
              <a:buNone/>
              <a:defRPr sz="1800" kern="1200" spc="100" baseline="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Wingdings" pitchFamily="2" charset="2"/>
              <a:buNone/>
              <a:defRPr sz="1600" kern="1200" spc="100" baseline="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Wingdings" pitchFamily="2" charset="2"/>
              <a:buNone/>
              <a:defRPr sz="14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6"/>
              </a:buClr>
              <a:buFont typeface="Wingdings" pitchFamily="2" charset="2"/>
              <a:buNone/>
              <a:defRPr sz="1300" kern="1200" spc="1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Wingdings" pitchFamily="2" charset="2"/>
              <a:buNone/>
              <a:defRPr sz="12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Wingdings" pitchFamily="2" charset="2"/>
              <a:buNone/>
              <a:defRPr sz="12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Wingdings" pitchFamily="2" charset="2"/>
              <a:buNone/>
              <a:defRPr sz="12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5"/>
              </a:buClr>
              <a:buFont typeface="Wingdings" pitchFamily="2" charset="2"/>
              <a:buNone/>
              <a:defRPr sz="1200" kern="1200">
                <a:solidFill>
                  <a:schemeClr val="tx1">
                    <a:tint val="75000"/>
                  </a:schemeClr>
                </a:solidFill>
                <a:latin typeface="+mn-lt"/>
                <a:ea typeface="+mn-ea"/>
                <a:cs typeface="+mn-cs"/>
              </a:defRPr>
            </a:lvl9pPr>
          </a:lstStyle>
          <a:p>
            <a:r>
              <a:rPr lang="en-US" sz="1400" spc="0" dirty="0"/>
              <a:t> </a:t>
            </a:r>
          </a:p>
        </p:txBody>
      </p:sp>
    </p:spTree>
    <p:extLst>
      <p:ext uri="{BB962C8B-B14F-4D97-AF65-F5344CB8AC3E}">
        <p14:creationId xmlns:p14="http://schemas.microsoft.com/office/powerpoint/2010/main" val="3587197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A8CA06A-A0D5-044E-982F-18743FFC7218}"/>
              </a:ext>
            </a:extLst>
          </p:cNvPr>
          <p:cNvSpPr>
            <a:spLocks noGrp="1"/>
          </p:cNvSpPr>
          <p:nvPr>
            <p:ph idx="1"/>
          </p:nvPr>
        </p:nvSpPr>
        <p:spPr/>
        <p:txBody>
          <a:bodyPr/>
          <a:lstStyle/>
          <a:p>
            <a:r>
              <a:rPr lang="en-US" dirty="0"/>
              <a:t>The read/write DNS server operation mode is used when the DNS server is not integrated with AD DS</a:t>
            </a:r>
          </a:p>
          <a:p>
            <a:r>
              <a:rPr lang="en-US" dirty="0"/>
              <a:t>A common use for a DNS server that is not integrated with AD DS is for a standalone webserver</a:t>
            </a:r>
          </a:p>
          <a:p>
            <a:r>
              <a:rPr lang="en-US" dirty="0"/>
              <a:t>The records for a DNS server of a single webserver would not need to be updated or changed often, so there is no need for DDNS</a:t>
            </a:r>
          </a:p>
          <a:p>
            <a:r>
              <a:rPr lang="en-US" dirty="0"/>
              <a:t>If the records do need to be occasionally updated, they can still be changed manually by an authorized user</a:t>
            </a:r>
          </a:p>
        </p:txBody>
      </p:sp>
      <p:sp>
        <p:nvSpPr>
          <p:cNvPr id="3" name="Title 2">
            <a:extLst>
              <a:ext uri="{FF2B5EF4-FFF2-40B4-BE49-F238E27FC236}">
                <a16:creationId xmlns:a16="http://schemas.microsoft.com/office/drawing/2014/main" id="{3E1A470A-974E-E34C-BE53-A44CED0FFD27}"/>
              </a:ext>
            </a:extLst>
          </p:cNvPr>
          <p:cNvSpPr>
            <a:spLocks noGrp="1"/>
          </p:cNvSpPr>
          <p:nvPr>
            <p:ph type="title"/>
          </p:nvPr>
        </p:nvSpPr>
        <p:spPr/>
        <p:txBody>
          <a:bodyPr/>
          <a:lstStyle/>
          <a:p>
            <a:r>
              <a:rPr lang="en-US" dirty="0"/>
              <a:t>Read/Write Server Operation Mode</a:t>
            </a:r>
          </a:p>
        </p:txBody>
      </p:sp>
    </p:spTree>
    <p:extLst>
      <p:ext uri="{BB962C8B-B14F-4D97-AF65-F5344CB8AC3E}">
        <p14:creationId xmlns:p14="http://schemas.microsoft.com/office/powerpoint/2010/main" val="5964232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65A0A01-B9A4-D849-9521-DE60BA19C78B}"/>
              </a:ext>
            </a:extLst>
          </p:cNvPr>
          <p:cNvSpPr>
            <a:spLocks noGrp="1"/>
          </p:cNvSpPr>
          <p:nvPr>
            <p:ph idx="1"/>
          </p:nvPr>
        </p:nvSpPr>
        <p:spPr/>
        <p:txBody>
          <a:bodyPr/>
          <a:lstStyle/>
          <a:p>
            <a:r>
              <a:rPr lang="en-US" dirty="0"/>
              <a:t>If the DNS server only keeps a read-only copy of a master zone, it operates in a read-only mode</a:t>
            </a:r>
          </a:p>
          <a:p>
            <a:r>
              <a:rPr lang="en-US" dirty="0"/>
              <a:t>Some DNS servers keep only secondary zones for security, load balancing, or disaster recovery purposes (usually seen in webserver farms)</a:t>
            </a:r>
          </a:p>
          <a:p>
            <a:r>
              <a:rPr lang="en-US" dirty="0"/>
              <a:t>Read-only DNS servers will check with master DNS servers for DNS updates periodically</a:t>
            </a:r>
          </a:p>
        </p:txBody>
      </p:sp>
      <p:sp>
        <p:nvSpPr>
          <p:cNvPr id="3" name="Title 2">
            <a:extLst>
              <a:ext uri="{FF2B5EF4-FFF2-40B4-BE49-F238E27FC236}">
                <a16:creationId xmlns:a16="http://schemas.microsoft.com/office/drawing/2014/main" id="{DAE8B1A9-7D8C-7D49-AFA9-9DC9AC6E9E5E}"/>
              </a:ext>
            </a:extLst>
          </p:cNvPr>
          <p:cNvSpPr>
            <a:spLocks noGrp="1"/>
          </p:cNvSpPr>
          <p:nvPr>
            <p:ph type="title"/>
          </p:nvPr>
        </p:nvSpPr>
        <p:spPr/>
        <p:txBody>
          <a:bodyPr/>
          <a:lstStyle/>
          <a:p>
            <a:r>
              <a:rPr lang="en-US" dirty="0"/>
              <a:t>Read-Only Server Operation Mode</a:t>
            </a:r>
          </a:p>
        </p:txBody>
      </p:sp>
    </p:spTree>
    <p:extLst>
      <p:ext uri="{BB962C8B-B14F-4D97-AF65-F5344CB8AC3E}">
        <p14:creationId xmlns:p14="http://schemas.microsoft.com/office/powerpoint/2010/main" val="4057509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71C934A-2D08-A649-91B2-667B09914ADB}"/>
              </a:ext>
            </a:extLst>
          </p:cNvPr>
          <p:cNvSpPr>
            <a:spLocks noGrp="1"/>
          </p:cNvSpPr>
          <p:nvPr>
            <p:ph idx="1"/>
          </p:nvPr>
        </p:nvSpPr>
        <p:spPr>
          <a:xfrm>
            <a:off x="380999" y="1719071"/>
            <a:ext cx="8407893" cy="5014238"/>
          </a:xfrm>
        </p:spPr>
        <p:txBody>
          <a:bodyPr/>
          <a:lstStyle/>
          <a:p>
            <a:r>
              <a:rPr lang="en-US" dirty="0"/>
              <a:t>Healthy DNS replication is a key requirement for service and infrastructure integrity</a:t>
            </a:r>
          </a:p>
          <a:p>
            <a:r>
              <a:rPr lang="en-US" dirty="0"/>
              <a:t>Zone transfers are what allows certain zones to replicate the records of another zone</a:t>
            </a:r>
          </a:p>
          <a:p>
            <a:r>
              <a:rPr lang="en-US" dirty="0"/>
              <a:t>There are two types of zone file replications</a:t>
            </a:r>
          </a:p>
          <a:p>
            <a:pPr lvl="1"/>
            <a:r>
              <a:rPr lang="en-US" dirty="0"/>
              <a:t>Full zone transfer: In a full zone transfer, the entirety of the zone file is replicated from the master server</a:t>
            </a:r>
          </a:p>
          <a:p>
            <a:pPr lvl="1"/>
            <a:r>
              <a:rPr lang="en-US" dirty="0"/>
              <a:t>Incremental zone transfer: In an incremental zone transfer, only the records that have been modified will be replicated to provide faster replication</a:t>
            </a:r>
          </a:p>
          <a:p>
            <a:pPr lvl="1"/>
            <a:r>
              <a:rPr lang="en-US" dirty="0"/>
              <a:t>When there is a change in the master DNS zone, the system will send a notification to the servers that replicate from it about the change</a:t>
            </a:r>
          </a:p>
          <a:p>
            <a:r>
              <a:rPr lang="en-US" dirty="0"/>
              <a:t>When setting up a zone that replicates another zone, a full zone transfer is used initially followed by incremental zone transfers as needed</a:t>
            </a:r>
          </a:p>
        </p:txBody>
      </p:sp>
      <p:sp>
        <p:nvSpPr>
          <p:cNvPr id="3" name="Title 2">
            <a:extLst>
              <a:ext uri="{FF2B5EF4-FFF2-40B4-BE49-F238E27FC236}">
                <a16:creationId xmlns:a16="http://schemas.microsoft.com/office/drawing/2014/main" id="{2F460ECD-FBD1-864F-8919-F8E178122A98}"/>
              </a:ext>
            </a:extLst>
          </p:cNvPr>
          <p:cNvSpPr>
            <a:spLocks noGrp="1"/>
          </p:cNvSpPr>
          <p:nvPr>
            <p:ph type="title"/>
          </p:nvPr>
        </p:nvSpPr>
        <p:spPr/>
        <p:txBody>
          <a:bodyPr/>
          <a:lstStyle/>
          <a:p>
            <a:r>
              <a:rPr lang="en-US" dirty="0"/>
              <a:t>Zone Transfers</a:t>
            </a:r>
          </a:p>
        </p:txBody>
      </p:sp>
    </p:spTree>
    <p:extLst>
      <p:ext uri="{BB962C8B-B14F-4D97-AF65-F5344CB8AC3E}">
        <p14:creationId xmlns:p14="http://schemas.microsoft.com/office/powerpoint/2010/main" val="8805312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B090598-5614-3747-99A6-D042FB6B89BD}"/>
              </a:ext>
            </a:extLst>
          </p:cNvPr>
          <p:cNvSpPr>
            <a:spLocks noGrp="1"/>
          </p:cNvSpPr>
          <p:nvPr>
            <p:ph idx="1"/>
          </p:nvPr>
        </p:nvSpPr>
        <p:spPr>
          <a:xfrm>
            <a:off x="380999" y="1719070"/>
            <a:ext cx="8407893" cy="4798107"/>
          </a:xfrm>
        </p:spPr>
        <p:txBody>
          <a:bodyPr/>
          <a:lstStyle/>
          <a:p>
            <a:r>
              <a:rPr lang="en-US" dirty="0"/>
              <a:t>In a DNS infrastructure, it is sometimes required to divide the DNS namespace to create additional zones</a:t>
            </a:r>
          </a:p>
          <a:p>
            <a:r>
              <a:rPr lang="en-US" dirty="0"/>
              <a:t>DNS delegation allows organizations to achieve this without the need for changing the domain structure</a:t>
            </a:r>
          </a:p>
          <a:p>
            <a:r>
              <a:rPr lang="en-US" dirty="0"/>
              <a:t>Imagine that a software development team requires certain DNS records to exist under a certain domain to test their software solutions</a:t>
            </a:r>
          </a:p>
          <a:p>
            <a:r>
              <a:rPr lang="en-US" dirty="0"/>
              <a:t>The team has to constantly request DNS modifications and changes to the IT team to be able to test their software which creates delays and problems for the software team</a:t>
            </a:r>
          </a:p>
        </p:txBody>
      </p:sp>
      <p:sp>
        <p:nvSpPr>
          <p:cNvPr id="3" name="Title 2">
            <a:extLst>
              <a:ext uri="{FF2B5EF4-FFF2-40B4-BE49-F238E27FC236}">
                <a16:creationId xmlns:a16="http://schemas.microsoft.com/office/drawing/2014/main" id="{C264AD45-90BB-A74D-8A3B-0DF5B791D39C}"/>
              </a:ext>
            </a:extLst>
          </p:cNvPr>
          <p:cNvSpPr>
            <a:spLocks noGrp="1"/>
          </p:cNvSpPr>
          <p:nvPr>
            <p:ph type="title"/>
          </p:nvPr>
        </p:nvSpPr>
        <p:spPr/>
        <p:txBody>
          <a:bodyPr/>
          <a:lstStyle/>
          <a:p>
            <a:r>
              <a:rPr lang="en-US" dirty="0"/>
              <a:t>DNS Delegation</a:t>
            </a:r>
          </a:p>
        </p:txBody>
      </p:sp>
    </p:spTree>
    <p:extLst>
      <p:ext uri="{BB962C8B-B14F-4D97-AF65-F5344CB8AC3E}">
        <p14:creationId xmlns:p14="http://schemas.microsoft.com/office/powerpoint/2010/main" val="33509032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F5D2AEB-7966-7747-ADC1-D486854776A4}"/>
              </a:ext>
            </a:extLst>
          </p:cNvPr>
          <p:cNvSpPr>
            <a:spLocks noGrp="1"/>
          </p:cNvSpPr>
          <p:nvPr>
            <p:ph idx="1"/>
          </p:nvPr>
        </p:nvSpPr>
        <p:spPr/>
        <p:txBody>
          <a:bodyPr/>
          <a:lstStyle/>
          <a:p>
            <a:r>
              <a:rPr lang="en-US" dirty="0"/>
              <a:t>DNS delegation allows for the creation of a DNS server and zone under the main domain of the organization but with privileges for the software team to manage the records to speed up their process</a:t>
            </a:r>
          </a:p>
          <a:p>
            <a:r>
              <a:rPr lang="en-US" dirty="0"/>
              <a:t>DNS delegation can also be used to divide the DNS workloads into additional zones in order to improve the performance and create fault-tolerant setups</a:t>
            </a:r>
          </a:p>
        </p:txBody>
      </p:sp>
      <p:sp>
        <p:nvSpPr>
          <p:cNvPr id="3" name="Title 2">
            <a:extLst>
              <a:ext uri="{FF2B5EF4-FFF2-40B4-BE49-F238E27FC236}">
                <a16:creationId xmlns:a16="http://schemas.microsoft.com/office/drawing/2014/main" id="{7266C1D3-17E3-4B44-B042-C1C8021AC335}"/>
              </a:ext>
            </a:extLst>
          </p:cNvPr>
          <p:cNvSpPr>
            <a:spLocks noGrp="1"/>
          </p:cNvSpPr>
          <p:nvPr>
            <p:ph type="title"/>
          </p:nvPr>
        </p:nvSpPr>
        <p:spPr/>
        <p:txBody>
          <a:bodyPr/>
          <a:lstStyle/>
          <a:p>
            <a:r>
              <a:rPr lang="en-US" dirty="0"/>
              <a:t>DNS Delegation (cont.)</a:t>
            </a:r>
          </a:p>
        </p:txBody>
      </p:sp>
    </p:spTree>
    <p:extLst>
      <p:ext uri="{BB962C8B-B14F-4D97-AF65-F5344CB8AC3E}">
        <p14:creationId xmlns:p14="http://schemas.microsoft.com/office/powerpoint/2010/main" val="7349201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EMC Education Services. 2012. </a:t>
            </a:r>
            <a:r>
              <a:rPr lang="en-US" i="1" dirty="0"/>
              <a:t>Information storage and management: storing, managing, and protecting digital information</a:t>
            </a:r>
            <a:r>
              <a:rPr lang="en-US" dirty="0"/>
              <a:t> 2nd ed., Hoboken, NJ: Wiley.</a:t>
            </a:r>
          </a:p>
          <a:p>
            <a:r>
              <a:rPr lang="en-US" dirty="0"/>
              <a:t>D. Francis, Mastering Active Directory. Birmingham: </a:t>
            </a:r>
            <a:r>
              <a:rPr lang="en-US" dirty="0" err="1"/>
              <a:t>Packt</a:t>
            </a:r>
            <a:r>
              <a:rPr lang="en-US" dirty="0"/>
              <a:t>, 2017.</a:t>
            </a:r>
          </a:p>
          <a:p>
            <a:r>
              <a:rPr lang="en-US" dirty="0" err="1"/>
              <a:t>Redmondmag</a:t>
            </a:r>
            <a:r>
              <a:rPr lang="en-US" dirty="0"/>
              <a:t>. (2018). </a:t>
            </a:r>
            <a:r>
              <a:rPr lang="en-US" i="1" dirty="0"/>
              <a:t>The Long and Short of Stub Zones -- </a:t>
            </a:r>
            <a:r>
              <a:rPr lang="en-US" i="1" dirty="0" err="1"/>
              <a:t>Redmondmag.com</a:t>
            </a:r>
            <a:r>
              <a:rPr lang="en-US" dirty="0"/>
              <a:t>. [online] Available at: https://</a:t>
            </a:r>
            <a:r>
              <a:rPr lang="en-US" dirty="0" err="1"/>
              <a:t>redmondmag.com</a:t>
            </a:r>
            <a:r>
              <a:rPr lang="en-US" dirty="0"/>
              <a:t>/articles/2004/01/01/the-long-and-short-of-stub-</a:t>
            </a:r>
            <a:r>
              <a:rPr lang="en-US" dirty="0" err="1"/>
              <a:t>zones.aspx</a:t>
            </a:r>
            <a:r>
              <a:rPr lang="en-US" dirty="0"/>
              <a:t> [Accessed 8 Apr. 2018].</a:t>
            </a:r>
          </a:p>
        </p:txBody>
      </p:sp>
      <p:sp>
        <p:nvSpPr>
          <p:cNvPr id="3" name="Title 2"/>
          <p:cNvSpPr>
            <a:spLocks noGrp="1"/>
          </p:cNvSpPr>
          <p:nvPr>
            <p:ph type="title"/>
          </p:nvPr>
        </p:nvSpPr>
        <p:spPr/>
        <p:txBody>
          <a:bodyPr/>
          <a:lstStyle/>
          <a:p>
            <a:r>
              <a:rPr lang="en-US" dirty="0"/>
              <a:t>References</a:t>
            </a:r>
          </a:p>
        </p:txBody>
      </p:sp>
    </p:spTree>
    <p:extLst>
      <p:ext uri="{BB962C8B-B14F-4D97-AF65-F5344CB8AC3E}">
        <p14:creationId xmlns:p14="http://schemas.microsoft.com/office/powerpoint/2010/main" val="71257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US" dirty="0"/>
              <a:t>By the end of this lesson, you should be able to:</a:t>
            </a:r>
          </a:p>
          <a:p>
            <a:r>
              <a:rPr lang="en-US" dirty="0"/>
              <a:t>Understand what the different DNS zones are and the responsibilities and characteristics of each one</a:t>
            </a:r>
          </a:p>
          <a:p>
            <a:r>
              <a:rPr lang="en-US" dirty="0"/>
              <a:t>Understand the difference between the different DNS server operation modes</a:t>
            </a:r>
          </a:p>
          <a:p>
            <a:r>
              <a:rPr lang="en-US" dirty="0"/>
              <a:t>Understand the two types of zone transfers and the characteristics of each</a:t>
            </a:r>
          </a:p>
          <a:p>
            <a:r>
              <a:rPr lang="en-US" dirty="0"/>
              <a:t>Understand DNS delegation and zone replications</a:t>
            </a:r>
          </a:p>
          <a:p>
            <a:pPr marL="45720" indent="0">
              <a:buNone/>
            </a:pPr>
            <a:endParaRPr lang="en-US" dirty="0"/>
          </a:p>
        </p:txBody>
      </p:sp>
      <p:sp>
        <p:nvSpPr>
          <p:cNvPr id="3" name="Title 2"/>
          <p:cNvSpPr>
            <a:spLocks noGrp="1"/>
          </p:cNvSpPr>
          <p:nvPr>
            <p:ph type="title"/>
          </p:nvPr>
        </p:nvSpPr>
        <p:spPr/>
        <p:txBody>
          <a:bodyPr/>
          <a:lstStyle/>
          <a:p>
            <a:r>
              <a:rPr lang="en-US" dirty="0"/>
              <a:t>Objectives</a:t>
            </a:r>
          </a:p>
        </p:txBody>
      </p:sp>
    </p:spTree>
    <p:extLst>
      <p:ext uri="{BB962C8B-B14F-4D97-AF65-F5344CB8AC3E}">
        <p14:creationId xmlns:p14="http://schemas.microsoft.com/office/powerpoint/2010/main" val="1053929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86E9AC6-37A5-D84B-B0A9-C44C299C8014}"/>
              </a:ext>
            </a:extLst>
          </p:cNvPr>
          <p:cNvSpPr>
            <a:spLocks noGrp="1"/>
          </p:cNvSpPr>
          <p:nvPr>
            <p:ph idx="1"/>
          </p:nvPr>
        </p:nvSpPr>
        <p:spPr/>
        <p:txBody>
          <a:bodyPr/>
          <a:lstStyle/>
          <a:p>
            <a:r>
              <a:rPr lang="en-US" dirty="0"/>
              <a:t>A DNS zone is a container that holds DNS records for a DNS domain</a:t>
            </a:r>
          </a:p>
          <a:p>
            <a:r>
              <a:rPr lang="en-US" dirty="0"/>
              <a:t>The Microsoft DNS server supports four types of zones, each with different responsibilities and characteristics within the DNS namespace</a:t>
            </a:r>
          </a:p>
          <a:p>
            <a:pPr lvl="1"/>
            <a:r>
              <a:rPr lang="en-US" dirty="0"/>
              <a:t>Primary zone</a:t>
            </a:r>
          </a:p>
          <a:p>
            <a:pPr lvl="1"/>
            <a:r>
              <a:rPr lang="en-US" dirty="0"/>
              <a:t>Secondary zone</a:t>
            </a:r>
          </a:p>
          <a:p>
            <a:pPr lvl="1"/>
            <a:r>
              <a:rPr lang="en-US" dirty="0"/>
              <a:t>Stub zone</a:t>
            </a:r>
          </a:p>
          <a:p>
            <a:pPr lvl="1"/>
            <a:r>
              <a:rPr lang="en-US" dirty="0"/>
              <a:t>Reverse lookup zone</a:t>
            </a:r>
          </a:p>
        </p:txBody>
      </p:sp>
      <p:sp>
        <p:nvSpPr>
          <p:cNvPr id="3" name="Title 2">
            <a:extLst>
              <a:ext uri="{FF2B5EF4-FFF2-40B4-BE49-F238E27FC236}">
                <a16:creationId xmlns:a16="http://schemas.microsoft.com/office/drawing/2014/main" id="{25F59150-BF6C-834B-B366-9775FB415B41}"/>
              </a:ext>
            </a:extLst>
          </p:cNvPr>
          <p:cNvSpPr>
            <a:spLocks noGrp="1"/>
          </p:cNvSpPr>
          <p:nvPr>
            <p:ph type="title"/>
          </p:nvPr>
        </p:nvSpPr>
        <p:spPr/>
        <p:txBody>
          <a:bodyPr/>
          <a:lstStyle/>
          <a:p>
            <a:r>
              <a:rPr lang="en-US" dirty="0"/>
              <a:t>DNS Zones</a:t>
            </a:r>
          </a:p>
        </p:txBody>
      </p:sp>
    </p:spTree>
    <p:extLst>
      <p:ext uri="{BB962C8B-B14F-4D97-AF65-F5344CB8AC3E}">
        <p14:creationId xmlns:p14="http://schemas.microsoft.com/office/powerpoint/2010/main" val="4285914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C0F908A-3E99-074B-9E92-DC45B1EF7E28}"/>
              </a:ext>
            </a:extLst>
          </p:cNvPr>
          <p:cNvSpPr>
            <a:spLocks noGrp="1"/>
          </p:cNvSpPr>
          <p:nvPr>
            <p:ph idx="1"/>
          </p:nvPr>
        </p:nvSpPr>
        <p:spPr/>
        <p:txBody>
          <a:bodyPr/>
          <a:lstStyle/>
          <a:p>
            <a:r>
              <a:rPr lang="en-US" dirty="0"/>
              <a:t>The primary zone is the main container that holds records for a domain</a:t>
            </a:r>
          </a:p>
          <a:p>
            <a:r>
              <a:rPr lang="en-US" dirty="0"/>
              <a:t>It can be both read from and written to</a:t>
            </a:r>
          </a:p>
          <a:p>
            <a:r>
              <a:rPr lang="en-US" dirty="0"/>
              <a:t>In AD DS, the primary zone acts as the master copy of DNS records</a:t>
            </a:r>
          </a:p>
          <a:p>
            <a:r>
              <a:rPr lang="en-US" dirty="0"/>
              <a:t>The primary zone is the source that the secondary zones get their information from</a:t>
            </a:r>
          </a:p>
        </p:txBody>
      </p:sp>
      <p:sp>
        <p:nvSpPr>
          <p:cNvPr id="3" name="Title 2">
            <a:extLst>
              <a:ext uri="{FF2B5EF4-FFF2-40B4-BE49-F238E27FC236}">
                <a16:creationId xmlns:a16="http://schemas.microsoft.com/office/drawing/2014/main" id="{983D127E-5E2F-114E-BE19-37962B099BA5}"/>
              </a:ext>
            </a:extLst>
          </p:cNvPr>
          <p:cNvSpPr>
            <a:spLocks noGrp="1"/>
          </p:cNvSpPr>
          <p:nvPr>
            <p:ph type="title"/>
          </p:nvPr>
        </p:nvSpPr>
        <p:spPr/>
        <p:txBody>
          <a:bodyPr/>
          <a:lstStyle/>
          <a:p>
            <a:r>
              <a:rPr lang="en-US" dirty="0"/>
              <a:t>Primary Zone</a:t>
            </a:r>
          </a:p>
        </p:txBody>
      </p:sp>
    </p:spTree>
    <p:extLst>
      <p:ext uri="{BB962C8B-B14F-4D97-AF65-F5344CB8AC3E}">
        <p14:creationId xmlns:p14="http://schemas.microsoft.com/office/powerpoint/2010/main" val="1938579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24FCE1D-9AB5-784A-896A-E8D75597BA32}"/>
              </a:ext>
            </a:extLst>
          </p:cNvPr>
          <p:cNvSpPr>
            <a:spLocks noGrp="1"/>
          </p:cNvSpPr>
          <p:nvPr>
            <p:ph idx="1"/>
          </p:nvPr>
        </p:nvSpPr>
        <p:spPr/>
        <p:txBody>
          <a:bodyPr/>
          <a:lstStyle/>
          <a:p>
            <a:r>
              <a:rPr lang="en-US" dirty="0"/>
              <a:t>A secondary zone keeps a read only copy of the primary zone</a:t>
            </a:r>
          </a:p>
          <a:p>
            <a:r>
              <a:rPr lang="en-US" dirty="0"/>
              <a:t>It refreshes its own data by contacting the primary zone that is hosted on another server</a:t>
            </a:r>
          </a:p>
          <a:p>
            <a:r>
              <a:rPr lang="en-US" dirty="0"/>
              <a:t>Secondary zones can not be stored in AD DS</a:t>
            </a:r>
          </a:p>
          <a:p>
            <a:pPr lvl="1"/>
            <a:r>
              <a:rPr lang="en-US" dirty="0"/>
              <a:t>They can only be apart of a standalone DNS server, not the AD infrastructure</a:t>
            </a:r>
          </a:p>
          <a:p>
            <a:r>
              <a:rPr lang="en-US" dirty="0"/>
              <a:t>By default, the primary zone of AD DS is not configured for replication to a secondary zone</a:t>
            </a:r>
          </a:p>
          <a:p>
            <a:pPr lvl="1"/>
            <a:r>
              <a:rPr lang="en-US" dirty="0"/>
              <a:t>Zone transfer for the primary zone can be enabled for individual secondary zones to allow replication</a:t>
            </a:r>
          </a:p>
        </p:txBody>
      </p:sp>
      <p:sp>
        <p:nvSpPr>
          <p:cNvPr id="3" name="Title 2">
            <a:extLst>
              <a:ext uri="{FF2B5EF4-FFF2-40B4-BE49-F238E27FC236}">
                <a16:creationId xmlns:a16="http://schemas.microsoft.com/office/drawing/2014/main" id="{74891CF2-253A-234D-A7BF-02A29C1115DF}"/>
              </a:ext>
            </a:extLst>
          </p:cNvPr>
          <p:cNvSpPr>
            <a:spLocks noGrp="1"/>
          </p:cNvSpPr>
          <p:nvPr>
            <p:ph type="title"/>
          </p:nvPr>
        </p:nvSpPr>
        <p:spPr/>
        <p:txBody>
          <a:bodyPr/>
          <a:lstStyle/>
          <a:p>
            <a:r>
              <a:rPr lang="en-US" dirty="0"/>
              <a:t>Secondary Zone</a:t>
            </a:r>
          </a:p>
        </p:txBody>
      </p:sp>
    </p:spTree>
    <p:extLst>
      <p:ext uri="{BB962C8B-B14F-4D97-AF65-F5344CB8AC3E}">
        <p14:creationId xmlns:p14="http://schemas.microsoft.com/office/powerpoint/2010/main" val="29639858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5EC3B81-917C-6B42-9BFF-5A9C80834097}"/>
              </a:ext>
            </a:extLst>
          </p:cNvPr>
          <p:cNvSpPr>
            <a:spLocks noGrp="1"/>
          </p:cNvSpPr>
          <p:nvPr>
            <p:ph idx="1"/>
          </p:nvPr>
        </p:nvSpPr>
        <p:spPr/>
        <p:txBody>
          <a:bodyPr/>
          <a:lstStyle/>
          <a:p>
            <a:r>
              <a:rPr lang="en-US" dirty="0"/>
              <a:t>A stub zone, similar to a secondary zone, is a read only copy of another zone</a:t>
            </a:r>
          </a:p>
          <a:p>
            <a:r>
              <a:rPr lang="en-US" dirty="0"/>
              <a:t>Stub zone’s, however, can only contain start of authority (SOA) and nameserver (NS) records</a:t>
            </a:r>
          </a:p>
          <a:p>
            <a:r>
              <a:rPr lang="en-US" dirty="0"/>
              <a:t>In short, those records can hold information about other DNS servers to query for more information</a:t>
            </a:r>
          </a:p>
          <a:p>
            <a:r>
              <a:rPr lang="en-US" dirty="0"/>
              <a:t>Stub zones can be used in place of secondary zones, as you can simply configure a stub zone to point to another zone instead of having to completely replicate the zone</a:t>
            </a:r>
          </a:p>
        </p:txBody>
      </p:sp>
      <p:sp>
        <p:nvSpPr>
          <p:cNvPr id="3" name="Title 2">
            <a:extLst>
              <a:ext uri="{FF2B5EF4-FFF2-40B4-BE49-F238E27FC236}">
                <a16:creationId xmlns:a16="http://schemas.microsoft.com/office/drawing/2014/main" id="{A5ECF3E4-5DCC-AD47-9499-9CAE65F3CB89}"/>
              </a:ext>
            </a:extLst>
          </p:cNvPr>
          <p:cNvSpPr>
            <a:spLocks noGrp="1"/>
          </p:cNvSpPr>
          <p:nvPr>
            <p:ph type="title"/>
          </p:nvPr>
        </p:nvSpPr>
        <p:spPr/>
        <p:txBody>
          <a:bodyPr/>
          <a:lstStyle/>
          <a:p>
            <a:r>
              <a:rPr lang="en-US" dirty="0"/>
              <a:t>Stub Zone</a:t>
            </a:r>
          </a:p>
        </p:txBody>
      </p:sp>
    </p:spTree>
    <p:extLst>
      <p:ext uri="{BB962C8B-B14F-4D97-AF65-F5344CB8AC3E}">
        <p14:creationId xmlns:p14="http://schemas.microsoft.com/office/powerpoint/2010/main" val="31005283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987E2F1-58C5-694D-8BB1-DA6F7EBF77B3}"/>
              </a:ext>
            </a:extLst>
          </p:cNvPr>
          <p:cNvSpPr>
            <a:spLocks noGrp="1"/>
          </p:cNvSpPr>
          <p:nvPr>
            <p:ph idx="1"/>
          </p:nvPr>
        </p:nvSpPr>
        <p:spPr/>
        <p:txBody>
          <a:bodyPr/>
          <a:lstStyle/>
          <a:p>
            <a:r>
              <a:rPr lang="en-US" dirty="0"/>
              <a:t>The reverse lookup zone is a zone for holding PTR records</a:t>
            </a:r>
          </a:p>
          <a:p>
            <a:r>
              <a:rPr lang="en-US" dirty="0"/>
              <a:t>If you recall, the PTR or pointer resource record is used to map an IP address to a domain name</a:t>
            </a:r>
          </a:p>
          <a:p>
            <a:r>
              <a:rPr lang="en-US" dirty="0"/>
              <a:t>The reverse lookup zone holds those PTR records to allow domain names to be found from their IP addresses</a:t>
            </a:r>
          </a:p>
          <a:p>
            <a:r>
              <a:rPr lang="en-US" dirty="0"/>
              <a:t>Reverse look up zones can also be either primary, secondary, or stub zones</a:t>
            </a:r>
          </a:p>
        </p:txBody>
      </p:sp>
      <p:sp>
        <p:nvSpPr>
          <p:cNvPr id="3" name="Title 2">
            <a:extLst>
              <a:ext uri="{FF2B5EF4-FFF2-40B4-BE49-F238E27FC236}">
                <a16:creationId xmlns:a16="http://schemas.microsoft.com/office/drawing/2014/main" id="{ADB8B7B2-26D5-4D41-8B57-8E4B422D5011}"/>
              </a:ext>
            </a:extLst>
          </p:cNvPr>
          <p:cNvSpPr>
            <a:spLocks noGrp="1"/>
          </p:cNvSpPr>
          <p:nvPr>
            <p:ph type="title"/>
          </p:nvPr>
        </p:nvSpPr>
        <p:spPr/>
        <p:txBody>
          <a:bodyPr/>
          <a:lstStyle/>
          <a:p>
            <a:r>
              <a:rPr lang="en-US" dirty="0"/>
              <a:t>Reverse Lookup Zone</a:t>
            </a:r>
          </a:p>
        </p:txBody>
      </p:sp>
    </p:spTree>
    <p:extLst>
      <p:ext uri="{BB962C8B-B14F-4D97-AF65-F5344CB8AC3E}">
        <p14:creationId xmlns:p14="http://schemas.microsoft.com/office/powerpoint/2010/main" val="16557628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7D813EB-931A-E94E-A944-42879940B2A8}"/>
              </a:ext>
            </a:extLst>
          </p:cNvPr>
          <p:cNvSpPr>
            <a:spLocks noGrp="1"/>
          </p:cNvSpPr>
          <p:nvPr>
            <p:ph idx="1"/>
          </p:nvPr>
        </p:nvSpPr>
        <p:spPr/>
        <p:txBody>
          <a:bodyPr/>
          <a:lstStyle/>
          <a:p>
            <a:r>
              <a:rPr lang="en-US" dirty="0"/>
              <a:t>There are three main DNS server operation modes</a:t>
            </a:r>
          </a:p>
          <a:p>
            <a:r>
              <a:rPr lang="en-US" dirty="0"/>
              <a:t>These operation modes are not something you choose during setup, the mode is determined based on the way the DNS zones are setup within the DNS server</a:t>
            </a:r>
          </a:p>
          <a:p>
            <a:r>
              <a:rPr lang="en-US" dirty="0"/>
              <a:t>The three DNS server operation modes are</a:t>
            </a:r>
          </a:p>
          <a:p>
            <a:pPr lvl="1"/>
            <a:r>
              <a:rPr lang="en-US" dirty="0"/>
              <a:t>Dynamic</a:t>
            </a:r>
          </a:p>
          <a:p>
            <a:pPr lvl="1"/>
            <a:r>
              <a:rPr lang="en-US" dirty="0"/>
              <a:t>Read/write</a:t>
            </a:r>
          </a:p>
          <a:p>
            <a:pPr lvl="1"/>
            <a:r>
              <a:rPr lang="en-US" dirty="0"/>
              <a:t>Read-only</a:t>
            </a:r>
          </a:p>
        </p:txBody>
      </p:sp>
      <p:sp>
        <p:nvSpPr>
          <p:cNvPr id="3" name="Title 2">
            <a:extLst>
              <a:ext uri="{FF2B5EF4-FFF2-40B4-BE49-F238E27FC236}">
                <a16:creationId xmlns:a16="http://schemas.microsoft.com/office/drawing/2014/main" id="{2256D2C0-974A-4547-BB08-D0162B443B18}"/>
              </a:ext>
            </a:extLst>
          </p:cNvPr>
          <p:cNvSpPr>
            <a:spLocks noGrp="1"/>
          </p:cNvSpPr>
          <p:nvPr>
            <p:ph type="title"/>
          </p:nvPr>
        </p:nvSpPr>
        <p:spPr/>
        <p:txBody>
          <a:bodyPr/>
          <a:lstStyle/>
          <a:p>
            <a:r>
              <a:rPr lang="en-US" dirty="0"/>
              <a:t>DNS Server Operation Modes</a:t>
            </a:r>
          </a:p>
        </p:txBody>
      </p:sp>
    </p:spTree>
    <p:extLst>
      <p:ext uri="{BB962C8B-B14F-4D97-AF65-F5344CB8AC3E}">
        <p14:creationId xmlns:p14="http://schemas.microsoft.com/office/powerpoint/2010/main" val="38075244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DB00FBE-D79B-8D4E-8048-8DF4CED14B76}"/>
              </a:ext>
            </a:extLst>
          </p:cNvPr>
          <p:cNvSpPr>
            <a:spLocks noGrp="1"/>
          </p:cNvSpPr>
          <p:nvPr>
            <p:ph idx="1"/>
          </p:nvPr>
        </p:nvSpPr>
        <p:spPr/>
        <p:txBody>
          <a:bodyPr/>
          <a:lstStyle/>
          <a:p>
            <a:r>
              <a:rPr lang="en-US" dirty="0"/>
              <a:t>The dynamic DNS (DDNS) server operation mode is the default mode of operation for a DNS server integrated with AD DS</a:t>
            </a:r>
          </a:p>
          <a:p>
            <a:r>
              <a:rPr lang="en-US" dirty="0"/>
              <a:t>DDNS allows both hosts and users to register, update, and remove DNS records from DNS servers</a:t>
            </a:r>
          </a:p>
          <a:p>
            <a:r>
              <a:rPr lang="en-US" dirty="0"/>
              <a:t>DDNS removes the manual work of updating the DNS list to match IP assignments to devices from the equation and allows the environment to maintain up-to-date DNS information without user interaction</a:t>
            </a:r>
          </a:p>
        </p:txBody>
      </p:sp>
      <p:sp>
        <p:nvSpPr>
          <p:cNvPr id="3" name="Title 2">
            <a:extLst>
              <a:ext uri="{FF2B5EF4-FFF2-40B4-BE49-F238E27FC236}">
                <a16:creationId xmlns:a16="http://schemas.microsoft.com/office/drawing/2014/main" id="{2440B97B-B023-A548-8545-36015E23988A}"/>
              </a:ext>
            </a:extLst>
          </p:cNvPr>
          <p:cNvSpPr>
            <a:spLocks noGrp="1"/>
          </p:cNvSpPr>
          <p:nvPr>
            <p:ph type="title"/>
          </p:nvPr>
        </p:nvSpPr>
        <p:spPr/>
        <p:txBody>
          <a:bodyPr/>
          <a:lstStyle/>
          <a:p>
            <a:r>
              <a:rPr lang="en-US" dirty="0"/>
              <a:t>Dynamic Server Operation Mode</a:t>
            </a:r>
          </a:p>
        </p:txBody>
      </p:sp>
    </p:spTree>
    <p:extLst>
      <p:ext uri="{BB962C8B-B14F-4D97-AF65-F5344CB8AC3E}">
        <p14:creationId xmlns:p14="http://schemas.microsoft.com/office/powerpoint/2010/main" val="2859332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ava Green">
  <a:themeElements>
    <a:clrScheme name="Custom 1">
      <a:dk1>
        <a:sysClr val="windowText" lastClr="000000"/>
      </a:dk1>
      <a:lt1>
        <a:sysClr val="window" lastClr="FFFFFF"/>
      </a:lt1>
      <a:dk2>
        <a:srgbClr val="403B81"/>
      </a:dk2>
      <a:lt2>
        <a:srgbClr val="DDE6F7"/>
      </a:lt2>
      <a:accent1>
        <a:srgbClr val="C00000"/>
      </a:accent1>
      <a:accent2>
        <a:srgbClr val="0070C0"/>
      </a:accent2>
      <a:accent3>
        <a:srgbClr val="92278F"/>
      </a:accent3>
      <a:accent4>
        <a:srgbClr val="993300"/>
      </a:accent4>
      <a:accent5>
        <a:srgbClr val="45A5ED"/>
      </a:accent5>
      <a:accent6>
        <a:srgbClr val="5982DB"/>
      </a:accent6>
      <a:hlink>
        <a:srgbClr val="0066FF"/>
      </a:hlink>
      <a:folHlink>
        <a:srgbClr val="666699"/>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77256</TotalTime>
  <Words>1971</Words>
  <Application>Microsoft Macintosh PowerPoint</Application>
  <PresentationFormat>On-screen Show (4:3)</PresentationFormat>
  <Paragraphs>108</Paragraphs>
  <Slides>15</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 Narrow</vt:lpstr>
      <vt:lpstr>Calibri</vt:lpstr>
      <vt:lpstr>Franklin Gothic Medium</vt:lpstr>
      <vt:lpstr>Times</vt:lpstr>
      <vt:lpstr>Wingdings</vt:lpstr>
      <vt:lpstr>Wingdings 2</vt:lpstr>
      <vt:lpstr>Java Green</vt:lpstr>
      <vt:lpstr>Concepts of  Computing  Technologies   Directory and Access Management: Active Directory DNS  </vt:lpstr>
      <vt:lpstr>Objectives</vt:lpstr>
      <vt:lpstr>DNS Zones</vt:lpstr>
      <vt:lpstr>Primary Zone</vt:lpstr>
      <vt:lpstr>Secondary Zone</vt:lpstr>
      <vt:lpstr>Stub Zone</vt:lpstr>
      <vt:lpstr>Reverse Lookup Zone</vt:lpstr>
      <vt:lpstr>DNS Server Operation Modes</vt:lpstr>
      <vt:lpstr>Dynamic Server Operation Mode</vt:lpstr>
      <vt:lpstr>Read/Write Server Operation Mode</vt:lpstr>
      <vt:lpstr>Read-Only Server Operation Mode</vt:lpstr>
      <vt:lpstr>Zone Transfers</vt:lpstr>
      <vt:lpstr>DNS Delegation</vt:lpstr>
      <vt:lpstr>DNS Delegation (cont.)</vt:lpstr>
      <vt:lpstr>References</vt:lpstr>
    </vt:vector>
  </TitlesOfParts>
  <LinksUpToDate>false</LinksUpToDate>
  <SharedDoc>false</SharedDoc>
  <HyperlinksChanged>false</HyperlinksChanged>
  <AppVersion>16.0011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Object-Oriented Programming and Data Abstraction  Lesson 1: Review</dc:title>
  <dc:creator>Jack Myers</dc:creator>
  <cp:lastModifiedBy>Patrick</cp:lastModifiedBy>
  <cp:revision>681</cp:revision>
  <dcterms:created xsi:type="dcterms:W3CDTF">2013-12-20T15:33:26Z</dcterms:created>
  <dcterms:modified xsi:type="dcterms:W3CDTF">2018-04-23T00:43:34Z</dcterms:modified>
</cp:coreProperties>
</file>