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6"/>
  </p:notesMasterIdLst>
  <p:sldIdLst>
    <p:sldId id="257" r:id="rId2"/>
    <p:sldId id="258" r:id="rId3"/>
    <p:sldId id="266" r:id="rId4"/>
    <p:sldId id="267" r:id="rId5"/>
    <p:sldId id="268" r:id="rId6"/>
    <p:sldId id="269" r:id="rId7"/>
    <p:sldId id="270" r:id="rId8"/>
    <p:sldId id="271" r:id="rId9"/>
    <p:sldId id="272" r:id="rId10"/>
    <p:sldId id="273" r:id="rId11"/>
    <p:sldId id="274" r:id="rId12"/>
    <p:sldId id="275" r:id="rId13"/>
    <p:sldId id="276"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5" autoAdjust="0"/>
    <p:restoredTop sz="82898"/>
  </p:normalViewPr>
  <p:slideViewPr>
    <p:cSldViewPr snapToGrid="0">
      <p:cViewPr varScale="1">
        <p:scale>
          <a:sx n="104" d="100"/>
          <a:sy n="104" d="100"/>
        </p:scale>
        <p:origin x="1624" y="19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p>
        </p:txBody>
      </p:sp>
    </p:spTree>
    <p:extLst>
      <p:ext uri="{BB962C8B-B14F-4D97-AF65-F5344CB8AC3E}">
        <p14:creationId xmlns:p14="http://schemas.microsoft.com/office/powerpoint/2010/main" val="1919925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say that Google wants to change a domain from </a:t>
            </a:r>
            <a:r>
              <a:rPr lang="en-US" dirty="0" err="1"/>
              <a:t>maps.google.com</a:t>
            </a:r>
            <a:r>
              <a:rPr lang="en-US" dirty="0"/>
              <a:t> to map.google.com. They first would create a new A record for map.google.com that points to the correct IP address and remove the A record from </a:t>
            </a:r>
            <a:r>
              <a:rPr lang="en-US" dirty="0" err="1"/>
              <a:t>maps.google.com</a:t>
            </a:r>
            <a:r>
              <a:rPr lang="en-US" dirty="0"/>
              <a:t>. But now what happens when old users use the old domain? Google can setup a CNAME record to point </a:t>
            </a:r>
            <a:r>
              <a:rPr lang="en-US" dirty="0" err="1"/>
              <a:t>maps.google.com</a:t>
            </a:r>
            <a:r>
              <a:rPr lang="en-US" dirty="0"/>
              <a:t> to map.google.com, so the old users still get directed to the domain that points to the correct IP address.</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58091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PTR record stands for pointer resource record and are used to map IP addresses to domain names. They can be thought of doing the opposite of what the A record does and are sometimes referred to as reverse DNS records. Each PTR record should have a corresponding A record. They are used so it is possible to perform a reverse DNS lookup and find the domain names that point to a specific IP address.</a:t>
            </a:r>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3485649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SRV records, or service records, are used to specify the location of a service inside an infrastructure. For example, if you have a web server in an infrastructure, you can specify the protocol, service, domain name, and define the service location using an SRV record. In an Active Directory environment, SRV records are particularly important as they are used to locate the domain controllers in the infrastructure.</a:t>
            </a:r>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4014383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information can be specified in an SRV record. The service can be specified to define the service that the SRV record is assigned to. The protocol can be specified to define the protocol it will use, either TCP or UDP. The priority can be specified to define the service priority number if the service supports that functionality. The weight can be specified to define the order it should serve along with the similar type of records. The port number can be specified to define the service port number. The host offering this service can be specified to define the domain name of the server offering this particular service.</a:t>
            </a:r>
          </a:p>
        </p:txBody>
      </p:sp>
      <p:sp>
        <p:nvSpPr>
          <p:cNvPr id="4" name="Slide Number Placeholder 3"/>
          <p:cNvSpPr>
            <a:spLocks noGrp="1"/>
          </p:cNvSpPr>
          <p:nvPr>
            <p:ph type="sldNum" sz="quarter" idx="10"/>
          </p:nvPr>
        </p:nvSpPr>
        <p:spPr/>
        <p:txBody>
          <a:bodyPr/>
          <a:lstStyle/>
          <a:p>
            <a:fld id="{29C63B7B-8D39-4D0A-9EEA-56F291D347AD}" type="slidenum">
              <a:rPr lang="en-US" smtClean="0"/>
              <a:t>13</a:t>
            </a:fld>
            <a:endParaRPr lang="en-US"/>
          </a:p>
        </p:txBody>
      </p:sp>
    </p:spTree>
    <p:extLst>
      <p:ext uri="{BB962C8B-B14F-4D97-AF65-F5344CB8AC3E}">
        <p14:creationId xmlns:p14="http://schemas.microsoft.com/office/powerpoint/2010/main" val="2991581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end of this lesson, you should be able to understand what the main DNS records are and what their purposes are.</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1211862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DNS database that lives on a DNS server holds various different types of resource records that provide different information about a domain. In an active directory environment, these records are often created automatically when adding resources to the domain, changing settings in the domain, or install/removing domain controllers, but these resources can all be changed manually. Other resources have to be added to the DNS server based on infrastructure requirements.</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2699596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 and AAAA records and referred to as the host record. The host record is the main record that links the domain name to a physical IP address. This is what allows domain names to eventually be resolved to external servers that return data, like a server hosting a website. When a DNS query comes into a DNS server looking to resolve a domain name to an IP address, this is the resource that will eventually be accessed. The A record is used for IPv4 address while the AAAA record is used for IPv6 addresses.</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3321480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 or AAAA records of any domain name that is public to the internet are available for anyone to read and observe. Following that logic, the domain google.com should have a public A record that points to a specific IP address, which would be a web server at Google. By performing a DNS lookup, the A record of google.com has the IP address of 172.217.10.78. The A record that returns that specific IP address is what allows the google.com domain to function the way it is intended, to connect you to some server at google.com.</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3244556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active directory is integrated with DNS, every device will have either a A or AAAA record when it is added to the domain. If the IP address of the device gets changed, the active directory infrastructure will automatically update it’s A or AAAA record to match the new IP address.</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275613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MX record stands for mail exchange record. MX records specify the mail exchange server for the domain, and most point to a domain name, not an IP address. A domain can have multiple MX records, each with a mail server priority number. The mail server priority number specifies which servers to attempt to use first. The lowest number will get the highest priority.</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443891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say that the google.com domain wants to specify that its main mail exchange server is mail.google.com. To do this, an MX record would be needed. The MX record should contain two pieces of information; the domain of the mail exchange server, and the priority number of that mail exchange server. So the MX record should specify the domain as mail.google.com with a priority number of 1 to ensure it is always used if available.</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3767942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Canonical name records, or CNAME records, allows you to point one domain or subdomain to another domain name. They simply redirect the request to the domain specified on the CNAME record. CNAME records allow you to direct many domains or subdomains to one specific domain that points to a specific IP address. This means you can have every domain always point to that IP address, and you can change that address by only updating one host record.</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3758229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r>
              <a:rPr lang="en-US" dirty="0"/>
              <a:t>Part 3: Host, MX, CNAME, PRT, and SRV records</a:t>
            </a:r>
          </a:p>
        </p:txBody>
      </p:sp>
      <p:sp>
        <p:nvSpPr>
          <p:cNvPr id="3076" name="Rectangle 21"/>
          <p:cNvSpPr>
            <a:spLocks noGrp="1" noChangeArrowheads="1"/>
          </p:cNvSpPr>
          <p:nvPr>
            <p:ph type="title"/>
          </p:nvPr>
        </p:nvSpPr>
        <p:spPr>
          <a:xfrm>
            <a:off x="457200" y="2052960"/>
            <a:ext cx="6324600" cy="3955954"/>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Active Directory DNS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E9C83D-F993-1D44-94F5-9A70AD0708F1}"/>
              </a:ext>
            </a:extLst>
          </p:cNvPr>
          <p:cNvSpPr>
            <a:spLocks noGrp="1"/>
          </p:cNvSpPr>
          <p:nvPr>
            <p:ph idx="1"/>
          </p:nvPr>
        </p:nvSpPr>
        <p:spPr/>
        <p:txBody>
          <a:bodyPr/>
          <a:lstStyle/>
          <a:p>
            <a:r>
              <a:rPr lang="en-US" dirty="0"/>
              <a:t>Lets say that Google wants to change a domain from maps.google.com to map.google.com</a:t>
            </a:r>
          </a:p>
          <a:p>
            <a:r>
              <a:rPr lang="en-US" dirty="0"/>
              <a:t>They first would create a new A record for map.google.com that points to the correct IP address and remove the A record from maps.google.com</a:t>
            </a:r>
          </a:p>
          <a:p>
            <a:r>
              <a:rPr lang="en-US" dirty="0"/>
              <a:t>But now what happens when old users use the old domain?</a:t>
            </a:r>
          </a:p>
          <a:p>
            <a:r>
              <a:rPr lang="en-US" dirty="0"/>
              <a:t>Google can setup a CNAME record to point maps.google.com to map.google.com, so the old users still get directed to the domain that points to the correct IP address</a:t>
            </a:r>
          </a:p>
        </p:txBody>
      </p:sp>
      <p:sp>
        <p:nvSpPr>
          <p:cNvPr id="3" name="Title 2">
            <a:extLst>
              <a:ext uri="{FF2B5EF4-FFF2-40B4-BE49-F238E27FC236}">
                <a16:creationId xmlns:a16="http://schemas.microsoft.com/office/drawing/2014/main" id="{37C81590-8C14-A546-84E3-2DA2266A9E0C}"/>
              </a:ext>
            </a:extLst>
          </p:cNvPr>
          <p:cNvSpPr>
            <a:spLocks noGrp="1"/>
          </p:cNvSpPr>
          <p:nvPr>
            <p:ph type="title"/>
          </p:nvPr>
        </p:nvSpPr>
        <p:spPr/>
        <p:txBody>
          <a:bodyPr/>
          <a:lstStyle/>
          <a:p>
            <a:r>
              <a:rPr lang="en-US" dirty="0"/>
              <a:t>CNAME Example</a:t>
            </a:r>
          </a:p>
        </p:txBody>
      </p:sp>
    </p:spTree>
    <p:extLst>
      <p:ext uri="{BB962C8B-B14F-4D97-AF65-F5344CB8AC3E}">
        <p14:creationId xmlns:p14="http://schemas.microsoft.com/office/powerpoint/2010/main" val="1357664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7F8CCC-BB65-EE4B-A8B0-F32BB9B171F4}"/>
              </a:ext>
            </a:extLst>
          </p:cNvPr>
          <p:cNvSpPr>
            <a:spLocks noGrp="1"/>
          </p:cNvSpPr>
          <p:nvPr>
            <p:ph idx="1"/>
          </p:nvPr>
        </p:nvSpPr>
        <p:spPr/>
        <p:txBody>
          <a:bodyPr/>
          <a:lstStyle/>
          <a:p>
            <a:r>
              <a:rPr lang="en-US" dirty="0"/>
              <a:t>PTR record stands for pointer resource record and are used to map IP addresses to domain names</a:t>
            </a:r>
          </a:p>
          <a:p>
            <a:r>
              <a:rPr lang="en-US" dirty="0"/>
              <a:t>They can be thought of doing the opposite of what the A record does and are sometimes referred to as reverse DNS records</a:t>
            </a:r>
          </a:p>
          <a:p>
            <a:r>
              <a:rPr lang="en-US" dirty="0"/>
              <a:t>Each PTR record should have a corresponding A record</a:t>
            </a:r>
          </a:p>
          <a:p>
            <a:r>
              <a:rPr lang="en-US" dirty="0"/>
              <a:t>They are used so it is possible to perform a reverse DNS lookup and find the domain names that point to a specific IP address</a:t>
            </a:r>
          </a:p>
        </p:txBody>
      </p:sp>
      <p:sp>
        <p:nvSpPr>
          <p:cNvPr id="3" name="Title 2">
            <a:extLst>
              <a:ext uri="{FF2B5EF4-FFF2-40B4-BE49-F238E27FC236}">
                <a16:creationId xmlns:a16="http://schemas.microsoft.com/office/drawing/2014/main" id="{38D8B4B6-1826-6C4C-93BF-DAF14FF771DE}"/>
              </a:ext>
            </a:extLst>
          </p:cNvPr>
          <p:cNvSpPr>
            <a:spLocks noGrp="1"/>
          </p:cNvSpPr>
          <p:nvPr>
            <p:ph type="title"/>
          </p:nvPr>
        </p:nvSpPr>
        <p:spPr/>
        <p:txBody>
          <a:bodyPr/>
          <a:lstStyle/>
          <a:p>
            <a:r>
              <a:rPr lang="en-US" dirty="0"/>
              <a:t>PTR Records</a:t>
            </a:r>
          </a:p>
        </p:txBody>
      </p:sp>
    </p:spTree>
    <p:extLst>
      <p:ext uri="{BB962C8B-B14F-4D97-AF65-F5344CB8AC3E}">
        <p14:creationId xmlns:p14="http://schemas.microsoft.com/office/powerpoint/2010/main" val="42175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4F6050-CB8B-C34E-A39B-85C68E0E94B9}"/>
              </a:ext>
            </a:extLst>
          </p:cNvPr>
          <p:cNvSpPr>
            <a:spLocks noGrp="1"/>
          </p:cNvSpPr>
          <p:nvPr>
            <p:ph idx="1"/>
          </p:nvPr>
        </p:nvSpPr>
        <p:spPr/>
        <p:txBody>
          <a:bodyPr/>
          <a:lstStyle/>
          <a:p>
            <a:r>
              <a:rPr lang="en-US" dirty="0"/>
              <a:t>SRV records, or service records, are used to specify the location of a service inside an infrastructure</a:t>
            </a:r>
          </a:p>
          <a:p>
            <a:r>
              <a:rPr lang="en-US" dirty="0"/>
              <a:t>For example, if you have a web server in an infrastructure, you can specify the protocol, service, domain name, and define the service location using an SRV record</a:t>
            </a:r>
          </a:p>
          <a:p>
            <a:r>
              <a:rPr lang="en-US" dirty="0"/>
              <a:t>In an AD environment, SRV records are particularly important as they are used to locate the domain controllers in the infrastructure</a:t>
            </a:r>
          </a:p>
        </p:txBody>
      </p:sp>
      <p:sp>
        <p:nvSpPr>
          <p:cNvPr id="3" name="Title 2">
            <a:extLst>
              <a:ext uri="{FF2B5EF4-FFF2-40B4-BE49-F238E27FC236}">
                <a16:creationId xmlns:a16="http://schemas.microsoft.com/office/drawing/2014/main" id="{6641E740-0DE5-E048-BE70-1F56678D46FE}"/>
              </a:ext>
            </a:extLst>
          </p:cNvPr>
          <p:cNvSpPr>
            <a:spLocks noGrp="1"/>
          </p:cNvSpPr>
          <p:nvPr>
            <p:ph type="title"/>
          </p:nvPr>
        </p:nvSpPr>
        <p:spPr/>
        <p:txBody>
          <a:bodyPr/>
          <a:lstStyle/>
          <a:p>
            <a:r>
              <a:rPr lang="en-US" dirty="0"/>
              <a:t>SRV Records</a:t>
            </a:r>
          </a:p>
        </p:txBody>
      </p:sp>
    </p:spTree>
    <p:extLst>
      <p:ext uri="{BB962C8B-B14F-4D97-AF65-F5344CB8AC3E}">
        <p14:creationId xmlns:p14="http://schemas.microsoft.com/office/powerpoint/2010/main" val="3335677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57515-0A0F-3E4E-B181-85D61E56D95E}"/>
              </a:ext>
            </a:extLst>
          </p:cNvPr>
          <p:cNvSpPr>
            <a:spLocks noGrp="1"/>
          </p:cNvSpPr>
          <p:nvPr>
            <p:ph idx="1"/>
          </p:nvPr>
        </p:nvSpPr>
        <p:spPr/>
        <p:txBody>
          <a:bodyPr/>
          <a:lstStyle/>
          <a:p>
            <a:r>
              <a:rPr lang="en-US" dirty="0"/>
              <a:t>The following information can be specified in an SRV record</a:t>
            </a:r>
          </a:p>
          <a:p>
            <a:pPr lvl="1"/>
            <a:r>
              <a:rPr lang="en-US" dirty="0"/>
              <a:t>Service: This will define the service this SRV record is assigned to</a:t>
            </a:r>
          </a:p>
          <a:p>
            <a:pPr lvl="1"/>
            <a:r>
              <a:rPr lang="en-US" dirty="0"/>
              <a:t>Protocol: This will define the protocol it will use (TCP or UDP)</a:t>
            </a:r>
          </a:p>
          <a:p>
            <a:pPr lvl="1"/>
            <a:r>
              <a:rPr lang="en-US" dirty="0"/>
              <a:t>Priority: This will define the service priority (if the service supports that functionality)</a:t>
            </a:r>
          </a:p>
          <a:p>
            <a:pPr lvl="1"/>
            <a:r>
              <a:rPr lang="en-US" dirty="0"/>
              <a:t>Weight: This will define the order it should serve along with the similar type of records</a:t>
            </a:r>
          </a:p>
          <a:p>
            <a:pPr lvl="1"/>
            <a:r>
              <a:rPr lang="en-US" dirty="0"/>
              <a:t>Port number: This will define the service port number</a:t>
            </a:r>
          </a:p>
          <a:p>
            <a:pPr lvl="1"/>
            <a:r>
              <a:rPr lang="en-US" dirty="0"/>
              <a:t>Host offering this service: This will define the server offering this particular service (the domain name of the server)</a:t>
            </a:r>
          </a:p>
        </p:txBody>
      </p:sp>
      <p:sp>
        <p:nvSpPr>
          <p:cNvPr id="3" name="Title 2">
            <a:extLst>
              <a:ext uri="{FF2B5EF4-FFF2-40B4-BE49-F238E27FC236}">
                <a16:creationId xmlns:a16="http://schemas.microsoft.com/office/drawing/2014/main" id="{2430740E-90EB-7943-89AE-D3D5BC42FBF5}"/>
              </a:ext>
            </a:extLst>
          </p:cNvPr>
          <p:cNvSpPr>
            <a:spLocks noGrp="1"/>
          </p:cNvSpPr>
          <p:nvPr>
            <p:ph type="title"/>
          </p:nvPr>
        </p:nvSpPr>
        <p:spPr/>
        <p:txBody>
          <a:bodyPr/>
          <a:lstStyle/>
          <a:p>
            <a:r>
              <a:rPr lang="en-US" dirty="0"/>
              <a:t>SRV Records (cont.)</a:t>
            </a:r>
          </a:p>
        </p:txBody>
      </p:sp>
    </p:spTree>
    <p:extLst>
      <p:ext uri="{BB962C8B-B14F-4D97-AF65-F5344CB8AC3E}">
        <p14:creationId xmlns:p14="http://schemas.microsoft.com/office/powerpoint/2010/main" val="4232414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3567"/>
          </a:xfrm>
        </p:spPr>
        <p:txBody>
          <a:bodyPr>
            <a:normAutofit/>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a:p>
            <a:r>
              <a:rPr lang="en-US" dirty="0" err="1"/>
              <a:t>Ntchosting.com</a:t>
            </a:r>
            <a:r>
              <a:rPr lang="en-US" dirty="0"/>
              <a:t>. (2018). </a:t>
            </a:r>
            <a:r>
              <a:rPr lang="en-US" i="1" dirty="0"/>
              <a:t>DNS Host (also known as an A record or a host record)</a:t>
            </a:r>
            <a:r>
              <a:rPr lang="en-US" dirty="0"/>
              <a:t>. [online] Available at: https://</a:t>
            </a:r>
            <a:r>
              <a:rPr lang="en-US" dirty="0" err="1"/>
              <a:t>www.ntchosting.com</a:t>
            </a:r>
            <a:r>
              <a:rPr lang="en-US" dirty="0"/>
              <a:t>/encyclopedia/</a:t>
            </a:r>
            <a:r>
              <a:rPr lang="en-US" dirty="0" err="1"/>
              <a:t>dns</a:t>
            </a:r>
            <a:r>
              <a:rPr lang="en-US" dirty="0"/>
              <a:t>/host/ [Accessed 6 Apr. 2018].</a:t>
            </a:r>
          </a:p>
          <a:p>
            <a:r>
              <a:rPr lang="en-US" dirty="0" err="1"/>
              <a:t>My.bluehost.com</a:t>
            </a:r>
            <a:r>
              <a:rPr lang="en-US" dirty="0"/>
              <a:t>. (2018). </a:t>
            </a:r>
            <a:r>
              <a:rPr lang="en-US" i="1" dirty="0"/>
              <a:t>DNS Records Explained</a:t>
            </a:r>
            <a:r>
              <a:rPr lang="en-US" dirty="0"/>
              <a:t>. [online] Available at: https://</a:t>
            </a:r>
            <a:r>
              <a:rPr lang="en-US" dirty="0" err="1"/>
              <a:t>my.bluehost.com</a:t>
            </a:r>
            <a:r>
              <a:rPr lang="en-US" dirty="0"/>
              <a:t>/hosting/help/508 [Accessed 6 Apr. 2018].</a:t>
            </a:r>
          </a:p>
          <a:p>
            <a:r>
              <a:rPr lang="en-US" dirty="0" err="1"/>
              <a:t>slashroot.in</a:t>
            </a:r>
            <a:r>
              <a:rPr lang="en-US" dirty="0"/>
              <a:t>. (2018). </a:t>
            </a:r>
            <a:r>
              <a:rPr lang="en-US" i="1" dirty="0"/>
              <a:t>MX Record in DNS Explained with Example Configurations</a:t>
            </a:r>
            <a:r>
              <a:rPr lang="en-US" dirty="0"/>
              <a:t>. [online] Available at: https://</a:t>
            </a:r>
            <a:r>
              <a:rPr lang="en-US" dirty="0" err="1"/>
              <a:t>www.slashroot.in</a:t>
            </a:r>
            <a:r>
              <a:rPr lang="en-US" dirty="0"/>
              <a:t>/mx-record-</a:t>
            </a:r>
            <a:r>
              <a:rPr lang="en-US" dirty="0" err="1"/>
              <a:t>dns</a:t>
            </a:r>
            <a:r>
              <a:rPr lang="en-US" dirty="0"/>
              <a:t>-explained-example-configurations [Accessed 6 Apr. 2018].</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what the main DNS records are and what their purposes are</a:t>
            </a:r>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B907A3-2DDE-2440-920D-B16EBB42E2D3}"/>
              </a:ext>
            </a:extLst>
          </p:cNvPr>
          <p:cNvSpPr>
            <a:spLocks noGrp="1"/>
          </p:cNvSpPr>
          <p:nvPr>
            <p:ph idx="1"/>
          </p:nvPr>
        </p:nvSpPr>
        <p:spPr/>
        <p:txBody>
          <a:bodyPr/>
          <a:lstStyle/>
          <a:p>
            <a:r>
              <a:rPr lang="en-US" dirty="0"/>
              <a:t>The DNS database that lives on a DNS server holds various different types of resource records that provide different information about a domain</a:t>
            </a:r>
          </a:p>
          <a:p>
            <a:r>
              <a:rPr lang="en-US" dirty="0"/>
              <a:t>In an active directory environment, these records are often created automatically when adding resources to the domain, changing settings in the domain, or install/removing domain controllers</a:t>
            </a:r>
          </a:p>
          <a:p>
            <a:pPr lvl="1"/>
            <a:r>
              <a:rPr lang="en-US" dirty="0"/>
              <a:t>These resources can all be changed manually</a:t>
            </a:r>
          </a:p>
          <a:p>
            <a:r>
              <a:rPr lang="en-US" dirty="0"/>
              <a:t>Other resources have to be added to the DNS server based on infrastructure requirements</a:t>
            </a:r>
          </a:p>
        </p:txBody>
      </p:sp>
      <p:sp>
        <p:nvSpPr>
          <p:cNvPr id="3" name="Title 2">
            <a:extLst>
              <a:ext uri="{FF2B5EF4-FFF2-40B4-BE49-F238E27FC236}">
                <a16:creationId xmlns:a16="http://schemas.microsoft.com/office/drawing/2014/main" id="{88A612BB-435F-FF48-BE0A-8030AB089E3B}"/>
              </a:ext>
            </a:extLst>
          </p:cNvPr>
          <p:cNvSpPr>
            <a:spLocks noGrp="1"/>
          </p:cNvSpPr>
          <p:nvPr>
            <p:ph type="title"/>
          </p:nvPr>
        </p:nvSpPr>
        <p:spPr/>
        <p:txBody>
          <a:bodyPr/>
          <a:lstStyle/>
          <a:p>
            <a:r>
              <a:rPr lang="en-US" dirty="0"/>
              <a:t>DNS Records</a:t>
            </a:r>
          </a:p>
        </p:txBody>
      </p:sp>
    </p:spTree>
    <p:extLst>
      <p:ext uri="{BB962C8B-B14F-4D97-AF65-F5344CB8AC3E}">
        <p14:creationId xmlns:p14="http://schemas.microsoft.com/office/powerpoint/2010/main" val="3574787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01A84-C391-B542-9EBE-75A82C7D1722}"/>
              </a:ext>
            </a:extLst>
          </p:cNvPr>
          <p:cNvSpPr>
            <a:spLocks noGrp="1"/>
          </p:cNvSpPr>
          <p:nvPr>
            <p:ph idx="1"/>
          </p:nvPr>
        </p:nvSpPr>
        <p:spPr/>
        <p:txBody>
          <a:bodyPr/>
          <a:lstStyle/>
          <a:p>
            <a:r>
              <a:rPr lang="en-US" dirty="0"/>
              <a:t>The A and AAAA records and referred to as the host record</a:t>
            </a:r>
          </a:p>
          <a:p>
            <a:r>
              <a:rPr lang="en-US" dirty="0"/>
              <a:t>The host record is the main record that links the domain name to a physical IP address</a:t>
            </a:r>
          </a:p>
          <a:p>
            <a:r>
              <a:rPr lang="en-US" dirty="0"/>
              <a:t>This is what allows domain names to eventually be resolved to external servers that return data, like a server hosting a website</a:t>
            </a:r>
          </a:p>
          <a:p>
            <a:r>
              <a:rPr lang="en-US" dirty="0"/>
              <a:t>When a DNS query comes into a DNS server looking to resolve a domain name to an IP address, this is the resource that will eventually be accessed</a:t>
            </a:r>
          </a:p>
          <a:p>
            <a:r>
              <a:rPr lang="en-US" dirty="0"/>
              <a:t>The A record is used for IPv4 address while the AAAA record is used for IPv6 addresses</a:t>
            </a:r>
          </a:p>
        </p:txBody>
      </p:sp>
      <p:sp>
        <p:nvSpPr>
          <p:cNvPr id="3" name="Title 2">
            <a:extLst>
              <a:ext uri="{FF2B5EF4-FFF2-40B4-BE49-F238E27FC236}">
                <a16:creationId xmlns:a16="http://schemas.microsoft.com/office/drawing/2014/main" id="{4BBD0FB3-A099-0E47-8796-92538D30E970}"/>
              </a:ext>
            </a:extLst>
          </p:cNvPr>
          <p:cNvSpPr>
            <a:spLocks noGrp="1"/>
          </p:cNvSpPr>
          <p:nvPr>
            <p:ph type="title"/>
          </p:nvPr>
        </p:nvSpPr>
        <p:spPr/>
        <p:txBody>
          <a:bodyPr/>
          <a:lstStyle/>
          <a:p>
            <a:r>
              <a:rPr lang="en-US" dirty="0"/>
              <a:t>A and AAAA records</a:t>
            </a:r>
          </a:p>
        </p:txBody>
      </p:sp>
    </p:spTree>
    <p:extLst>
      <p:ext uri="{BB962C8B-B14F-4D97-AF65-F5344CB8AC3E}">
        <p14:creationId xmlns:p14="http://schemas.microsoft.com/office/powerpoint/2010/main" val="3186963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28E9A8-1A58-4B48-A443-377DCAD5FB27}"/>
              </a:ext>
            </a:extLst>
          </p:cNvPr>
          <p:cNvSpPr>
            <a:spLocks noGrp="1"/>
          </p:cNvSpPr>
          <p:nvPr>
            <p:ph idx="1"/>
          </p:nvPr>
        </p:nvSpPr>
        <p:spPr/>
        <p:txBody>
          <a:bodyPr/>
          <a:lstStyle/>
          <a:p>
            <a:r>
              <a:rPr lang="en-US" dirty="0"/>
              <a:t>The A or AAAA records of any domain name that is public to the internet are available for anyone to read and observe</a:t>
            </a:r>
          </a:p>
          <a:p>
            <a:r>
              <a:rPr lang="en-US" dirty="0"/>
              <a:t>Following that logic, the domain google.com should have a public A record that points to a specific IP address (a server at Google)</a:t>
            </a:r>
          </a:p>
          <a:p>
            <a:r>
              <a:rPr lang="en-US" dirty="0"/>
              <a:t>By performing a DNS lookup, the A record of google.com has the IP address of 172.217.10.78</a:t>
            </a:r>
          </a:p>
          <a:p>
            <a:r>
              <a:rPr lang="en-US" dirty="0"/>
              <a:t>The A record that returns that specific IP address is what allows the google.com domain to function the way it is intended, to connect you to some server at google.com</a:t>
            </a:r>
          </a:p>
        </p:txBody>
      </p:sp>
      <p:sp>
        <p:nvSpPr>
          <p:cNvPr id="3" name="Title 2">
            <a:extLst>
              <a:ext uri="{FF2B5EF4-FFF2-40B4-BE49-F238E27FC236}">
                <a16:creationId xmlns:a16="http://schemas.microsoft.com/office/drawing/2014/main" id="{AC3A30ED-ABC6-924E-A400-802CBC0357D5}"/>
              </a:ext>
            </a:extLst>
          </p:cNvPr>
          <p:cNvSpPr>
            <a:spLocks noGrp="1"/>
          </p:cNvSpPr>
          <p:nvPr>
            <p:ph type="title"/>
          </p:nvPr>
        </p:nvSpPr>
        <p:spPr/>
        <p:txBody>
          <a:bodyPr/>
          <a:lstStyle/>
          <a:p>
            <a:r>
              <a:rPr lang="en-US" dirty="0"/>
              <a:t>Host Record Example</a:t>
            </a:r>
          </a:p>
        </p:txBody>
      </p:sp>
    </p:spTree>
    <p:extLst>
      <p:ext uri="{BB962C8B-B14F-4D97-AF65-F5344CB8AC3E}">
        <p14:creationId xmlns:p14="http://schemas.microsoft.com/office/powerpoint/2010/main" val="3685066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6EFA5A-516D-5D42-B08E-9EB84553825C}"/>
              </a:ext>
            </a:extLst>
          </p:cNvPr>
          <p:cNvSpPr>
            <a:spLocks noGrp="1"/>
          </p:cNvSpPr>
          <p:nvPr>
            <p:ph idx="1"/>
          </p:nvPr>
        </p:nvSpPr>
        <p:spPr/>
        <p:txBody>
          <a:bodyPr/>
          <a:lstStyle/>
          <a:p>
            <a:r>
              <a:rPr lang="en-US" dirty="0"/>
              <a:t>When active directory is integrated with DNS, every device will have either a A or AAAA record when it is added to the domain</a:t>
            </a:r>
          </a:p>
          <a:p>
            <a:r>
              <a:rPr lang="en-US" dirty="0"/>
              <a:t>If the IP address of the device gets changed, the active directory infrastructure will automatically update it’s A or AAAA record to match the new IP address</a:t>
            </a:r>
          </a:p>
        </p:txBody>
      </p:sp>
      <p:sp>
        <p:nvSpPr>
          <p:cNvPr id="3" name="Title 2">
            <a:extLst>
              <a:ext uri="{FF2B5EF4-FFF2-40B4-BE49-F238E27FC236}">
                <a16:creationId xmlns:a16="http://schemas.microsoft.com/office/drawing/2014/main" id="{3C80FB01-8AB5-F440-B639-96D0C010F9C5}"/>
              </a:ext>
            </a:extLst>
          </p:cNvPr>
          <p:cNvSpPr>
            <a:spLocks noGrp="1"/>
          </p:cNvSpPr>
          <p:nvPr>
            <p:ph type="title"/>
          </p:nvPr>
        </p:nvSpPr>
        <p:spPr/>
        <p:txBody>
          <a:bodyPr/>
          <a:lstStyle/>
          <a:p>
            <a:r>
              <a:rPr lang="en-US" dirty="0"/>
              <a:t>Host Records and AD DNS</a:t>
            </a:r>
          </a:p>
        </p:txBody>
      </p:sp>
    </p:spTree>
    <p:extLst>
      <p:ext uri="{BB962C8B-B14F-4D97-AF65-F5344CB8AC3E}">
        <p14:creationId xmlns:p14="http://schemas.microsoft.com/office/powerpoint/2010/main" val="2526190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2CC704-53C1-AD4F-8F24-3932726E83E4}"/>
              </a:ext>
            </a:extLst>
          </p:cNvPr>
          <p:cNvSpPr>
            <a:spLocks noGrp="1"/>
          </p:cNvSpPr>
          <p:nvPr>
            <p:ph idx="1"/>
          </p:nvPr>
        </p:nvSpPr>
        <p:spPr/>
        <p:txBody>
          <a:bodyPr/>
          <a:lstStyle/>
          <a:p>
            <a:r>
              <a:rPr lang="en-US" dirty="0"/>
              <a:t>MX record stands for mail exchange record</a:t>
            </a:r>
          </a:p>
          <a:p>
            <a:r>
              <a:rPr lang="en-US" dirty="0"/>
              <a:t>MX records specify the mail exchange server for the domain</a:t>
            </a:r>
          </a:p>
          <a:p>
            <a:r>
              <a:rPr lang="en-US" dirty="0"/>
              <a:t>MX records must point to a domain name, not an IP address</a:t>
            </a:r>
          </a:p>
          <a:p>
            <a:r>
              <a:rPr lang="en-US" dirty="0"/>
              <a:t>A domain can have multiple MX records, each with a mail server priority number</a:t>
            </a:r>
          </a:p>
          <a:p>
            <a:pPr lvl="1"/>
            <a:r>
              <a:rPr lang="en-US" dirty="0"/>
              <a:t>The mail server priority number specifies which servers to attempt to use first</a:t>
            </a:r>
          </a:p>
          <a:p>
            <a:pPr lvl="1"/>
            <a:r>
              <a:rPr lang="en-US" dirty="0"/>
              <a:t>The lowest number will get the highest priority</a:t>
            </a:r>
          </a:p>
        </p:txBody>
      </p:sp>
      <p:sp>
        <p:nvSpPr>
          <p:cNvPr id="3" name="Title 2">
            <a:extLst>
              <a:ext uri="{FF2B5EF4-FFF2-40B4-BE49-F238E27FC236}">
                <a16:creationId xmlns:a16="http://schemas.microsoft.com/office/drawing/2014/main" id="{3EC3EF83-D9E3-2844-A37B-B843C1E82877}"/>
              </a:ext>
            </a:extLst>
          </p:cNvPr>
          <p:cNvSpPr>
            <a:spLocks noGrp="1"/>
          </p:cNvSpPr>
          <p:nvPr>
            <p:ph type="title"/>
          </p:nvPr>
        </p:nvSpPr>
        <p:spPr/>
        <p:txBody>
          <a:bodyPr/>
          <a:lstStyle/>
          <a:p>
            <a:r>
              <a:rPr lang="en-US" dirty="0"/>
              <a:t>MX Records</a:t>
            </a:r>
          </a:p>
        </p:txBody>
      </p:sp>
    </p:spTree>
    <p:extLst>
      <p:ext uri="{BB962C8B-B14F-4D97-AF65-F5344CB8AC3E}">
        <p14:creationId xmlns:p14="http://schemas.microsoft.com/office/powerpoint/2010/main" val="27988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E3A99-8015-8548-84B7-6FD010B83194}"/>
              </a:ext>
            </a:extLst>
          </p:cNvPr>
          <p:cNvSpPr>
            <a:spLocks noGrp="1"/>
          </p:cNvSpPr>
          <p:nvPr>
            <p:ph idx="1"/>
          </p:nvPr>
        </p:nvSpPr>
        <p:spPr/>
        <p:txBody>
          <a:bodyPr/>
          <a:lstStyle/>
          <a:p>
            <a:r>
              <a:rPr lang="en-US" dirty="0"/>
              <a:t>Lets say that the google.com domain wants to specify that its main mail exchange server is mail.google.com</a:t>
            </a:r>
          </a:p>
          <a:p>
            <a:r>
              <a:rPr lang="en-US" dirty="0"/>
              <a:t>To do this, an MX record would be needed</a:t>
            </a:r>
          </a:p>
          <a:p>
            <a:r>
              <a:rPr lang="en-US" dirty="0"/>
              <a:t>The MX record should contain two pieces of information</a:t>
            </a:r>
          </a:p>
          <a:p>
            <a:pPr lvl="1"/>
            <a:r>
              <a:rPr lang="en-US" dirty="0"/>
              <a:t>The domain of the mail exchange server</a:t>
            </a:r>
          </a:p>
          <a:p>
            <a:pPr lvl="1"/>
            <a:r>
              <a:rPr lang="en-US" dirty="0"/>
              <a:t>The priority number of that mail exchange server</a:t>
            </a:r>
          </a:p>
          <a:p>
            <a:r>
              <a:rPr lang="en-US" dirty="0"/>
              <a:t>So the MX record should specify the domain as mail.google.com with a priority number of 1 to ensure it is always used if available</a:t>
            </a:r>
          </a:p>
          <a:p>
            <a:endParaRPr lang="en-US" dirty="0"/>
          </a:p>
        </p:txBody>
      </p:sp>
      <p:sp>
        <p:nvSpPr>
          <p:cNvPr id="3" name="Title 2">
            <a:extLst>
              <a:ext uri="{FF2B5EF4-FFF2-40B4-BE49-F238E27FC236}">
                <a16:creationId xmlns:a16="http://schemas.microsoft.com/office/drawing/2014/main" id="{620251BB-99B7-404F-805C-24F42C75DA4A}"/>
              </a:ext>
            </a:extLst>
          </p:cNvPr>
          <p:cNvSpPr>
            <a:spLocks noGrp="1"/>
          </p:cNvSpPr>
          <p:nvPr>
            <p:ph type="title"/>
          </p:nvPr>
        </p:nvSpPr>
        <p:spPr/>
        <p:txBody>
          <a:bodyPr/>
          <a:lstStyle/>
          <a:p>
            <a:r>
              <a:rPr lang="en-US" dirty="0"/>
              <a:t>MX Record Example</a:t>
            </a:r>
          </a:p>
        </p:txBody>
      </p:sp>
    </p:spTree>
    <p:extLst>
      <p:ext uri="{BB962C8B-B14F-4D97-AF65-F5344CB8AC3E}">
        <p14:creationId xmlns:p14="http://schemas.microsoft.com/office/powerpoint/2010/main" val="2955154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6C59BB-0DB2-5C4D-99B6-3A2B863616F8}"/>
              </a:ext>
            </a:extLst>
          </p:cNvPr>
          <p:cNvSpPr>
            <a:spLocks noGrp="1"/>
          </p:cNvSpPr>
          <p:nvPr>
            <p:ph idx="1"/>
          </p:nvPr>
        </p:nvSpPr>
        <p:spPr/>
        <p:txBody>
          <a:bodyPr/>
          <a:lstStyle/>
          <a:p>
            <a:r>
              <a:rPr lang="en-US" dirty="0"/>
              <a:t>Canonical name records, or CNAME records, allows you to point one domain or subdomain to another domain name</a:t>
            </a:r>
          </a:p>
          <a:p>
            <a:r>
              <a:rPr lang="en-US" dirty="0"/>
              <a:t>They simply redirect the request to the domain specified on the CNAME record</a:t>
            </a:r>
          </a:p>
          <a:p>
            <a:r>
              <a:rPr lang="en-US" dirty="0"/>
              <a:t>CNAME records allow you to direct many domains or subdomains to one specific domain that points to a specific IP address</a:t>
            </a:r>
          </a:p>
          <a:p>
            <a:pPr lvl="1"/>
            <a:r>
              <a:rPr lang="en-US" dirty="0"/>
              <a:t>This means you can have every domain always point to that IP address, and you can change that address by only updating one A record (host record)</a:t>
            </a:r>
          </a:p>
        </p:txBody>
      </p:sp>
      <p:sp>
        <p:nvSpPr>
          <p:cNvPr id="3" name="Title 2">
            <a:extLst>
              <a:ext uri="{FF2B5EF4-FFF2-40B4-BE49-F238E27FC236}">
                <a16:creationId xmlns:a16="http://schemas.microsoft.com/office/drawing/2014/main" id="{7BC29FF1-92C2-4E47-8BB3-244E1118919D}"/>
              </a:ext>
            </a:extLst>
          </p:cNvPr>
          <p:cNvSpPr>
            <a:spLocks noGrp="1"/>
          </p:cNvSpPr>
          <p:nvPr>
            <p:ph type="title"/>
          </p:nvPr>
        </p:nvSpPr>
        <p:spPr/>
        <p:txBody>
          <a:bodyPr/>
          <a:lstStyle/>
          <a:p>
            <a:r>
              <a:rPr lang="en-US" dirty="0"/>
              <a:t>Canonical Name Records</a:t>
            </a:r>
          </a:p>
        </p:txBody>
      </p:sp>
    </p:spTree>
    <p:extLst>
      <p:ext uri="{BB962C8B-B14F-4D97-AF65-F5344CB8AC3E}">
        <p14:creationId xmlns:p14="http://schemas.microsoft.com/office/powerpoint/2010/main" val="11073640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77238</TotalTime>
  <Words>2046</Words>
  <Application>Microsoft Macintosh PowerPoint</Application>
  <PresentationFormat>On-screen Show (4:3)</PresentationFormat>
  <Paragraphs>100</Paragraphs>
  <Slides>14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DNS  </vt:lpstr>
      <vt:lpstr>Objectives</vt:lpstr>
      <vt:lpstr>DNS Records</vt:lpstr>
      <vt:lpstr>A and AAAA records</vt:lpstr>
      <vt:lpstr>Host Record Example</vt:lpstr>
      <vt:lpstr>Host Records and AD DNS</vt:lpstr>
      <vt:lpstr>MX Records</vt:lpstr>
      <vt:lpstr>MX Record Example</vt:lpstr>
      <vt:lpstr>Canonical Name Records</vt:lpstr>
      <vt:lpstr>CNAME Example</vt:lpstr>
      <vt:lpstr>PTR Records</vt:lpstr>
      <vt:lpstr>SRV Records</vt:lpstr>
      <vt:lpstr>SRV Records (cont.)</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656</cp:revision>
  <dcterms:created xsi:type="dcterms:W3CDTF">2013-12-20T15:33:26Z</dcterms:created>
  <dcterms:modified xsi:type="dcterms:W3CDTF">2018-04-23T00:43:24Z</dcterms:modified>
</cp:coreProperties>
</file>