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11"/>
  </p:notesMasterIdLst>
  <p:sldIdLst>
    <p:sldId id="257" r:id="rId2"/>
    <p:sldId id="258" r:id="rId3"/>
    <p:sldId id="278" r:id="rId4"/>
    <p:sldId id="279" r:id="rId5"/>
    <p:sldId id="280" r:id="rId6"/>
    <p:sldId id="281" r:id="rId7"/>
    <p:sldId id="282" r:id="rId8"/>
    <p:sldId id="283" r:id="rId9"/>
    <p:sldId id="26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FEDE"/>
    <a:srgbClr val="DDDDDD"/>
    <a:srgbClr val="AFA1E9"/>
    <a:srgbClr val="AFAADA"/>
    <a:srgbClr val="663300"/>
    <a:srgbClr val="D67F00"/>
    <a:srgbClr val="0066CC"/>
    <a:srgbClr val="0A0A0A"/>
    <a:srgbClr val="EAEAE6"/>
    <a:srgbClr val="54AC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35" autoAdjust="0"/>
    <p:restoredTop sz="80769"/>
  </p:normalViewPr>
  <p:slideViewPr>
    <p:cSldViewPr snapToGrid="0">
      <p:cViewPr varScale="1">
        <p:scale>
          <a:sx n="101" d="100"/>
          <a:sy n="101" d="100"/>
        </p:scale>
        <p:origin x="1704" y="192"/>
      </p:cViewPr>
      <p:guideLst>
        <p:guide orient="horz" pos="2160"/>
        <p:guide pos="2880"/>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99BAC5-AAC3-41B1-80A3-A98604D7601C}" type="datetimeFigureOut">
              <a:rPr lang="en-US" smtClean="0"/>
              <a:t>4/22/18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C63B7B-8D39-4D0A-9EEA-56F291D347AD}" type="slidenum">
              <a:rPr lang="en-US" smtClean="0"/>
              <a:t>‹#›</a:t>
            </a:fld>
            <a:endParaRPr lang="en-US"/>
          </a:p>
        </p:txBody>
      </p:sp>
    </p:spTree>
    <p:extLst>
      <p:ext uri="{BB962C8B-B14F-4D97-AF65-F5344CB8AC3E}">
        <p14:creationId xmlns:p14="http://schemas.microsoft.com/office/powerpoint/2010/main" val="2078626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r>
              <a:rPr lang="en-GB" altLang="en-US" sz="1200" dirty="0"/>
              <a:t>Objects First with Java</a:t>
            </a:r>
          </a:p>
        </p:txBody>
      </p:sp>
      <p:sp>
        <p:nvSpPr>
          <p:cNvPr id="15363"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r>
              <a:rPr lang="en-GB" altLang="en-US" sz="1200" dirty="0"/>
              <a:t>© David J. Barnes and Michael </a:t>
            </a:r>
            <a:r>
              <a:rPr lang="en-GB" altLang="en-US" sz="1200" dirty="0" err="1"/>
              <a:t>Kölling</a:t>
            </a:r>
            <a:endParaRPr lang="en-GB" altLang="en-US" sz="1200"/>
          </a:p>
        </p:txBody>
      </p:sp>
      <p:sp>
        <p:nvSpPr>
          <p:cNvPr id="1536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fld id="{03152B4E-4FD2-45FC-9CDE-05DF5F3AE35C}" type="slidenum">
              <a:rPr lang="en-GB" altLang="en-US" sz="1200"/>
              <a:pPr/>
              <a:t>1</a:t>
            </a:fld>
            <a:endParaRPr lang="en-GB" altLang="en-US" sz="1200"/>
          </a:p>
        </p:txBody>
      </p:sp>
      <p:sp>
        <p:nvSpPr>
          <p:cNvPr id="15365" name="Rectangle 2"/>
          <p:cNvSpPr>
            <a:spLocks noGrp="1" noRot="1" noChangeAspect="1" noChangeArrowheads="1" noTextEdit="1"/>
          </p:cNvSpPr>
          <p:nvPr>
            <p:ph type="sldImg"/>
          </p:nvPr>
        </p:nvSpPr>
        <p:spPr>
          <a:ln/>
        </p:spPr>
      </p:sp>
      <p:sp>
        <p:nvSpPr>
          <p:cNvPr id="1536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a:t>Advanced Learning Assistant Seminar, Spring 2018, Patrick Richeal, richealp7@students.rowan.edu</a:t>
            </a:r>
          </a:p>
        </p:txBody>
      </p:sp>
    </p:spTree>
    <p:extLst>
      <p:ext uri="{BB962C8B-B14F-4D97-AF65-F5344CB8AC3E}">
        <p14:creationId xmlns:p14="http://schemas.microsoft.com/office/powerpoint/2010/main" val="19199254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By the end of this lesson, you should be able to understand how DNS works and the process it goes through to resolve a domain name to an IP address.</a:t>
            </a:r>
          </a:p>
        </p:txBody>
      </p:sp>
      <p:sp>
        <p:nvSpPr>
          <p:cNvPr id="4" name="Slide Number Placeholder 3"/>
          <p:cNvSpPr>
            <a:spLocks noGrp="1"/>
          </p:cNvSpPr>
          <p:nvPr>
            <p:ph type="sldNum" sz="quarter" idx="10"/>
          </p:nvPr>
        </p:nvSpPr>
        <p:spPr/>
        <p:txBody>
          <a:bodyPr/>
          <a:lstStyle/>
          <a:p>
            <a:fld id="{29C63B7B-8D39-4D0A-9EEA-56F291D347AD}" type="slidenum">
              <a:rPr lang="en-US" smtClean="0"/>
              <a:t>2</a:t>
            </a:fld>
            <a:endParaRPr lang="en-US"/>
          </a:p>
        </p:txBody>
      </p:sp>
    </p:spTree>
    <p:extLst>
      <p:ext uri="{BB962C8B-B14F-4D97-AF65-F5344CB8AC3E}">
        <p14:creationId xmlns:p14="http://schemas.microsoft.com/office/powerpoint/2010/main" val="28805150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DNS and the process of resolving a domain name is similar to how delivering a piece of mail from one place to another works. Lets say a postcard is being sent from Glassboro, New Jersey to San Francisco, California. The first step would be to put the postcard into a post box. It then becomes the post office’s responsibility to deliver the postcard. The post office worker doesn’t know exactly where the address or even the city is, all he/she needs to know is the state. The postcard gets sent to the state of California’s mail sorting facility. Once the postcard reaches California, the next step is to figure out where in California it needs to go. Once again, the workers don’t need to know exactly where the address is, they can just look at the city and send it to the post office in San Francisco.</a:t>
            </a:r>
          </a:p>
        </p:txBody>
      </p:sp>
      <p:sp>
        <p:nvSpPr>
          <p:cNvPr id="4" name="Slide Number Placeholder 3"/>
          <p:cNvSpPr>
            <a:spLocks noGrp="1"/>
          </p:cNvSpPr>
          <p:nvPr>
            <p:ph type="sldNum" sz="quarter" idx="10"/>
          </p:nvPr>
        </p:nvSpPr>
        <p:spPr/>
        <p:txBody>
          <a:bodyPr/>
          <a:lstStyle/>
          <a:p>
            <a:fld id="{29C63B7B-8D39-4D0A-9EEA-56F291D347AD}" type="slidenum">
              <a:rPr lang="en-US" smtClean="0"/>
              <a:t>3</a:t>
            </a:fld>
            <a:endParaRPr lang="en-US"/>
          </a:p>
        </p:txBody>
      </p:sp>
    </p:spTree>
    <p:extLst>
      <p:ext uri="{BB962C8B-B14F-4D97-AF65-F5344CB8AC3E}">
        <p14:creationId xmlns:p14="http://schemas.microsoft.com/office/powerpoint/2010/main" val="25934829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Once the postcard reaches San Francisco, the workers there can finally look at the specific address and know exactly where to deliver it to. The postcard just gets continually delivered to someone who will know more about what to do with it then whoever currently has it. This is exactly how DNS resolves domain names as well. A single DNS server isn’t aware of the billions of websites on the internet and their IP addresses. If a DNS server can’t resolve the name itself, it will work with other DNS servers that may know more about the specific domain name to find the correct IP address.</a:t>
            </a:r>
          </a:p>
        </p:txBody>
      </p:sp>
      <p:sp>
        <p:nvSpPr>
          <p:cNvPr id="4" name="Slide Number Placeholder 3"/>
          <p:cNvSpPr>
            <a:spLocks noGrp="1"/>
          </p:cNvSpPr>
          <p:nvPr>
            <p:ph type="sldNum" sz="quarter" idx="10"/>
          </p:nvPr>
        </p:nvSpPr>
        <p:spPr/>
        <p:txBody>
          <a:bodyPr/>
          <a:lstStyle/>
          <a:p>
            <a:fld id="{29C63B7B-8D39-4D0A-9EEA-56F291D347AD}" type="slidenum">
              <a:rPr lang="en-US" smtClean="0"/>
              <a:t>4</a:t>
            </a:fld>
            <a:endParaRPr lang="en-US"/>
          </a:p>
        </p:txBody>
      </p:sp>
    </p:spTree>
    <p:extLst>
      <p:ext uri="{BB962C8B-B14F-4D97-AF65-F5344CB8AC3E}">
        <p14:creationId xmlns:p14="http://schemas.microsoft.com/office/powerpoint/2010/main" val="25341412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When a local device needs to resolve a specific hostname, the DNS client in the local device needs to perform a query to a DNS server. There are two types of queries a local device may send to a DNS server. In a recursive query, the client expects either a success or failure in response and it is the DNS server’s responsibility to work with other DNS servers in order to provide an answer if it can’t provide the answer itself. In an iterative query, the DNS server will not attempt to use other DNS servers to find the answer, it will use only what it knows in an attempt to find it and return negative if it can not.</a:t>
            </a:r>
          </a:p>
        </p:txBody>
      </p:sp>
      <p:sp>
        <p:nvSpPr>
          <p:cNvPr id="4" name="Slide Number Placeholder 3"/>
          <p:cNvSpPr>
            <a:spLocks noGrp="1"/>
          </p:cNvSpPr>
          <p:nvPr>
            <p:ph type="sldNum" sz="quarter" idx="10"/>
          </p:nvPr>
        </p:nvSpPr>
        <p:spPr/>
        <p:txBody>
          <a:bodyPr/>
          <a:lstStyle/>
          <a:p>
            <a:fld id="{29C63B7B-8D39-4D0A-9EEA-56F291D347AD}" type="slidenum">
              <a:rPr lang="en-US" smtClean="0"/>
              <a:t>5</a:t>
            </a:fld>
            <a:endParaRPr lang="en-US"/>
          </a:p>
        </p:txBody>
      </p:sp>
    </p:spTree>
    <p:extLst>
      <p:ext uri="{BB962C8B-B14F-4D97-AF65-F5344CB8AC3E}">
        <p14:creationId xmlns:p14="http://schemas.microsoft.com/office/powerpoint/2010/main" val="38922787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Lets say a local device is attempting to resolve a specific public domain name. The local device first sends a recursive DNS query to the DNS server that is defined in the device’s IP configuration in an attempt to resolve the domain name. The DNS server attempts to resolve the domain name, but it doesn’t have any records for that specific domain, so it forwards the request to a larger DNS server that may. The larger DNS server can’t resolve the domain name, so it has to send an iterative query to a root server. There are thirteen root servers controlled by then Internet Assigned Numbers Authority in different geological locations around the world.</a:t>
            </a:r>
          </a:p>
        </p:txBody>
      </p:sp>
      <p:sp>
        <p:nvSpPr>
          <p:cNvPr id="4" name="Slide Number Placeholder 3"/>
          <p:cNvSpPr>
            <a:spLocks noGrp="1"/>
          </p:cNvSpPr>
          <p:nvPr>
            <p:ph type="sldNum" sz="quarter" idx="10"/>
          </p:nvPr>
        </p:nvSpPr>
        <p:spPr/>
        <p:txBody>
          <a:bodyPr/>
          <a:lstStyle/>
          <a:p>
            <a:fld id="{29C63B7B-8D39-4D0A-9EEA-56F291D347AD}" type="slidenum">
              <a:rPr lang="en-US" smtClean="0"/>
              <a:t>6</a:t>
            </a:fld>
            <a:endParaRPr lang="en-US"/>
          </a:p>
        </p:txBody>
      </p:sp>
    </p:spTree>
    <p:extLst>
      <p:ext uri="{BB962C8B-B14F-4D97-AF65-F5344CB8AC3E}">
        <p14:creationId xmlns:p14="http://schemas.microsoft.com/office/powerpoint/2010/main" val="33416930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root server won’t know about the specific domain, but it does know about the domain names top level domain name server, so it responds with that information to the larger DNS server. The larger DNS server, based on the response, then sends an iterative query to the top level domain nameserver which it now knows about. The top level domain name server won’t know the specific IP address of the desired domain name, but it does know the domain name’s nameserver information, so it responds with that to the larger DNS server. The larger DNS server now knows the domain name’s nameserver, so it sends an iterative query to the domain’s nameserver.</a:t>
            </a:r>
          </a:p>
        </p:txBody>
      </p:sp>
      <p:sp>
        <p:nvSpPr>
          <p:cNvPr id="4" name="Slide Number Placeholder 3"/>
          <p:cNvSpPr>
            <a:spLocks noGrp="1"/>
          </p:cNvSpPr>
          <p:nvPr>
            <p:ph type="sldNum" sz="quarter" idx="10"/>
          </p:nvPr>
        </p:nvSpPr>
        <p:spPr/>
        <p:txBody>
          <a:bodyPr/>
          <a:lstStyle/>
          <a:p>
            <a:fld id="{29C63B7B-8D39-4D0A-9EEA-56F291D347AD}" type="slidenum">
              <a:rPr lang="en-US" smtClean="0"/>
              <a:t>7</a:t>
            </a:fld>
            <a:endParaRPr lang="en-US"/>
          </a:p>
        </p:txBody>
      </p:sp>
    </p:spTree>
    <p:extLst>
      <p:ext uri="{BB962C8B-B14F-4D97-AF65-F5344CB8AC3E}">
        <p14:creationId xmlns:p14="http://schemas.microsoft.com/office/powerpoint/2010/main" val="35878304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nameserver responds to the larger DNS server with the IP address of the specific domain. Now the larger DNS server knows the IP address, so it returns it to the first DNS server who returns it to the local device. The DNS client on the local device finally gets response from the initial recursive query with the IP address for the specific domain. </a:t>
            </a:r>
            <a:r>
              <a:rPr lang="en-US"/>
              <a:t>This is about the deepest that the process can go, it is generally not as long because servers cache information so the right answer can be found earlier</a:t>
            </a:r>
            <a:r>
              <a:rPr lang="en-US" dirty="0"/>
              <a:t>.</a:t>
            </a:r>
            <a:endParaRPr lang="en-US"/>
          </a:p>
        </p:txBody>
      </p:sp>
      <p:sp>
        <p:nvSpPr>
          <p:cNvPr id="4" name="Slide Number Placeholder 3"/>
          <p:cNvSpPr>
            <a:spLocks noGrp="1"/>
          </p:cNvSpPr>
          <p:nvPr>
            <p:ph type="sldNum" sz="quarter" idx="10"/>
          </p:nvPr>
        </p:nvSpPr>
        <p:spPr/>
        <p:txBody>
          <a:bodyPr/>
          <a:lstStyle/>
          <a:p>
            <a:fld id="{29C63B7B-8D39-4D0A-9EEA-56F291D347AD}" type="slidenum">
              <a:rPr lang="en-US" smtClean="0"/>
              <a:t>8</a:t>
            </a:fld>
            <a:endParaRPr lang="en-US"/>
          </a:p>
        </p:txBody>
      </p:sp>
    </p:spTree>
    <p:extLst>
      <p:ext uri="{BB962C8B-B14F-4D97-AF65-F5344CB8AC3E}">
        <p14:creationId xmlns:p14="http://schemas.microsoft.com/office/powerpoint/2010/main" val="6917813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0" name="Date Placeholder 9"/>
          <p:cNvSpPr>
            <a:spLocks noGrp="1"/>
          </p:cNvSpPr>
          <p:nvPr>
            <p:ph type="dt" sz="half" idx="10"/>
          </p:nvPr>
        </p:nvSpPr>
        <p:spPr>
          <a:xfrm>
            <a:off x="370888" y="6645106"/>
            <a:ext cx="2133600" cy="274320"/>
          </a:xfrm>
        </p:spPr>
        <p:txBody>
          <a:bodyPr/>
          <a:lstStyle>
            <a:lvl1pPr>
              <a:defRPr sz="900">
                <a:solidFill>
                  <a:schemeClr val="tx1"/>
                </a:solidFill>
                <a:latin typeface="Arial Narrow" panose="020B0606020202030204" pitchFamily="34" charset="0"/>
              </a:defRPr>
            </a:lvl1pPr>
          </a:lstStyle>
          <a:p>
            <a:fld id="{B01D2C00-4051-494E-A977-137197B29FE8}" type="datetime1">
              <a:rPr lang="en-US" smtClean="0"/>
              <a:pPr/>
              <a:t>4/22/18</a:t>
            </a:fld>
            <a:endParaRPr lang="en-US"/>
          </a:p>
        </p:txBody>
      </p:sp>
      <p:sp>
        <p:nvSpPr>
          <p:cNvPr id="12" name="Footer Placeholder 11"/>
          <p:cNvSpPr>
            <a:spLocks noGrp="1"/>
          </p:cNvSpPr>
          <p:nvPr>
            <p:ph type="ftr" sz="quarter" idx="12"/>
          </p:nvPr>
        </p:nvSpPr>
        <p:spPr>
          <a:xfrm>
            <a:off x="3048000" y="6645106"/>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457200" y="2052960"/>
            <a:ext cx="63246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07476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3DD63199-ED02-43C5-98B2-403BD5B5424D}" type="datetime1">
              <a:rPr lang="en-US" smtClean="0"/>
              <a:pPr/>
              <a:t>4/22/18</a:t>
            </a:fld>
            <a:endParaRPr lang="en-US"/>
          </a:p>
        </p:txBody>
      </p:sp>
      <p:sp>
        <p:nvSpPr>
          <p:cNvPr id="8" name="Footer Placeholder 7"/>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593829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58F7003A-EE07-45D0-8EDE-BE72C64253B7}" type="datetime1">
              <a:rPr lang="en-US" smtClean="0"/>
              <a:pPr/>
              <a:t>4/22/18</a:t>
            </a:fld>
            <a:endParaRPr lang="en-US"/>
          </a:p>
        </p:txBody>
      </p:sp>
      <p:sp>
        <p:nvSpPr>
          <p:cNvPr id="4" name="Footer Placeholder 3"/>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652199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Date Placeholder 1"/>
          <p:cNvSpPr>
            <a:spLocks noGrp="1"/>
          </p:cNvSpPr>
          <p:nvPr>
            <p:ph type="dt" sz="half" idx="10"/>
          </p:nvPr>
        </p:nvSpPr>
        <p:spPr>
          <a:xfrm>
            <a:off x="370888" y="6629475"/>
            <a:ext cx="2133600" cy="274320"/>
          </a:xfrm>
        </p:spPr>
        <p:txBody>
          <a:bodyPr/>
          <a:lstStyle>
            <a:lvl1pPr>
              <a:defRPr sz="900">
                <a:solidFill>
                  <a:schemeClr val="tx1"/>
                </a:solidFill>
                <a:latin typeface="Arial Narrow" panose="020B0606020202030204" pitchFamily="34" charset="0"/>
              </a:defRPr>
            </a:lvl1pPr>
          </a:lstStyle>
          <a:p>
            <a:fld id="{E6F30DDD-5613-420D-BFAE-9FDA909A81F5}" type="datetime1">
              <a:rPr lang="en-US" smtClean="0"/>
              <a:pPr/>
              <a:t>4/22/18</a:t>
            </a:fld>
            <a:endParaRPr lang="en-US"/>
          </a:p>
        </p:txBody>
      </p:sp>
      <p:sp>
        <p:nvSpPr>
          <p:cNvPr id="3" name="Footer Placeholder 2"/>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799336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spc="0">
                <a:solidFill>
                  <a:schemeClr val="tx1"/>
                </a:solidFill>
              </a:defRPr>
            </a:lvl1pPr>
            <a:lvl2pPr>
              <a:spcAft>
                <a:spcPts val="600"/>
              </a:spcAft>
              <a:defRPr spc="0">
                <a:solidFill>
                  <a:schemeClr val="tx1"/>
                </a:solidFill>
              </a:defRPr>
            </a:lvl2pPr>
            <a:lvl3pPr>
              <a:spcAft>
                <a:spcPts val="600"/>
              </a:spcAft>
              <a:defRPr spc="0">
                <a:solidFill>
                  <a:schemeClr val="tx1"/>
                </a:solidFill>
              </a:defRPr>
            </a:lvl3pPr>
            <a:lvl4pPr>
              <a:spcAft>
                <a:spcPts val="600"/>
              </a:spcAft>
              <a:defRPr>
                <a:solidFill>
                  <a:schemeClr val="tx1"/>
                </a:solidFill>
              </a:defRPr>
            </a:lvl4pPr>
            <a:lvl5pPr>
              <a:spcAft>
                <a:spcPts val="600"/>
              </a:spcAft>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4/22/18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74816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400" spc="0">
                <a:solidFill>
                  <a:schemeClr val="tx1"/>
                </a:solidFill>
              </a:defRPr>
            </a:lvl1pPr>
            <a:lvl2pPr>
              <a:spcAft>
                <a:spcPts val="600"/>
              </a:spcAft>
              <a:defRPr sz="2000" spc="0">
                <a:solidFill>
                  <a:schemeClr val="tx1"/>
                </a:solidFill>
              </a:defRPr>
            </a:lvl2pPr>
            <a:lvl3pPr>
              <a:spcAft>
                <a:spcPts val="600"/>
              </a:spcAft>
              <a:defRPr sz="1800" spc="0">
                <a:solidFill>
                  <a:schemeClr val="tx1"/>
                </a:solidFill>
              </a:defRPr>
            </a:lvl3pPr>
            <a:lvl4pPr>
              <a:spcAft>
                <a:spcPts val="600"/>
              </a:spcAft>
              <a:defRPr sz="1600">
                <a:solidFill>
                  <a:schemeClr val="tx1"/>
                </a:solidFill>
              </a:defRPr>
            </a:lvl4pPr>
            <a:lvl5pPr>
              <a:spcAft>
                <a:spcPts val="600"/>
              </a:spcAft>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4/22/18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380846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344488" indent="-300038">
              <a:spcAft>
                <a:spcPts val="600"/>
              </a:spcAft>
              <a:defRPr sz="2800" spc="0">
                <a:solidFill>
                  <a:schemeClr val="tx1"/>
                </a:solidFill>
              </a:defRPr>
            </a:lvl1pPr>
            <a:lvl2pPr marL="623888" indent="-258763">
              <a:spcAft>
                <a:spcPts val="600"/>
              </a:spcAft>
              <a:defRPr sz="2400" spc="0">
                <a:solidFill>
                  <a:schemeClr val="tx1"/>
                </a:solidFill>
              </a:defRPr>
            </a:lvl2pPr>
            <a:lvl3pPr>
              <a:spcAft>
                <a:spcPts val="600"/>
              </a:spcAft>
              <a:defRPr sz="2000" spc="0">
                <a:solidFill>
                  <a:schemeClr val="tx1"/>
                </a:solidFill>
              </a:defRPr>
            </a:lvl3pPr>
            <a:lvl4pPr>
              <a:spcAft>
                <a:spcPts val="600"/>
              </a:spcAft>
              <a:defRPr sz="1800">
                <a:solidFill>
                  <a:schemeClr val="tx1"/>
                </a:solidFill>
              </a:defRPr>
            </a:lvl4pPr>
            <a:lvl5pPr>
              <a:spcAft>
                <a:spcPts val="600"/>
              </a:spcAft>
              <a:defRPr sz="16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4/22/18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060856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4/22/18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632379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4/22/18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3201677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685800"/>
            <a:ext cx="8407893"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581975"/>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4/22/18</a:t>
            </a:fld>
            <a:endParaRPr lang="en-US"/>
          </a:p>
        </p:txBody>
      </p:sp>
      <p:sp>
        <p:nvSpPr>
          <p:cNvPr id="5" name="Footer Placeholder 4"/>
          <p:cNvSpPr>
            <a:spLocks noGrp="1"/>
          </p:cNvSpPr>
          <p:nvPr>
            <p:ph type="ftr" sz="quarter" idx="11"/>
          </p:nvPr>
        </p:nvSpPr>
        <p:spPr>
          <a:xfrm>
            <a:off x="3048000" y="65819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381000" y="152400"/>
            <a:ext cx="8381260"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205234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4/22/18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94760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4/22/18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071180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pPr eaLnBrk="1" fontAlgn="auto" hangingPunct="1">
              <a:spcBef>
                <a:spcPts val="0"/>
              </a:spcBef>
              <a:spcAft>
                <a:spcPts val="0"/>
              </a:spcAft>
            </a:pPr>
            <a:fld id="{29D87F41-6843-4E69-8327-FFD93063886E}" type="datetime1">
              <a:rPr lang="en-US" b="0" smtClean="0">
                <a:solidFill>
                  <a:srgbClr val="0D6911"/>
                </a:solidFill>
                <a:latin typeface="Franklin Gothic Medium"/>
              </a:rPr>
              <a:pPr eaLnBrk="1" fontAlgn="auto" hangingPunct="1">
                <a:spcBef>
                  <a:spcPts val="0"/>
                </a:spcBef>
                <a:spcAft>
                  <a:spcPts val="0"/>
                </a:spcAft>
              </a:pPr>
              <a:t>4/22/18</a:t>
            </a:fld>
            <a:endParaRPr lang="en-US" b="0">
              <a:solidFill>
                <a:srgbClr val="0D6911"/>
              </a:solidFill>
              <a:latin typeface="Franklin Gothic Medium"/>
            </a:endParaRPr>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Tree>
    <p:extLst>
      <p:ext uri="{BB962C8B-B14F-4D97-AF65-F5344CB8AC3E}">
        <p14:creationId xmlns:p14="http://schemas.microsoft.com/office/powerpoint/2010/main" val="3893428561"/>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87" r:id="rId4"/>
    <p:sldLayoutId id="2147483679" r:id="rId5"/>
    <p:sldLayoutId id="2147483688" r:id="rId6"/>
    <p:sldLayoutId id="2147483680" r:id="rId7"/>
    <p:sldLayoutId id="2147483681" r:id="rId8"/>
    <p:sldLayoutId id="2147483689" r:id="rId9"/>
    <p:sldLayoutId id="2147483682" r:id="rId10"/>
    <p:sldLayoutId id="2147483683" r:id="rId11"/>
    <p:sldLayoutId id="2147483684" r:id="rId12"/>
  </p:sldLayoutIdLst>
  <p:hf hdr="0" ftr="0" dt="0"/>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069590" y="4753300"/>
            <a:ext cx="1981200" cy="1828800"/>
          </a:xfrm>
        </p:spPr>
        <p:txBody>
          <a:bodyPr anchor="b" anchorCtr="0"/>
          <a:lstStyle/>
          <a:p>
            <a:r>
              <a:rPr lang="en-US" dirty="0"/>
              <a:t>Part 2: How DNS works</a:t>
            </a:r>
          </a:p>
        </p:txBody>
      </p:sp>
      <p:sp>
        <p:nvSpPr>
          <p:cNvPr id="3076" name="Rectangle 21"/>
          <p:cNvSpPr>
            <a:spLocks noGrp="1" noChangeArrowheads="1"/>
          </p:cNvSpPr>
          <p:nvPr>
            <p:ph type="title"/>
          </p:nvPr>
        </p:nvSpPr>
        <p:spPr>
          <a:xfrm>
            <a:off x="457200" y="2052960"/>
            <a:ext cx="6324600" cy="3554020"/>
          </a:xfrm>
        </p:spPr>
        <p:txBody>
          <a:bodyPr/>
          <a:lstStyle/>
          <a:p>
            <a:r>
              <a:rPr lang="en-GB" altLang="en-US" sz="3200" dirty="0">
                <a:solidFill>
                  <a:srgbClr val="F9FEDE"/>
                </a:solidFill>
              </a:rPr>
              <a:t>Concepts of </a:t>
            </a:r>
            <a:br>
              <a:rPr lang="en-GB" altLang="en-US" sz="3200" dirty="0">
                <a:solidFill>
                  <a:srgbClr val="F9FEDE"/>
                </a:solidFill>
              </a:rPr>
            </a:br>
            <a:r>
              <a:rPr lang="en-GB" altLang="en-US" sz="3200" dirty="0">
                <a:solidFill>
                  <a:srgbClr val="F9FEDE"/>
                </a:solidFill>
              </a:rPr>
              <a:t>Computing </a:t>
            </a:r>
            <a:br>
              <a:rPr lang="en-GB" altLang="en-US" sz="3200" dirty="0">
                <a:solidFill>
                  <a:srgbClr val="F9FEDE"/>
                </a:solidFill>
              </a:rPr>
            </a:br>
            <a:r>
              <a:rPr lang="en-GB" altLang="en-US" sz="3200" dirty="0">
                <a:solidFill>
                  <a:srgbClr val="F9FEDE"/>
                </a:solidFill>
              </a:rPr>
              <a:t>Technologies</a:t>
            </a:r>
            <a:br>
              <a:rPr lang="en-GB" altLang="en-US" dirty="0"/>
            </a:br>
            <a:br>
              <a:rPr lang="en-GB" altLang="en-US" dirty="0"/>
            </a:br>
            <a:br>
              <a:rPr lang="en-GB" altLang="en-US" dirty="0"/>
            </a:br>
            <a:r>
              <a:rPr lang="en-US" altLang="en-US" dirty="0"/>
              <a:t>Directory and Access Management:</a:t>
            </a:r>
            <a:br>
              <a:rPr lang="en-US" altLang="en-US" dirty="0"/>
            </a:br>
            <a:r>
              <a:rPr lang="en-US" altLang="en-US" dirty="0"/>
              <a:t>Active Directory DNS</a:t>
            </a:r>
            <a:br>
              <a:rPr lang="en-US" altLang="en-US" dirty="0"/>
            </a:br>
            <a:br>
              <a:rPr lang="en-US" altLang="en-US" dirty="0"/>
            </a:br>
            <a:endParaRPr lang="en-US" altLang="en-US" dirty="0"/>
          </a:p>
        </p:txBody>
      </p:sp>
      <p:sp>
        <p:nvSpPr>
          <p:cNvPr id="4" name="Text Placeholder 4"/>
          <p:cNvSpPr txBox="1">
            <a:spLocks/>
          </p:cNvSpPr>
          <p:nvPr/>
        </p:nvSpPr>
        <p:spPr>
          <a:xfrm>
            <a:off x="7162799" y="2892277"/>
            <a:ext cx="1600201" cy="1645920"/>
          </a:xfrm>
          <a:prstGeom prst="rect">
            <a:avLst/>
          </a:prstGeom>
        </p:spPr>
        <p:txBody>
          <a:bodyPr vert="horz" lIns="91440" tIns="45720" rIns="91440" bIns="45720" rtlCol="0" anchor="ctr">
            <a:noAutofit/>
          </a:bodyPr>
          <a:lstStyle>
            <a:lvl1pPr marL="0" indent="0" algn="l" defTabSz="914400" rtl="0" eaLnBrk="1" latinLnBrk="0" hangingPunct="1">
              <a:spcBef>
                <a:spcPct val="20000"/>
              </a:spcBef>
              <a:buClr>
                <a:schemeClr val="accent1"/>
              </a:buClr>
              <a:buFont typeface="Wingdings 2" pitchFamily="18" charset="2"/>
              <a:buNone/>
              <a:defRPr sz="1900" kern="1200" spc="150" baseline="0">
                <a:solidFill>
                  <a:schemeClr val="tx1"/>
                </a:solidFill>
                <a:latin typeface="+mn-lt"/>
                <a:ea typeface="+mn-ea"/>
                <a:cs typeface="+mn-cs"/>
              </a:defRPr>
            </a:lvl1pPr>
            <a:lvl2pPr marL="457200" indent="0" algn="ctr" defTabSz="914400" rtl="0" eaLnBrk="1" latinLnBrk="0" hangingPunct="1">
              <a:spcBef>
                <a:spcPct val="20000"/>
              </a:spcBef>
              <a:buClr>
                <a:schemeClr val="accent2"/>
              </a:buClr>
              <a:buFont typeface="Wingdings" pitchFamily="2" charset="2"/>
              <a:buNone/>
              <a:defRPr sz="1800" kern="1200" spc="100" baseline="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3"/>
              </a:buClr>
              <a:buFont typeface="Wingdings" pitchFamily="2" charset="2"/>
              <a:buNone/>
              <a:defRPr sz="1600" kern="1200" spc="100" baseline="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4"/>
              </a:buClr>
              <a:buFont typeface="Wingdings" pitchFamily="2" charset="2"/>
              <a:buNone/>
              <a:defRPr sz="14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6"/>
              </a:buClr>
              <a:buFont typeface="Wingdings" pitchFamily="2" charset="2"/>
              <a:buNone/>
              <a:defRPr sz="1300" kern="1200" spc="1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1"/>
              </a:buClr>
              <a:buFont typeface="Wingdings" pitchFamily="2" charset="2"/>
              <a:buNone/>
              <a:defRPr sz="1200" kern="120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2"/>
              </a:buClr>
              <a:buFont typeface="Wingdings" pitchFamily="2" charset="2"/>
              <a:buNone/>
              <a:defRPr sz="12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3"/>
              </a:buClr>
              <a:buFont typeface="Wingdings" pitchFamily="2" charset="2"/>
              <a:buNone/>
              <a:defRPr sz="12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5"/>
              </a:buClr>
              <a:buFont typeface="Wingdings" pitchFamily="2" charset="2"/>
              <a:buNone/>
              <a:defRPr sz="1200" kern="1200">
                <a:solidFill>
                  <a:schemeClr val="tx1">
                    <a:tint val="75000"/>
                  </a:schemeClr>
                </a:solidFill>
                <a:latin typeface="+mn-lt"/>
                <a:ea typeface="+mn-ea"/>
                <a:cs typeface="+mn-cs"/>
              </a:defRPr>
            </a:lvl9pPr>
          </a:lstStyle>
          <a:p>
            <a:r>
              <a:rPr lang="en-US" sz="1400" spc="0" dirty="0"/>
              <a:t> </a:t>
            </a:r>
          </a:p>
        </p:txBody>
      </p:sp>
    </p:spTree>
    <p:extLst>
      <p:ext uri="{BB962C8B-B14F-4D97-AF65-F5344CB8AC3E}">
        <p14:creationId xmlns:p14="http://schemas.microsoft.com/office/powerpoint/2010/main" val="3587197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r>
              <a:rPr lang="en-US" dirty="0"/>
              <a:t>By the end of this lesson, you should be able to:</a:t>
            </a:r>
          </a:p>
          <a:p>
            <a:r>
              <a:rPr lang="en-US" dirty="0"/>
              <a:t>Understand how DNS works and the process it goes through to resolve a domain name to an IP address</a:t>
            </a:r>
          </a:p>
        </p:txBody>
      </p:sp>
      <p:sp>
        <p:nvSpPr>
          <p:cNvPr id="3" name="Title 2"/>
          <p:cNvSpPr>
            <a:spLocks noGrp="1"/>
          </p:cNvSpPr>
          <p:nvPr>
            <p:ph type="title"/>
          </p:nvPr>
        </p:nvSpPr>
        <p:spPr/>
        <p:txBody>
          <a:bodyPr/>
          <a:lstStyle/>
          <a:p>
            <a:r>
              <a:rPr lang="en-US" dirty="0"/>
              <a:t>Objectives</a:t>
            </a:r>
          </a:p>
        </p:txBody>
      </p:sp>
    </p:spTree>
    <p:extLst>
      <p:ext uri="{BB962C8B-B14F-4D97-AF65-F5344CB8AC3E}">
        <p14:creationId xmlns:p14="http://schemas.microsoft.com/office/powerpoint/2010/main" val="1053929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958C4D0-0ECE-EC4F-886E-4DAA04AACA36}"/>
              </a:ext>
            </a:extLst>
          </p:cNvPr>
          <p:cNvSpPr>
            <a:spLocks noGrp="1"/>
          </p:cNvSpPr>
          <p:nvPr>
            <p:ph idx="1"/>
          </p:nvPr>
        </p:nvSpPr>
        <p:spPr>
          <a:xfrm>
            <a:off x="380999" y="1719070"/>
            <a:ext cx="8407893" cy="4963083"/>
          </a:xfrm>
        </p:spPr>
        <p:txBody>
          <a:bodyPr/>
          <a:lstStyle/>
          <a:p>
            <a:r>
              <a:rPr lang="en-US" dirty="0"/>
              <a:t>DNS and the process of resolving a domain name is similar to how delivering a piece of mail from one place to another works</a:t>
            </a:r>
          </a:p>
          <a:p>
            <a:r>
              <a:rPr lang="en-US" dirty="0"/>
              <a:t>Lets say a postcard is being sent from Glassboro NJ to San Francisco CA</a:t>
            </a:r>
          </a:p>
          <a:p>
            <a:r>
              <a:rPr lang="en-US" dirty="0"/>
              <a:t>The first step would be to put the postcard into a post box</a:t>
            </a:r>
          </a:p>
          <a:p>
            <a:pPr lvl="1"/>
            <a:r>
              <a:rPr lang="en-US" dirty="0"/>
              <a:t>It then becomes the post office’s responsibility to deliver the postcard</a:t>
            </a:r>
          </a:p>
          <a:p>
            <a:pPr lvl="1"/>
            <a:r>
              <a:rPr lang="en-US" dirty="0"/>
              <a:t>The post office worker doesn’t know exactly where the address or even the city is, all he/she needs to know is the state</a:t>
            </a:r>
          </a:p>
          <a:p>
            <a:pPr lvl="1"/>
            <a:r>
              <a:rPr lang="en-US" dirty="0"/>
              <a:t>The postcard gets sent to the state of California’s mail sorting facility</a:t>
            </a:r>
          </a:p>
          <a:p>
            <a:r>
              <a:rPr lang="en-US" dirty="0"/>
              <a:t>Once the postcard reaches California, the next step is to figure out where in California it needs to go</a:t>
            </a:r>
          </a:p>
          <a:p>
            <a:pPr lvl="1"/>
            <a:r>
              <a:rPr lang="en-US" dirty="0"/>
              <a:t>Once again, the workers don’t need to know exactly where the address is, they can just look at the city and send it to the post office in San Francisco</a:t>
            </a:r>
          </a:p>
        </p:txBody>
      </p:sp>
      <p:sp>
        <p:nvSpPr>
          <p:cNvPr id="3" name="Title 2">
            <a:extLst>
              <a:ext uri="{FF2B5EF4-FFF2-40B4-BE49-F238E27FC236}">
                <a16:creationId xmlns:a16="http://schemas.microsoft.com/office/drawing/2014/main" id="{A74BC20E-C256-D940-8264-77C5AF5CB89E}"/>
              </a:ext>
            </a:extLst>
          </p:cNvPr>
          <p:cNvSpPr>
            <a:spLocks noGrp="1"/>
          </p:cNvSpPr>
          <p:nvPr>
            <p:ph type="title"/>
          </p:nvPr>
        </p:nvSpPr>
        <p:spPr/>
        <p:txBody>
          <a:bodyPr/>
          <a:lstStyle/>
          <a:p>
            <a:r>
              <a:rPr lang="en-US" dirty="0"/>
              <a:t>How does DNS work?</a:t>
            </a:r>
          </a:p>
        </p:txBody>
      </p:sp>
    </p:spTree>
    <p:extLst>
      <p:ext uri="{BB962C8B-B14F-4D97-AF65-F5344CB8AC3E}">
        <p14:creationId xmlns:p14="http://schemas.microsoft.com/office/powerpoint/2010/main" val="32829238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193E1EF-6ED7-0F42-8FBF-7DDE18E09BDA}"/>
              </a:ext>
            </a:extLst>
          </p:cNvPr>
          <p:cNvSpPr>
            <a:spLocks noGrp="1"/>
          </p:cNvSpPr>
          <p:nvPr>
            <p:ph idx="1"/>
          </p:nvPr>
        </p:nvSpPr>
        <p:spPr/>
        <p:txBody>
          <a:bodyPr/>
          <a:lstStyle/>
          <a:p>
            <a:r>
              <a:rPr lang="en-US" dirty="0"/>
              <a:t>Once the postcard reaches San Francisco, the workers there can finally look at the specific address and know exactly where to deliver it to</a:t>
            </a:r>
          </a:p>
          <a:p>
            <a:r>
              <a:rPr lang="en-US" dirty="0"/>
              <a:t>The postcard just gets continually delivered to someone who will know more about what to do with it then whoever currently has it</a:t>
            </a:r>
          </a:p>
          <a:p>
            <a:r>
              <a:rPr lang="en-US" dirty="0"/>
              <a:t>This is exactly how DNS resolves domain names as well</a:t>
            </a:r>
          </a:p>
          <a:p>
            <a:r>
              <a:rPr lang="en-US" dirty="0"/>
              <a:t>A single DNS server isn’t aware of the billions of websites on the internet and their IP addresses</a:t>
            </a:r>
          </a:p>
          <a:p>
            <a:r>
              <a:rPr lang="en-US" dirty="0"/>
              <a:t>If a DNS server can’t resolve the name itself, it will work with other DNS servers that may know more about the specific domain name to find the correct IP address</a:t>
            </a:r>
          </a:p>
        </p:txBody>
      </p:sp>
      <p:sp>
        <p:nvSpPr>
          <p:cNvPr id="3" name="Title 2">
            <a:extLst>
              <a:ext uri="{FF2B5EF4-FFF2-40B4-BE49-F238E27FC236}">
                <a16:creationId xmlns:a16="http://schemas.microsoft.com/office/drawing/2014/main" id="{57E69A3E-2ABA-DD4F-8192-BBEBFC8C60A0}"/>
              </a:ext>
            </a:extLst>
          </p:cNvPr>
          <p:cNvSpPr>
            <a:spLocks noGrp="1"/>
          </p:cNvSpPr>
          <p:nvPr>
            <p:ph type="title"/>
          </p:nvPr>
        </p:nvSpPr>
        <p:spPr/>
        <p:txBody>
          <a:bodyPr/>
          <a:lstStyle/>
          <a:p>
            <a:r>
              <a:rPr lang="en-US" dirty="0"/>
              <a:t>How does DNS work? (cont.)</a:t>
            </a:r>
          </a:p>
        </p:txBody>
      </p:sp>
    </p:spTree>
    <p:extLst>
      <p:ext uri="{BB962C8B-B14F-4D97-AF65-F5344CB8AC3E}">
        <p14:creationId xmlns:p14="http://schemas.microsoft.com/office/powerpoint/2010/main" val="19196603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4DB3CF1-482E-4B4E-925F-B54C35A63855}"/>
              </a:ext>
            </a:extLst>
          </p:cNvPr>
          <p:cNvSpPr>
            <a:spLocks noGrp="1"/>
          </p:cNvSpPr>
          <p:nvPr>
            <p:ph idx="1"/>
          </p:nvPr>
        </p:nvSpPr>
        <p:spPr/>
        <p:txBody>
          <a:bodyPr/>
          <a:lstStyle/>
          <a:p>
            <a:r>
              <a:rPr lang="en-US" dirty="0"/>
              <a:t>When a local device needs to resolve a specific hostname, the DNS client in the local device needs to perform a query to a DNS server</a:t>
            </a:r>
          </a:p>
          <a:p>
            <a:r>
              <a:rPr lang="en-US" dirty="0"/>
              <a:t>There are 2 types of queries a local device may send to a DNS server</a:t>
            </a:r>
          </a:p>
          <a:p>
            <a:pPr lvl="1"/>
            <a:r>
              <a:rPr lang="en-US" dirty="0"/>
              <a:t>Recursive: The client expects either a success or failure in response and it is the DNS server’s responsibility to work with other DNS servers in order to provide an answer if it can’t provide the answer itself</a:t>
            </a:r>
          </a:p>
          <a:p>
            <a:pPr lvl="1"/>
            <a:r>
              <a:rPr lang="en-US" dirty="0"/>
              <a:t>Iterative: An iterative query will not attempt to use other DNS servers to find the answer, it will use only what it knows in an attempt to find it and return negative if it can not</a:t>
            </a:r>
          </a:p>
        </p:txBody>
      </p:sp>
      <p:sp>
        <p:nvSpPr>
          <p:cNvPr id="3" name="Title 2">
            <a:extLst>
              <a:ext uri="{FF2B5EF4-FFF2-40B4-BE49-F238E27FC236}">
                <a16:creationId xmlns:a16="http://schemas.microsoft.com/office/drawing/2014/main" id="{5B5B1B65-FAAE-4948-9B02-A283161976D1}"/>
              </a:ext>
            </a:extLst>
          </p:cNvPr>
          <p:cNvSpPr>
            <a:spLocks noGrp="1"/>
          </p:cNvSpPr>
          <p:nvPr>
            <p:ph type="title"/>
          </p:nvPr>
        </p:nvSpPr>
        <p:spPr/>
        <p:txBody>
          <a:bodyPr/>
          <a:lstStyle/>
          <a:p>
            <a:r>
              <a:rPr lang="en-US" dirty="0"/>
              <a:t>DNS Queries</a:t>
            </a:r>
          </a:p>
        </p:txBody>
      </p:sp>
    </p:spTree>
    <p:extLst>
      <p:ext uri="{BB962C8B-B14F-4D97-AF65-F5344CB8AC3E}">
        <p14:creationId xmlns:p14="http://schemas.microsoft.com/office/powerpoint/2010/main" val="24511891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DF66AB8-6F0B-4E45-B0B4-83F77EEF338C}"/>
              </a:ext>
            </a:extLst>
          </p:cNvPr>
          <p:cNvSpPr>
            <a:spLocks noGrp="1"/>
          </p:cNvSpPr>
          <p:nvPr>
            <p:ph idx="1"/>
          </p:nvPr>
        </p:nvSpPr>
        <p:spPr/>
        <p:txBody>
          <a:bodyPr/>
          <a:lstStyle/>
          <a:p>
            <a:r>
              <a:rPr lang="en-US" dirty="0"/>
              <a:t>Lets say a local device is attempting to resolve a specific public domain name</a:t>
            </a:r>
          </a:p>
          <a:p>
            <a:r>
              <a:rPr lang="en-US" dirty="0"/>
              <a:t>The local device first sends a recursive DNS query to the DNS server that is defined in the device’s IP configuration in an attempt to resolve the domain name</a:t>
            </a:r>
          </a:p>
          <a:p>
            <a:r>
              <a:rPr lang="en-US" dirty="0"/>
              <a:t>The DNS server attempts to resolve the domain name, but it doesn’t have any records for that specific domain, so it forwards the request to a larger DNS server that may</a:t>
            </a:r>
          </a:p>
          <a:p>
            <a:r>
              <a:rPr lang="en-US" dirty="0"/>
              <a:t>The larger DNS server can’t resolve the domain name, so it has to send an iterative query to a root server</a:t>
            </a:r>
          </a:p>
          <a:p>
            <a:pPr lvl="1"/>
            <a:r>
              <a:rPr lang="en-US" dirty="0"/>
              <a:t>There are 13 root servers controlled by IANA (Internet Assigned Numbers Authority) in different geological locations around the world</a:t>
            </a:r>
          </a:p>
          <a:p>
            <a:endParaRPr lang="en-US" dirty="0"/>
          </a:p>
          <a:p>
            <a:endParaRPr lang="en-US" dirty="0"/>
          </a:p>
        </p:txBody>
      </p:sp>
      <p:sp>
        <p:nvSpPr>
          <p:cNvPr id="3" name="Title 2">
            <a:extLst>
              <a:ext uri="{FF2B5EF4-FFF2-40B4-BE49-F238E27FC236}">
                <a16:creationId xmlns:a16="http://schemas.microsoft.com/office/drawing/2014/main" id="{A8247C3A-A652-7947-8F5A-A4161AE1B36B}"/>
              </a:ext>
            </a:extLst>
          </p:cNvPr>
          <p:cNvSpPr>
            <a:spLocks noGrp="1"/>
          </p:cNvSpPr>
          <p:nvPr>
            <p:ph type="title"/>
          </p:nvPr>
        </p:nvSpPr>
        <p:spPr/>
        <p:txBody>
          <a:bodyPr/>
          <a:lstStyle/>
          <a:p>
            <a:r>
              <a:rPr lang="en-US" dirty="0"/>
              <a:t>DNS Example</a:t>
            </a:r>
          </a:p>
        </p:txBody>
      </p:sp>
    </p:spTree>
    <p:extLst>
      <p:ext uri="{BB962C8B-B14F-4D97-AF65-F5344CB8AC3E}">
        <p14:creationId xmlns:p14="http://schemas.microsoft.com/office/powerpoint/2010/main" val="35386543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08A7CE4-136E-E649-92DB-6744E18BA3D2}"/>
              </a:ext>
            </a:extLst>
          </p:cNvPr>
          <p:cNvSpPr>
            <a:spLocks noGrp="1"/>
          </p:cNvSpPr>
          <p:nvPr>
            <p:ph idx="1"/>
          </p:nvPr>
        </p:nvSpPr>
        <p:spPr/>
        <p:txBody>
          <a:bodyPr/>
          <a:lstStyle/>
          <a:p>
            <a:r>
              <a:rPr lang="en-US" dirty="0"/>
              <a:t>The root server won’t know about the specific domain, but it does know about the domain names top level domain name server, so it responds with that information to the larger DNS server</a:t>
            </a:r>
          </a:p>
          <a:p>
            <a:r>
              <a:rPr lang="en-US" dirty="0"/>
              <a:t>The larger DNS server, based on the response, then sends an iterative query to the top level domain nameserver which it now knows about</a:t>
            </a:r>
          </a:p>
          <a:p>
            <a:r>
              <a:rPr lang="en-US" dirty="0"/>
              <a:t>The top level domain name server won’t know the specific IP address of the desired domain name, but it does know the domain name’s nameserver information, so it responds with that to the larger DNS server</a:t>
            </a:r>
          </a:p>
          <a:p>
            <a:r>
              <a:rPr lang="en-US" dirty="0"/>
              <a:t>The larger DNS server now knows the domain name’s nameserver, so it sends an iterative query to the domain’s nameserver</a:t>
            </a:r>
          </a:p>
        </p:txBody>
      </p:sp>
      <p:sp>
        <p:nvSpPr>
          <p:cNvPr id="3" name="Title 2">
            <a:extLst>
              <a:ext uri="{FF2B5EF4-FFF2-40B4-BE49-F238E27FC236}">
                <a16:creationId xmlns:a16="http://schemas.microsoft.com/office/drawing/2014/main" id="{BD113A4D-8930-1D44-8846-AF430C4081A5}"/>
              </a:ext>
            </a:extLst>
          </p:cNvPr>
          <p:cNvSpPr>
            <a:spLocks noGrp="1"/>
          </p:cNvSpPr>
          <p:nvPr>
            <p:ph type="title"/>
          </p:nvPr>
        </p:nvSpPr>
        <p:spPr/>
        <p:txBody>
          <a:bodyPr/>
          <a:lstStyle/>
          <a:p>
            <a:r>
              <a:rPr lang="en-US" dirty="0"/>
              <a:t>DNS Example (cont.)</a:t>
            </a:r>
          </a:p>
        </p:txBody>
      </p:sp>
    </p:spTree>
    <p:extLst>
      <p:ext uri="{BB962C8B-B14F-4D97-AF65-F5344CB8AC3E}">
        <p14:creationId xmlns:p14="http://schemas.microsoft.com/office/powerpoint/2010/main" val="2149429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B942997-E8DA-094E-9622-B0B10BA1D761}"/>
              </a:ext>
            </a:extLst>
          </p:cNvPr>
          <p:cNvSpPr>
            <a:spLocks noGrp="1"/>
          </p:cNvSpPr>
          <p:nvPr>
            <p:ph idx="1"/>
          </p:nvPr>
        </p:nvSpPr>
        <p:spPr/>
        <p:txBody>
          <a:bodyPr/>
          <a:lstStyle/>
          <a:p>
            <a:r>
              <a:rPr lang="en-US" dirty="0"/>
              <a:t>The nameserver responds to the larger DNS server with the IP address of the specific domain</a:t>
            </a:r>
          </a:p>
          <a:p>
            <a:r>
              <a:rPr lang="en-US" dirty="0"/>
              <a:t>Now the larger DNS server knows the IP address, so it returns it to the first DNS server who returns it to the local device</a:t>
            </a:r>
          </a:p>
          <a:p>
            <a:r>
              <a:rPr lang="en-US" dirty="0"/>
              <a:t>The DNS client on the local device finally gets response from the initial recursive query with the IP address for the specific domain</a:t>
            </a:r>
          </a:p>
          <a:p>
            <a:r>
              <a:rPr lang="en-US" dirty="0"/>
              <a:t>This is about the deepest that the process can go, it is generally not as long because servers cache information so the right answer can be found earlier</a:t>
            </a:r>
          </a:p>
        </p:txBody>
      </p:sp>
      <p:sp>
        <p:nvSpPr>
          <p:cNvPr id="3" name="Title 2">
            <a:extLst>
              <a:ext uri="{FF2B5EF4-FFF2-40B4-BE49-F238E27FC236}">
                <a16:creationId xmlns:a16="http://schemas.microsoft.com/office/drawing/2014/main" id="{89F0BC77-B38F-AE4B-8CCB-8834AF7A498D}"/>
              </a:ext>
            </a:extLst>
          </p:cNvPr>
          <p:cNvSpPr>
            <a:spLocks noGrp="1"/>
          </p:cNvSpPr>
          <p:nvPr>
            <p:ph type="title"/>
          </p:nvPr>
        </p:nvSpPr>
        <p:spPr/>
        <p:txBody>
          <a:bodyPr/>
          <a:lstStyle/>
          <a:p>
            <a:r>
              <a:rPr lang="en-US" dirty="0"/>
              <a:t>DNS Example (cont.)</a:t>
            </a:r>
          </a:p>
        </p:txBody>
      </p:sp>
    </p:spTree>
    <p:extLst>
      <p:ext uri="{BB962C8B-B14F-4D97-AF65-F5344CB8AC3E}">
        <p14:creationId xmlns:p14="http://schemas.microsoft.com/office/powerpoint/2010/main" val="25733294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EMC Education Services. 2012. </a:t>
            </a:r>
            <a:r>
              <a:rPr lang="en-US" i="1" dirty="0"/>
              <a:t>Information storage and management: storing, managing, and protecting digital information</a:t>
            </a:r>
            <a:r>
              <a:rPr lang="en-US" dirty="0"/>
              <a:t> 2nd ed., Hoboken, NJ: Wiley.</a:t>
            </a:r>
          </a:p>
          <a:p>
            <a:r>
              <a:rPr lang="en-US" dirty="0"/>
              <a:t>D. Francis, Mastering Active Directory. Birmingham: </a:t>
            </a:r>
            <a:r>
              <a:rPr lang="en-US" dirty="0" err="1"/>
              <a:t>Packt</a:t>
            </a:r>
            <a:r>
              <a:rPr lang="en-US" dirty="0"/>
              <a:t>, 2017.</a:t>
            </a:r>
          </a:p>
        </p:txBody>
      </p:sp>
      <p:sp>
        <p:nvSpPr>
          <p:cNvPr id="3" name="Title 2"/>
          <p:cNvSpPr>
            <a:spLocks noGrp="1"/>
          </p:cNvSpPr>
          <p:nvPr>
            <p:ph type="title"/>
          </p:nvPr>
        </p:nvSpPr>
        <p:spPr/>
        <p:txBody>
          <a:bodyPr/>
          <a:lstStyle/>
          <a:p>
            <a:r>
              <a:rPr lang="en-US" dirty="0"/>
              <a:t>References</a:t>
            </a:r>
          </a:p>
        </p:txBody>
      </p:sp>
    </p:spTree>
    <p:extLst>
      <p:ext uri="{BB962C8B-B14F-4D97-AF65-F5344CB8AC3E}">
        <p14:creationId xmlns:p14="http://schemas.microsoft.com/office/powerpoint/2010/main" val="7125779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ava Green">
  <a:themeElements>
    <a:clrScheme name="Custom 1">
      <a:dk1>
        <a:sysClr val="windowText" lastClr="000000"/>
      </a:dk1>
      <a:lt1>
        <a:sysClr val="window" lastClr="FFFFFF"/>
      </a:lt1>
      <a:dk2>
        <a:srgbClr val="403B81"/>
      </a:dk2>
      <a:lt2>
        <a:srgbClr val="DDE6F7"/>
      </a:lt2>
      <a:accent1>
        <a:srgbClr val="C00000"/>
      </a:accent1>
      <a:accent2>
        <a:srgbClr val="0070C0"/>
      </a:accent2>
      <a:accent3>
        <a:srgbClr val="92278F"/>
      </a:accent3>
      <a:accent4>
        <a:srgbClr val="993300"/>
      </a:accent4>
      <a:accent5>
        <a:srgbClr val="45A5ED"/>
      </a:accent5>
      <a:accent6>
        <a:srgbClr val="5982DB"/>
      </a:accent6>
      <a:hlink>
        <a:srgbClr val="0066FF"/>
      </a:hlink>
      <a:folHlink>
        <a:srgbClr val="666699"/>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err="1" smtClean="0">
            <a:latin typeface="+mn-l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77015</TotalTime>
  <Words>1605</Words>
  <Application>Microsoft Macintosh PowerPoint</Application>
  <PresentationFormat>On-screen Show (4:3)</PresentationFormat>
  <Paragraphs>63</Paragraphs>
  <Slides>9</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 Narrow</vt:lpstr>
      <vt:lpstr>Calibri</vt:lpstr>
      <vt:lpstr>Franklin Gothic Medium</vt:lpstr>
      <vt:lpstr>Times</vt:lpstr>
      <vt:lpstr>Wingdings</vt:lpstr>
      <vt:lpstr>Wingdings 2</vt:lpstr>
      <vt:lpstr>Java Green</vt:lpstr>
      <vt:lpstr>Concepts of  Computing  Technologies   Directory and Access Management: Active Directory DNS  </vt:lpstr>
      <vt:lpstr>Objectives</vt:lpstr>
      <vt:lpstr>How does DNS work?</vt:lpstr>
      <vt:lpstr>How does DNS work? (cont.)</vt:lpstr>
      <vt:lpstr>DNS Queries</vt:lpstr>
      <vt:lpstr>DNS Example</vt:lpstr>
      <vt:lpstr>DNS Example (cont.)</vt:lpstr>
      <vt:lpstr>DNS Example (cont.)</vt:lpstr>
      <vt:lpstr>References</vt:lpstr>
    </vt:vector>
  </TitlesOfParts>
  <LinksUpToDate>false</LinksUpToDate>
  <SharedDoc>false</SharedDoc>
  <HyperlinksChanged>false</HyperlinksChanged>
  <AppVersion>16.0011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Object-Oriented Programming and Data Abstraction  Lesson 1: Review</dc:title>
  <dc:creator>Jack Myers</dc:creator>
  <cp:lastModifiedBy>Patrick</cp:lastModifiedBy>
  <cp:revision>634</cp:revision>
  <dcterms:created xsi:type="dcterms:W3CDTF">2013-12-20T15:33:26Z</dcterms:created>
  <dcterms:modified xsi:type="dcterms:W3CDTF">2018-04-23T00:43:15Z</dcterms:modified>
</cp:coreProperties>
</file>