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7"/>
  </p:notesMasterIdLst>
  <p:sldIdLst>
    <p:sldId id="257" r:id="rId2"/>
    <p:sldId id="258" r:id="rId3"/>
    <p:sldId id="266" r:id="rId4"/>
    <p:sldId id="267" r:id="rId5"/>
    <p:sldId id="268" r:id="rId6"/>
    <p:sldId id="269" r:id="rId7"/>
    <p:sldId id="270" r:id="rId8"/>
    <p:sldId id="271" r:id="rId9"/>
    <p:sldId id="272" r:id="rId10"/>
    <p:sldId id="273" r:id="rId11"/>
    <p:sldId id="274" r:id="rId12"/>
    <p:sldId id="275" r:id="rId13"/>
    <p:sldId id="276" r:id="rId14"/>
    <p:sldId id="277"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05" autoAdjust="0"/>
    <p:restoredTop sz="81113"/>
  </p:normalViewPr>
  <p:slideViewPr>
    <p:cSldViewPr snapToGrid="0">
      <p:cViewPr varScale="1">
        <p:scale>
          <a:sx n="101" d="100"/>
          <a:sy n="101" d="100"/>
        </p:scale>
        <p:origin x="1704" y="200"/>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t>Advanced Learning Assistant Seminar, Spring 2018, Patrick Richeal, richealp7@students.rowan.edu</a:t>
            </a:r>
          </a:p>
        </p:txBody>
      </p:sp>
    </p:spTree>
    <p:extLst>
      <p:ext uri="{BB962C8B-B14F-4D97-AF65-F5344CB8AC3E}">
        <p14:creationId xmlns:p14="http://schemas.microsoft.com/office/powerpoint/2010/main" val="1919925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Level 1 of the diagram represents the top level domains which are maintained by the internet name registration authority according to international standards. In this diagram, this includes .com, </a:t>
            </a:r>
            <a:r>
              <a:rPr lang="en-US" dirty="0" err="1"/>
              <a:t>.net</a:t>
            </a:r>
            <a:r>
              <a:rPr lang="en-US" dirty="0"/>
              <a:t>, .org, and .</a:t>
            </a:r>
            <a:r>
              <a:rPr lang="en-US" dirty="0" err="1"/>
              <a:t>edu</a:t>
            </a:r>
            <a:r>
              <a:rPr lang="en-US" dirty="0"/>
              <a:t>.</a:t>
            </a:r>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7291186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few very common top level domains. .com is the most commonly used, and is usually used for businesses that focus on profit, personal websites, blogs, or community websites. It is open for anyone to register. .org is mainly used by non profit organizations and is also open for anyone to register. </a:t>
            </a:r>
            <a:r>
              <a:rPr lang="en-US" dirty="0" err="1"/>
              <a:t>.net</a:t>
            </a:r>
            <a:r>
              <a:rPr lang="en-US" dirty="0"/>
              <a:t> is used to represent distributed computer networks and is also open for anyone to register. .</a:t>
            </a:r>
            <a:r>
              <a:rPr lang="en-US" dirty="0" err="1"/>
              <a:t>edu</a:t>
            </a:r>
            <a:r>
              <a:rPr lang="en-US" dirty="0"/>
              <a:t> is limited to educational institutes and is not open for anyone to register. Similarly, .</a:t>
            </a:r>
            <a:r>
              <a:rPr lang="en-US" dirty="0" err="1"/>
              <a:t>gov</a:t>
            </a:r>
            <a:r>
              <a:rPr lang="en-US" dirty="0"/>
              <a:t> is limited to government entities and is also not open for anyone to register.</a:t>
            </a:r>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2224629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Level 2 in the hierarchy is controlled by the organization itself. This is where the root domain name lives. In this domain tree, we can see two root domains of </a:t>
            </a:r>
            <a:r>
              <a:rPr lang="en-US" dirty="0" err="1"/>
              <a:t>rebeladmin.com</a:t>
            </a:r>
            <a:r>
              <a:rPr lang="en-US" dirty="0"/>
              <a:t> and </a:t>
            </a:r>
            <a:r>
              <a:rPr lang="en-US" dirty="0" err="1"/>
              <a:t>rebeladmin.net</a:t>
            </a:r>
            <a:r>
              <a:rPr lang="en-US" dirty="0"/>
              <a:t>.</a:t>
            </a:r>
          </a:p>
        </p:txBody>
      </p:sp>
      <p:sp>
        <p:nvSpPr>
          <p:cNvPr id="4" name="Slide Number Placeholder 3"/>
          <p:cNvSpPr>
            <a:spLocks noGrp="1"/>
          </p:cNvSpPr>
          <p:nvPr>
            <p:ph type="sldNum" sz="quarter" idx="10"/>
          </p:nvPr>
        </p:nvSpPr>
        <p:spPr/>
        <p:txBody>
          <a:bodyPr/>
          <a:lstStyle/>
          <a:p>
            <a:fld id="{29C63B7B-8D39-4D0A-9EEA-56F291D347AD}" type="slidenum">
              <a:rPr lang="en-US" smtClean="0"/>
              <a:t>12</a:t>
            </a:fld>
            <a:endParaRPr lang="en-US"/>
          </a:p>
        </p:txBody>
      </p:sp>
    </p:spTree>
    <p:extLst>
      <p:ext uri="{BB962C8B-B14F-4D97-AF65-F5344CB8AC3E}">
        <p14:creationId xmlns:p14="http://schemas.microsoft.com/office/powerpoint/2010/main" val="3401501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Domain names can be purchased from domain name registrars. Once a domain name is registered, no one else can create one with the same name under the same top level domain. Depending on the use of the domain, some DNS records might need to be public on the internet. If you want to host a website under your domain that will be publicly accessible on the internet, a public DNS record needs to be available that maps your server’s IP address to the domain name. The organization that registers your domain for you usually includes a DNS server to contain those public records.</a:t>
            </a:r>
          </a:p>
        </p:txBody>
      </p:sp>
      <p:sp>
        <p:nvSpPr>
          <p:cNvPr id="4" name="Slide Number Placeholder 3"/>
          <p:cNvSpPr>
            <a:spLocks noGrp="1"/>
          </p:cNvSpPr>
          <p:nvPr>
            <p:ph type="sldNum" sz="quarter" idx="10"/>
          </p:nvPr>
        </p:nvSpPr>
        <p:spPr/>
        <p:txBody>
          <a:bodyPr/>
          <a:lstStyle/>
          <a:p>
            <a:fld id="{29C63B7B-8D39-4D0A-9EEA-56F291D347AD}" type="slidenum">
              <a:rPr lang="en-US" smtClean="0"/>
              <a:t>13</a:t>
            </a:fld>
            <a:endParaRPr lang="en-US"/>
          </a:p>
        </p:txBody>
      </p:sp>
    </p:spTree>
    <p:extLst>
      <p:ext uri="{BB962C8B-B14F-4D97-AF65-F5344CB8AC3E}">
        <p14:creationId xmlns:p14="http://schemas.microsoft.com/office/powerpoint/2010/main" val="35407807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Level 3 in the hierarchy is again controlled by the organization itself. The domain name owner has complete control to create as many subdomains under the domain name as they wish. mail.google.com is an example of a subdomain under a domain name. In this domain tree, we can see each root domain name has one sub domain. This gives us two full domain paths of </a:t>
            </a:r>
            <a:r>
              <a:rPr lang="en-US" dirty="0" err="1"/>
              <a:t>blog.rebeladmin.com</a:t>
            </a:r>
            <a:r>
              <a:rPr lang="en-US" dirty="0"/>
              <a:t> and </a:t>
            </a:r>
            <a:r>
              <a:rPr lang="en-US" dirty="0" err="1"/>
              <a:t>forum.rebeladmin.net</a:t>
            </a:r>
            <a:r>
              <a:rPr lang="en-US" dirty="0"/>
              <a:t>.</a:t>
            </a:r>
          </a:p>
        </p:txBody>
      </p:sp>
      <p:sp>
        <p:nvSpPr>
          <p:cNvPr id="4" name="Slide Number Placeholder 3"/>
          <p:cNvSpPr>
            <a:spLocks noGrp="1"/>
          </p:cNvSpPr>
          <p:nvPr>
            <p:ph type="sldNum" sz="quarter" idx="10"/>
          </p:nvPr>
        </p:nvSpPr>
        <p:spPr/>
        <p:txBody>
          <a:bodyPr/>
          <a:lstStyle/>
          <a:p>
            <a:fld id="{29C63B7B-8D39-4D0A-9EEA-56F291D347AD}" type="slidenum">
              <a:rPr lang="en-US" smtClean="0"/>
              <a:t>14</a:t>
            </a:fld>
            <a:endParaRPr lang="en-US"/>
          </a:p>
        </p:txBody>
      </p:sp>
    </p:spTree>
    <p:extLst>
      <p:ext uri="{BB962C8B-B14F-4D97-AF65-F5344CB8AC3E}">
        <p14:creationId xmlns:p14="http://schemas.microsoft.com/office/powerpoint/2010/main" val="2000738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the end of this lesson, you should be able to understand what DNS is and how it relates to Active Directory and understand the hierarchical structure of DNS.</a:t>
            </a:r>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1168092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Domain Name System, or DNS, is the primary TCP/IP name resolution service for Active Directory Domain Services. DNS helps locate resources via the internet. There are organizations that sell DNS as a service (Azure DNS, Amazon Route 53, etc.), but organizations can also host their own DNS servers.</a:t>
            </a:r>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2642982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DNS maps one thing that is difficult to remember to something that is easier to remember. In our phones, there are contact books that map names to phone numbers. This exists so we don’t have to remember every person’s phone number, we can just interact and use their name to call them or send text messages. This is similar to what DNS does, except DNS maps IP addresses to domain names.</a:t>
            </a:r>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2320258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 why does Active Directory need DNS? There would be no functioning Active Directory domain infrastructure without DNS. There are two main reasons for this. The first is that DNS maintains hierarchical infrastructure design. Domain namespaces are used to separate multiple forests, domains, and child domains from each other and build the Active Directory hierarchy. The only way to logically represent that infrastructure hierarchy is with DNS. The second reason is that DNS is used to locate domain controllers. Devices in infrastructures need to communicate with Active Directory domain controllers for authentication. If it’s a remote site, the device would need to locate the closest domain controller for authentication which is done using DNS service records. DNS also helps resolve the location of a host or other resources.</a:t>
            </a:r>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1342139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DNS maintains a database that contains various DNS types like (A, MX, SRV, AAAA) which can be distributed among multiple servers. This database provides control over the DNS infrastructure and enables administrators to add/edit/delete DNS entries. A read only copy of this database can also be shared, where the infrastructure security is not guaranteed.</a:t>
            </a:r>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2154557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already know how domain trees can be used to organize the domain structure in the hierarchical method. DNS allows you to translate that hierarchical structure into the domain namespace. Similar to a tree, it starts with a root and is spread into different layers of branches and leaves. In the domain tree, the root is represented by a dot. A branch, which can contain many leave, represents a collection of named resources. A leaf in a domain tree represents a single named entry.</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1082162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a tree, branches and leaves depend on each other. When we describe a leaf or a branch, we always describe it in the context of a tree. For example, if you need to show someone the leaf of an apple tree, you would call it an apple tree leaf. You explain the leaf in the context of the tree so the person knows all the information about the leaf. We need to represent a domain leaf in the same way, in the context of the branches it comes from leading to the root. When the path of a domain tree is put together to create a domain name, each level is separated by a dot, beginning with the leaf and moving to the root.</a:t>
            </a:r>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41006315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an example of a possible domain tree. We can see the first path creates the domain name </a:t>
            </a:r>
            <a:r>
              <a:rPr lang="en-US" dirty="0" err="1"/>
              <a:t>blog.rebeladmin.com</a:t>
            </a:r>
            <a:r>
              <a:rPr lang="en-US" dirty="0"/>
              <a:t>, and that the second path creates the domain name </a:t>
            </a:r>
            <a:r>
              <a:rPr lang="en-US" dirty="0" err="1"/>
              <a:t>forum.rebeladmin.net</a:t>
            </a:r>
            <a:r>
              <a:rPr lang="en-US" dirty="0"/>
              <a:t>.</a:t>
            </a:r>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294586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4/22/18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4/22/18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4/22/18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4/22/18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4/22/18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normAutofit/>
          </a:bodyPr>
          <a:lstStyle/>
          <a:p>
            <a:r>
              <a:rPr lang="en-US" dirty="0"/>
              <a:t>Part 1: What is DNS and its hierarchical naming structure</a:t>
            </a:r>
          </a:p>
        </p:txBody>
      </p:sp>
      <p:sp>
        <p:nvSpPr>
          <p:cNvPr id="3076" name="Rectangle 21"/>
          <p:cNvSpPr>
            <a:spLocks noGrp="1" noChangeArrowheads="1"/>
          </p:cNvSpPr>
          <p:nvPr>
            <p:ph type="title"/>
          </p:nvPr>
        </p:nvSpPr>
        <p:spPr>
          <a:xfrm>
            <a:off x="457200" y="2052959"/>
            <a:ext cx="6324600" cy="3805229"/>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Active Directory DNS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22A5951-4A67-B24A-A7A2-BDDF9E578484}"/>
              </a:ext>
            </a:extLst>
          </p:cNvPr>
          <p:cNvSpPr>
            <a:spLocks noGrp="1"/>
          </p:cNvSpPr>
          <p:nvPr>
            <p:ph idx="1"/>
          </p:nvPr>
        </p:nvSpPr>
        <p:spPr>
          <a:xfrm>
            <a:off x="380999" y="1719071"/>
            <a:ext cx="8407893" cy="1094467"/>
          </a:xfrm>
        </p:spPr>
        <p:txBody>
          <a:bodyPr/>
          <a:lstStyle/>
          <a:p>
            <a:r>
              <a:rPr lang="en-US" dirty="0"/>
              <a:t>Level 1 of the diagram represents the top level domains which are maintained by the internet name registration authority according to international standards</a:t>
            </a:r>
          </a:p>
        </p:txBody>
      </p:sp>
      <p:sp>
        <p:nvSpPr>
          <p:cNvPr id="3" name="Title 2">
            <a:extLst>
              <a:ext uri="{FF2B5EF4-FFF2-40B4-BE49-F238E27FC236}">
                <a16:creationId xmlns:a16="http://schemas.microsoft.com/office/drawing/2014/main" id="{D0179766-7B39-6A41-AF25-1E933AF3226C}"/>
              </a:ext>
            </a:extLst>
          </p:cNvPr>
          <p:cNvSpPr>
            <a:spLocks noGrp="1"/>
          </p:cNvSpPr>
          <p:nvPr>
            <p:ph type="title"/>
          </p:nvPr>
        </p:nvSpPr>
        <p:spPr/>
        <p:txBody>
          <a:bodyPr/>
          <a:lstStyle/>
          <a:p>
            <a:r>
              <a:rPr lang="en-US" dirty="0"/>
              <a:t>Level 1, Top Level Domains (TLD)</a:t>
            </a:r>
          </a:p>
        </p:txBody>
      </p:sp>
      <p:pic>
        <p:nvPicPr>
          <p:cNvPr id="4" name="Picture 3">
            <a:extLst>
              <a:ext uri="{FF2B5EF4-FFF2-40B4-BE49-F238E27FC236}">
                <a16:creationId xmlns:a16="http://schemas.microsoft.com/office/drawing/2014/main" id="{7464ED8E-CEF0-0D4A-8123-B443165103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7606" y="2813538"/>
            <a:ext cx="5108048" cy="3384975"/>
          </a:xfrm>
          <a:prstGeom prst="rect">
            <a:avLst/>
          </a:prstGeom>
        </p:spPr>
      </p:pic>
      <p:sp>
        <p:nvSpPr>
          <p:cNvPr id="5" name="Rectangle 4">
            <a:extLst>
              <a:ext uri="{FF2B5EF4-FFF2-40B4-BE49-F238E27FC236}">
                <a16:creationId xmlns:a16="http://schemas.microsoft.com/office/drawing/2014/main" id="{DFF719D4-B683-2041-AEFE-E10E46CC6C4E}"/>
              </a:ext>
            </a:extLst>
          </p:cNvPr>
          <p:cNvSpPr/>
          <p:nvPr/>
        </p:nvSpPr>
        <p:spPr>
          <a:xfrm>
            <a:off x="2815364" y="6198513"/>
            <a:ext cx="3539161" cy="300788"/>
          </a:xfrm>
          <a:prstGeom prst="rect">
            <a:avLst/>
          </a:prstGeom>
        </p:spPr>
        <p:txBody>
          <a:bodyPr wrap="square">
            <a:spAutoFit/>
          </a:bodyPr>
          <a:lstStyle/>
          <a:p>
            <a:pPr algn="ctr">
              <a:lnSpc>
                <a:spcPts val="1800"/>
              </a:lnSpc>
            </a:pPr>
            <a:r>
              <a:rPr lang="en-US" sz="1200" dirty="0"/>
              <a:t>Source: Mastering Active Directory, </a:t>
            </a:r>
            <a:r>
              <a:rPr lang="en-US" sz="1200" dirty="0" err="1"/>
              <a:t>Dishan</a:t>
            </a:r>
            <a:r>
              <a:rPr lang="en-US" sz="1200" dirty="0"/>
              <a:t> Francis</a:t>
            </a:r>
          </a:p>
        </p:txBody>
      </p:sp>
    </p:spTree>
    <p:extLst>
      <p:ext uri="{BB962C8B-B14F-4D97-AF65-F5344CB8AC3E}">
        <p14:creationId xmlns:p14="http://schemas.microsoft.com/office/powerpoint/2010/main" val="1867457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7D4E18-C869-7E46-9677-42307440B85A}"/>
              </a:ext>
            </a:extLst>
          </p:cNvPr>
          <p:cNvSpPr>
            <a:spLocks noGrp="1"/>
          </p:cNvSpPr>
          <p:nvPr>
            <p:ph idx="1"/>
          </p:nvPr>
        </p:nvSpPr>
        <p:spPr/>
        <p:txBody>
          <a:bodyPr/>
          <a:lstStyle/>
          <a:p>
            <a:r>
              <a:rPr lang="en-US" dirty="0"/>
              <a:t>The following are some common top level domains</a:t>
            </a:r>
          </a:p>
          <a:p>
            <a:pPr lvl="1"/>
            <a:r>
              <a:rPr lang="en-US" dirty="0"/>
              <a:t>.com – Most commonly used, usually for businesses that focus on profit, personal websites, blogs, community websites, etc. (open for anyone to register)</a:t>
            </a:r>
          </a:p>
          <a:p>
            <a:pPr lvl="1"/>
            <a:r>
              <a:rPr lang="en-US" dirty="0"/>
              <a:t>.org – Mainly used by non profit organizations (open for anyone to register)</a:t>
            </a:r>
          </a:p>
          <a:p>
            <a:pPr lvl="1"/>
            <a:r>
              <a:rPr lang="en-US" dirty="0" err="1"/>
              <a:t>.net</a:t>
            </a:r>
            <a:r>
              <a:rPr lang="en-US" dirty="0"/>
              <a:t> – Used to represent distributed computer networks (open for anyone to register)</a:t>
            </a:r>
          </a:p>
          <a:p>
            <a:pPr lvl="1"/>
            <a:r>
              <a:rPr lang="en-US" dirty="0"/>
              <a:t>.</a:t>
            </a:r>
            <a:r>
              <a:rPr lang="en-US" dirty="0" err="1"/>
              <a:t>edu</a:t>
            </a:r>
            <a:r>
              <a:rPr lang="en-US" dirty="0"/>
              <a:t> – Limited to educational institutes (not open for anyone to register)</a:t>
            </a:r>
          </a:p>
          <a:p>
            <a:pPr lvl="1"/>
            <a:r>
              <a:rPr lang="en-US" dirty="0"/>
              <a:t>.</a:t>
            </a:r>
            <a:r>
              <a:rPr lang="en-US" dirty="0" err="1"/>
              <a:t>gov</a:t>
            </a:r>
            <a:r>
              <a:rPr lang="en-US" dirty="0"/>
              <a:t> – Limited to government entities (not open for anyone to register)</a:t>
            </a:r>
          </a:p>
        </p:txBody>
      </p:sp>
      <p:sp>
        <p:nvSpPr>
          <p:cNvPr id="3" name="Title 2">
            <a:extLst>
              <a:ext uri="{FF2B5EF4-FFF2-40B4-BE49-F238E27FC236}">
                <a16:creationId xmlns:a16="http://schemas.microsoft.com/office/drawing/2014/main" id="{0D833A3F-57D8-2141-876A-CE7D85184594}"/>
              </a:ext>
            </a:extLst>
          </p:cNvPr>
          <p:cNvSpPr>
            <a:spLocks noGrp="1"/>
          </p:cNvSpPr>
          <p:nvPr>
            <p:ph type="title"/>
          </p:nvPr>
        </p:nvSpPr>
        <p:spPr/>
        <p:txBody>
          <a:bodyPr/>
          <a:lstStyle/>
          <a:p>
            <a:r>
              <a:rPr lang="en-US" dirty="0"/>
              <a:t>Common Top Level Domains</a:t>
            </a:r>
          </a:p>
        </p:txBody>
      </p:sp>
    </p:spTree>
    <p:extLst>
      <p:ext uri="{BB962C8B-B14F-4D97-AF65-F5344CB8AC3E}">
        <p14:creationId xmlns:p14="http://schemas.microsoft.com/office/powerpoint/2010/main" val="3352198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B8D060-82B7-984D-B190-542AE701EDE7}"/>
              </a:ext>
            </a:extLst>
          </p:cNvPr>
          <p:cNvSpPr>
            <a:spLocks noGrp="1"/>
          </p:cNvSpPr>
          <p:nvPr>
            <p:ph idx="1"/>
          </p:nvPr>
        </p:nvSpPr>
        <p:spPr/>
        <p:txBody>
          <a:bodyPr/>
          <a:lstStyle/>
          <a:p>
            <a:r>
              <a:rPr lang="en-US" dirty="0"/>
              <a:t>Level 2 in the hierarchy is controlled by the organization itself</a:t>
            </a:r>
          </a:p>
          <a:p>
            <a:r>
              <a:rPr lang="en-US" dirty="0"/>
              <a:t>This is where the root domain name lives</a:t>
            </a:r>
          </a:p>
        </p:txBody>
      </p:sp>
      <p:sp>
        <p:nvSpPr>
          <p:cNvPr id="3" name="Title 2">
            <a:extLst>
              <a:ext uri="{FF2B5EF4-FFF2-40B4-BE49-F238E27FC236}">
                <a16:creationId xmlns:a16="http://schemas.microsoft.com/office/drawing/2014/main" id="{BFA9EFDE-1484-534D-8D0C-8D7934B26538}"/>
              </a:ext>
            </a:extLst>
          </p:cNvPr>
          <p:cNvSpPr>
            <a:spLocks noGrp="1"/>
          </p:cNvSpPr>
          <p:nvPr>
            <p:ph type="title"/>
          </p:nvPr>
        </p:nvSpPr>
        <p:spPr/>
        <p:txBody>
          <a:bodyPr/>
          <a:lstStyle/>
          <a:p>
            <a:r>
              <a:rPr lang="en-US" dirty="0"/>
              <a:t>Level 2, The Domain</a:t>
            </a:r>
          </a:p>
        </p:txBody>
      </p:sp>
      <p:pic>
        <p:nvPicPr>
          <p:cNvPr id="4" name="Picture 3">
            <a:extLst>
              <a:ext uri="{FF2B5EF4-FFF2-40B4-BE49-F238E27FC236}">
                <a16:creationId xmlns:a16="http://schemas.microsoft.com/office/drawing/2014/main" id="{D803EA8C-B7DE-DC44-9109-A0995225DD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7606" y="2813538"/>
            <a:ext cx="5108048" cy="3384975"/>
          </a:xfrm>
          <a:prstGeom prst="rect">
            <a:avLst/>
          </a:prstGeom>
        </p:spPr>
      </p:pic>
      <p:sp>
        <p:nvSpPr>
          <p:cNvPr id="5" name="Rectangle 4">
            <a:extLst>
              <a:ext uri="{FF2B5EF4-FFF2-40B4-BE49-F238E27FC236}">
                <a16:creationId xmlns:a16="http://schemas.microsoft.com/office/drawing/2014/main" id="{BEE6D018-68C7-1E49-9C7A-A22EB6814AAC}"/>
              </a:ext>
            </a:extLst>
          </p:cNvPr>
          <p:cNvSpPr/>
          <p:nvPr/>
        </p:nvSpPr>
        <p:spPr>
          <a:xfrm>
            <a:off x="2815364" y="6198513"/>
            <a:ext cx="3539161" cy="300788"/>
          </a:xfrm>
          <a:prstGeom prst="rect">
            <a:avLst/>
          </a:prstGeom>
        </p:spPr>
        <p:txBody>
          <a:bodyPr wrap="square">
            <a:spAutoFit/>
          </a:bodyPr>
          <a:lstStyle/>
          <a:p>
            <a:pPr algn="ctr">
              <a:lnSpc>
                <a:spcPts val="1800"/>
              </a:lnSpc>
            </a:pPr>
            <a:r>
              <a:rPr lang="en-US" sz="1200" dirty="0"/>
              <a:t>Source: Mastering Active Directory, </a:t>
            </a:r>
            <a:r>
              <a:rPr lang="en-US" sz="1200" dirty="0" err="1"/>
              <a:t>Dishan</a:t>
            </a:r>
            <a:r>
              <a:rPr lang="en-US" sz="1200" dirty="0"/>
              <a:t> Francis</a:t>
            </a:r>
          </a:p>
        </p:txBody>
      </p:sp>
    </p:spTree>
    <p:extLst>
      <p:ext uri="{BB962C8B-B14F-4D97-AF65-F5344CB8AC3E}">
        <p14:creationId xmlns:p14="http://schemas.microsoft.com/office/powerpoint/2010/main" val="2074133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5D42F-B849-514A-AC15-9607FAB64850}"/>
              </a:ext>
            </a:extLst>
          </p:cNvPr>
          <p:cNvSpPr>
            <a:spLocks noGrp="1"/>
          </p:cNvSpPr>
          <p:nvPr>
            <p:ph idx="1"/>
          </p:nvPr>
        </p:nvSpPr>
        <p:spPr/>
        <p:txBody>
          <a:bodyPr/>
          <a:lstStyle/>
          <a:p>
            <a:r>
              <a:rPr lang="en-US" dirty="0"/>
              <a:t>Domain names can be purchased from domain name registrars</a:t>
            </a:r>
          </a:p>
          <a:p>
            <a:r>
              <a:rPr lang="en-US" dirty="0"/>
              <a:t>Once a domain name is registered, no one else can create one with the same name under the same top level domain</a:t>
            </a:r>
          </a:p>
          <a:p>
            <a:r>
              <a:rPr lang="en-US" dirty="0"/>
              <a:t>Depending on the use of the domain, some DNS records might need to be public on the internet</a:t>
            </a:r>
          </a:p>
          <a:p>
            <a:pPr lvl="1"/>
            <a:r>
              <a:rPr lang="en-US" dirty="0"/>
              <a:t>If you want to host a website under your domain that will be publicly accessible on the internet, a public DNS record needs to be available that maps your server’s IP address to the domain name</a:t>
            </a:r>
          </a:p>
          <a:p>
            <a:pPr lvl="1"/>
            <a:r>
              <a:rPr lang="en-US" dirty="0"/>
              <a:t>The organization that registers your domain for you usually includes a DNS server to contain those public records</a:t>
            </a:r>
          </a:p>
        </p:txBody>
      </p:sp>
      <p:sp>
        <p:nvSpPr>
          <p:cNvPr id="3" name="Title 2">
            <a:extLst>
              <a:ext uri="{FF2B5EF4-FFF2-40B4-BE49-F238E27FC236}">
                <a16:creationId xmlns:a16="http://schemas.microsoft.com/office/drawing/2014/main" id="{A5809A7F-1C54-D14B-88C6-642D4DA1A41B}"/>
              </a:ext>
            </a:extLst>
          </p:cNvPr>
          <p:cNvSpPr>
            <a:spLocks noGrp="1"/>
          </p:cNvSpPr>
          <p:nvPr>
            <p:ph type="title"/>
          </p:nvPr>
        </p:nvSpPr>
        <p:spPr/>
        <p:txBody>
          <a:bodyPr/>
          <a:lstStyle/>
          <a:p>
            <a:r>
              <a:rPr lang="en-US" dirty="0"/>
              <a:t>Domain Name Registration</a:t>
            </a:r>
          </a:p>
        </p:txBody>
      </p:sp>
    </p:spTree>
    <p:extLst>
      <p:ext uri="{BB962C8B-B14F-4D97-AF65-F5344CB8AC3E}">
        <p14:creationId xmlns:p14="http://schemas.microsoft.com/office/powerpoint/2010/main" val="3019860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68A43B-5642-824B-8C53-446321F846AB}"/>
              </a:ext>
            </a:extLst>
          </p:cNvPr>
          <p:cNvSpPr>
            <a:spLocks noGrp="1"/>
          </p:cNvSpPr>
          <p:nvPr>
            <p:ph idx="1"/>
          </p:nvPr>
        </p:nvSpPr>
        <p:spPr/>
        <p:txBody>
          <a:bodyPr/>
          <a:lstStyle/>
          <a:p>
            <a:r>
              <a:rPr lang="en-US" dirty="0"/>
              <a:t>Level 3 in the hierarchy is again controlled by the organization itself</a:t>
            </a:r>
          </a:p>
          <a:p>
            <a:r>
              <a:rPr lang="en-US" dirty="0"/>
              <a:t>The domain name owner has complete control to create as many subdomains under the domain name as they wish</a:t>
            </a:r>
          </a:p>
          <a:p>
            <a:r>
              <a:rPr lang="en-US" dirty="0"/>
              <a:t>mail.google.com is an example of a subdomain under a domain name</a:t>
            </a:r>
          </a:p>
        </p:txBody>
      </p:sp>
      <p:sp>
        <p:nvSpPr>
          <p:cNvPr id="3" name="Title 2">
            <a:extLst>
              <a:ext uri="{FF2B5EF4-FFF2-40B4-BE49-F238E27FC236}">
                <a16:creationId xmlns:a16="http://schemas.microsoft.com/office/drawing/2014/main" id="{BEE13F08-7BE9-FC4F-B324-B302A035A489}"/>
              </a:ext>
            </a:extLst>
          </p:cNvPr>
          <p:cNvSpPr>
            <a:spLocks noGrp="1"/>
          </p:cNvSpPr>
          <p:nvPr>
            <p:ph type="title"/>
          </p:nvPr>
        </p:nvSpPr>
        <p:spPr/>
        <p:txBody>
          <a:bodyPr/>
          <a:lstStyle/>
          <a:p>
            <a:r>
              <a:rPr lang="en-US" dirty="0"/>
              <a:t>Level 3, The Subdomain</a:t>
            </a:r>
          </a:p>
        </p:txBody>
      </p:sp>
      <p:pic>
        <p:nvPicPr>
          <p:cNvPr id="4" name="Picture 3">
            <a:extLst>
              <a:ext uri="{FF2B5EF4-FFF2-40B4-BE49-F238E27FC236}">
                <a16:creationId xmlns:a16="http://schemas.microsoft.com/office/drawing/2014/main" id="{ADE39F35-E74E-A644-B46D-E9C1B5E5A4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1654" y="3412930"/>
            <a:ext cx="4281970" cy="2837554"/>
          </a:xfrm>
          <a:prstGeom prst="rect">
            <a:avLst/>
          </a:prstGeom>
        </p:spPr>
      </p:pic>
      <p:sp>
        <p:nvSpPr>
          <p:cNvPr id="5" name="Rectangle 4">
            <a:extLst>
              <a:ext uri="{FF2B5EF4-FFF2-40B4-BE49-F238E27FC236}">
                <a16:creationId xmlns:a16="http://schemas.microsoft.com/office/drawing/2014/main" id="{3FD6FF52-355C-1747-BB6D-E6A7C0A8199A}"/>
              </a:ext>
            </a:extLst>
          </p:cNvPr>
          <p:cNvSpPr/>
          <p:nvPr/>
        </p:nvSpPr>
        <p:spPr>
          <a:xfrm>
            <a:off x="2715978" y="6284915"/>
            <a:ext cx="3737934" cy="300788"/>
          </a:xfrm>
          <a:prstGeom prst="rect">
            <a:avLst/>
          </a:prstGeom>
        </p:spPr>
        <p:txBody>
          <a:bodyPr wrap="square">
            <a:spAutoFit/>
          </a:bodyPr>
          <a:lstStyle/>
          <a:p>
            <a:pPr algn="ctr">
              <a:lnSpc>
                <a:spcPts val="1800"/>
              </a:lnSpc>
            </a:pPr>
            <a:r>
              <a:rPr lang="en-US" sz="1200" dirty="0"/>
              <a:t>Source: Mastering Active Directory, </a:t>
            </a:r>
            <a:r>
              <a:rPr lang="en-US" sz="1200" dirty="0" err="1"/>
              <a:t>Dishan</a:t>
            </a:r>
            <a:r>
              <a:rPr lang="en-US" sz="1200" dirty="0"/>
              <a:t> Francis</a:t>
            </a:r>
          </a:p>
        </p:txBody>
      </p:sp>
    </p:spTree>
    <p:extLst>
      <p:ext uri="{BB962C8B-B14F-4D97-AF65-F5344CB8AC3E}">
        <p14:creationId xmlns:p14="http://schemas.microsoft.com/office/powerpoint/2010/main" val="1574388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D. Francis, Mastering Active Directory. Birmingham: </a:t>
            </a:r>
            <a:r>
              <a:rPr lang="en-US" dirty="0" err="1"/>
              <a:t>Packt</a:t>
            </a:r>
            <a:r>
              <a:rPr lang="en-US" dirty="0"/>
              <a:t>, 2017.</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Understand what DNS is and how it relates to Active Directory</a:t>
            </a:r>
          </a:p>
          <a:p>
            <a:r>
              <a:rPr lang="en-US" dirty="0"/>
              <a:t>Understand the hierarchical structure of DNS</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30D0D4-2E32-8849-8F06-31F817622557}"/>
              </a:ext>
            </a:extLst>
          </p:cNvPr>
          <p:cNvSpPr>
            <a:spLocks noGrp="1"/>
          </p:cNvSpPr>
          <p:nvPr>
            <p:ph idx="1"/>
          </p:nvPr>
        </p:nvSpPr>
        <p:spPr/>
        <p:txBody>
          <a:bodyPr/>
          <a:lstStyle/>
          <a:p>
            <a:r>
              <a:rPr lang="en-US" dirty="0"/>
              <a:t>Domain Name System (DNS) is the primary TCP/IP name resolution service for AD DS</a:t>
            </a:r>
          </a:p>
          <a:p>
            <a:r>
              <a:rPr lang="en-US" dirty="0"/>
              <a:t>DNS helps locate resources via the internet</a:t>
            </a:r>
          </a:p>
          <a:p>
            <a:r>
              <a:rPr lang="en-US" dirty="0"/>
              <a:t>There are organizations that sell DNS as a service (Azure DNS, Amazon Route 53, etc.), but organizations can also host their own DNS servers</a:t>
            </a:r>
          </a:p>
        </p:txBody>
      </p:sp>
      <p:sp>
        <p:nvSpPr>
          <p:cNvPr id="3" name="Title 2">
            <a:extLst>
              <a:ext uri="{FF2B5EF4-FFF2-40B4-BE49-F238E27FC236}">
                <a16:creationId xmlns:a16="http://schemas.microsoft.com/office/drawing/2014/main" id="{6FED678E-4085-8E44-AB4F-37EE65EF5EB5}"/>
              </a:ext>
            </a:extLst>
          </p:cNvPr>
          <p:cNvSpPr>
            <a:spLocks noGrp="1"/>
          </p:cNvSpPr>
          <p:nvPr>
            <p:ph type="title"/>
          </p:nvPr>
        </p:nvSpPr>
        <p:spPr/>
        <p:txBody>
          <a:bodyPr/>
          <a:lstStyle/>
          <a:p>
            <a:r>
              <a:rPr lang="en-US" dirty="0"/>
              <a:t>Active Directory DNS</a:t>
            </a:r>
          </a:p>
        </p:txBody>
      </p:sp>
    </p:spTree>
    <p:extLst>
      <p:ext uri="{BB962C8B-B14F-4D97-AF65-F5344CB8AC3E}">
        <p14:creationId xmlns:p14="http://schemas.microsoft.com/office/powerpoint/2010/main" val="4189775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40906F-3CE7-BD49-808F-7AFA326CD337}"/>
              </a:ext>
            </a:extLst>
          </p:cNvPr>
          <p:cNvSpPr>
            <a:spLocks noGrp="1"/>
          </p:cNvSpPr>
          <p:nvPr>
            <p:ph idx="1"/>
          </p:nvPr>
        </p:nvSpPr>
        <p:spPr/>
        <p:txBody>
          <a:bodyPr/>
          <a:lstStyle/>
          <a:p>
            <a:r>
              <a:rPr lang="en-US" dirty="0"/>
              <a:t>DNS maps one thing that is difficult to remember to something that is easier to remember</a:t>
            </a:r>
          </a:p>
          <a:p>
            <a:r>
              <a:rPr lang="en-US" dirty="0"/>
              <a:t>In our phones, there are contact books that map names to phone numbers</a:t>
            </a:r>
          </a:p>
          <a:p>
            <a:r>
              <a:rPr lang="en-US" dirty="0"/>
              <a:t>This exists so we don’t have to remember every person’s phone number, we can just interact and use their name to call them or send text messages</a:t>
            </a:r>
          </a:p>
          <a:p>
            <a:r>
              <a:rPr lang="en-US" dirty="0"/>
              <a:t>This is similar to what DNS does, except DNS maps IP addresses to domain names</a:t>
            </a:r>
          </a:p>
          <a:p>
            <a:endParaRPr lang="en-US" dirty="0"/>
          </a:p>
        </p:txBody>
      </p:sp>
      <p:sp>
        <p:nvSpPr>
          <p:cNvPr id="3" name="Title 2">
            <a:extLst>
              <a:ext uri="{FF2B5EF4-FFF2-40B4-BE49-F238E27FC236}">
                <a16:creationId xmlns:a16="http://schemas.microsoft.com/office/drawing/2014/main" id="{9B53B063-1437-1C4C-942E-0A777A3F50EE}"/>
              </a:ext>
            </a:extLst>
          </p:cNvPr>
          <p:cNvSpPr>
            <a:spLocks noGrp="1"/>
          </p:cNvSpPr>
          <p:nvPr>
            <p:ph type="title"/>
          </p:nvPr>
        </p:nvSpPr>
        <p:spPr/>
        <p:txBody>
          <a:bodyPr/>
          <a:lstStyle/>
          <a:p>
            <a:r>
              <a:rPr lang="en-US" dirty="0"/>
              <a:t>What is DNS?</a:t>
            </a:r>
          </a:p>
        </p:txBody>
      </p:sp>
    </p:spTree>
    <p:extLst>
      <p:ext uri="{BB962C8B-B14F-4D97-AF65-F5344CB8AC3E}">
        <p14:creationId xmlns:p14="http://schemas.microsoft.com/office/powerpoint/2010/main" val="972559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46089D-53CC-3749-83E0-506A4BA427D1}"/>
              </a:ext>
            </a:extLst>
          </p:cNvPr>
          <p:cNvSpPr>
            <a:spLocks noGrp="1"/>
          </p:cNvSpPr>
          <p:nvPr>
            <p:ph idx="1"/>
          </p:nvPr>
        </p:nvSpPr>
        <p:spPr/>
        <p:txBody>
          <a:bodyPr/>
          <a:lstStyle/>
          <a:p>
            <a:r>
              <a:rPr lang="en-US" dirty="0"/>
              <a:t>There would be no functioning AD domain infrastructure without DNS</a:t>
            </a:r>
          </a:p>
          <a:p>
            <a:r>
              <a:rPr lang="en-US" dirty="0"/>
              <a:t>There are two main reasons for this</a:t>
            </a:r>
          </a:p>
          <a:p>
            <a:pPr lvl="1"/>
            <a:r>
              <a:rPr lang="en-US" dirty="0"/>
              <a:t>DNS maintains hierarchical infrastructure design</a:t>
            </a:r>
          </a:p>
          <a:p>
            <a:pPr lvl="2"/>
            <a:r>
              <a:rPr lang="en-US" dirty="0"/>
              <a:t>Domain namespaces are used to separate multiple forests, domains, and child domains from each other and build the AD hierarchy</a:t>
            </a:r>
          </a:p>
          <a:p>
            <a:pPr lvl="2"/>
            <a:r>
              <a:rPr lang="en-US" dirty="0"/>
              <a:t>The only way to logically represent that infrastructure hierarchy is with DNS</a:t>
            </a:r>
          </a:p>
          <a:p>
            <a:pPr lvl="1"/>
            <a:r>
              <a:rPr lang="en-US" dirty="0"/>
              <a:t>DNS is used to locate domain controllers</a:t>
            </a:r>
          </a:p>
          <a:p>
            <a:pPr lvl="2"/>
            <a:r>
              <a:rPr lang="en-US" dirty="0"/>
              <a:t>Devices in infrastructures need to communicate with AD domain controllers for authentication</a:t>
            </a:r>
          </a:p>
          <a:p>
            <a:pPr lvl="2"/>
            <a:r>
              <a:rPr lang="en-US" dirty="0"/>
              <a:t>If it’s a remote site, the device would need to locate the closest domain controller for authentication which is done using DNS service (SRV) records</a:t>
            </a:r>
          </a:p>
          <a:p>
            <a:pPr lvl="2"/>
            <a:r>
              <a:rPr lang="en-US" dirty="0"/>
              <a:t>DNS also helps resolve the location of a host or other resources</a:t>
            </a:r>
          </a:p>
        </p:txBody>
      </p:sp>
      <p:sp>
        <p:nvSpPr>
          <p:cNvPr id="3" name="Title 2">
            <a:extLst>
              <a:ext uri="{FF2B5EF4-FFF2-40B4-BE49-F238E27FC236}">
                <a16:creationId xmlns:a16="http://schemas.microsoft.com/office/drawing/2014/main" id="{5313ED9A-62FA-6544-A762-3B47245C2634}"/>
              </a:ext>
            </a:extLst>
          </p:cNvPr>
          <p:cNvSpPr>
            <a:spLocks noGrp="1"/>
          </p:cNvSpPr>
          <p:nvPr>
            <p:ph type="title"/>
          </p:nvPr>
        </p:nvSpPr>
        <p:spPr/>
        <p:txBody>
          <a:bodyPr/>
          <a:lstStyle/>
          <a:p>
            <a:r>
              <a:rPr lang="en-US" dirty="0"/>
              <a:t>Why does AD need DNS?</a:t>
            </a:r>
          </a:p>
        </p:txBody>
      </p:sp>
    </p:spTree>
    <p:extLst>
      <p:ext uri="{BB962C8B-B14F-4D97-AF65-F5344CB8AC3E}">
        <p14:creationId xmlns:p14="http://schemas.microsoft.com/office/powerpoint/2010/main" val="3576776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0563D-0CE5-594D-B9E0-FCEB4CCE0153}"/>
              </a:ext>
            </a:extLst>
          </p:cNvPr>
          <p:cNvSpPr>
            <a:spLocks noGrp="1"/>
          </p:cNvSpPr>
          <p:nvPr>
            <p:ph idx="1"/>
          </p:nvPr>
        </p:nvSpPr>
        <p:spPr/>
        <p:txBody>
          <a:bodyPr/>
          <a:lstStyle/>
          <a:p>
            <a:r>
              <a:rPr lang="en-US" dirty="0"/>
              <a:t>DNS maintains a database that contains various DNS types like (A, MX, SRV, AAAA) which can be distributed among multiple servers</a:t>
            </a:r>
          </a:p>
          <a:p>
            <a:r>
              <a:rPr lang="en-US" dirty="0"/>
              <a:t>This database provides control over the DNS infrastructure and enables administrators to add/edit/delete DNS entries</a:t>
            </a:r>
          </a:p>
          <a:p>
            <a:r>
              <a:rPr lang="en-US" dirty="0"/>
              <a:t>A read only copy of this database can also be shared, where the infrastructure security is not guaranteed</a:t>
            </a:r>
          </a:p>
        </p:txBody>
      </p:sp>
      <p:sp>
        <p:nvSpPr>
          <p:cNvPr id="3" name="Title 2">
            <a:extLst>
              <a:ext uri="{FF2B5EF4-FFF2-40B4-BE49-F238E27FC236}">
                <a16:creationId xmlns:a16="http://schemas.microsoft.com/office/drawing/2014/main" id="{8C777762-82E3-A44D-B834-F70B500C78DD}"/>
              </a:ext>
            </a:extLst>
          </p:cNvPr>
          <p:cNvSpPr>
            <a:spLocks noGrp="1"/>
          </p:cNvSpPr>
          <p:nvPr>
            <p:ph type="title"/>
          </p:nvPr>
        </p:nvSpPr>
        <p:spPr/>
        <p:txBody>
          <a:bodyPr/>
          <a:lstStyle/>
          <a:p>
            <a:r>
              <a:rPr lang="en-US" dirty="0"/>
              <a:t>DNS Database</a:t>
            </a:r>
          </a:p>
        </p:txBody>
      </p:sp>
    </p:spTree>
    <p:extLst>
      <p:ext uri="{BB962C8B-B14F-4D97-AF65-F5344CB8AC3E}">
        <p14:creationId xmlns:p14="http://schemas.microsoft.com/office/powerpoint/2010/main" val="2054122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040D7A-6C74-364A-BFCF-0766F74FAFC1}"/>
              </a:ext>
            </a:extLst>
          </p:cNvPr>
          <p:cNvSpPr>
            <a:spLocks noGrp="1"/>
          </p:cNvSpPr>
          <p:nvPr>
            <p:ph idx="1"/>
          </p:nvPr>
        </p:nvSpPr>
        <p:spPr/>
        <p:txBody>
          <a:bodyPr/>
          <a:lstStyle/>
          <a:p>
            <a:r>
              <a:rPr lang="en-US" dirty="0"/>
              <a:t>We already know how domain trees can be used to organize the domain structure in the hierarchical method</a:t>
            </a:r>
          </a:p>
          <a:p>
            <a:r>
              <a:rPr lang="en-US" dirty="0"/>
              <a:t>DNS allows you to translate that hierarchical structure into the domain namespace</a:t>
            </a:r>
          </a:p>
          <a:p>
            <a:r>
              <a:rPr lang="en-US" dirty="0"/>
              <a:t>Similar to a tree, it starts with a root and is spread into different layers of branches and leaves</a:t>
            </a:r>
          </a:p>
          <a:p>
            <a:r>
              <a:rPr lang="en-US" dirty="0"/>
              <a:t>In the domain tree, the root is represented by a dot (.)</a:t>
            </a:r>
          </a:p>
          <a:p>
            <a:r>
              <a:rPr lang="en-US" dirty="0"/>
              <a:t>A branch, which can contain many leaves, represents a collection of named resources</a:t>
            </a:r>
          </a:p>
          <a:p>
            <a:r>
              <a:rPr lang="en-US" dirty="0"/>
              <a:t>A leaf in a domain tree represents a single named entry</a:t>
            </a:r>
          </a:p>
        </p:txBody>
      </p:sp>
      <p:sp>
        <p:nvSpPr>
          <p:cNvPr id="3" name="Title 2">
            <a:extLst>
              <a:ext uri="{FF2B5EF4-FFF2-40B4-BE49-F238E27FC236}">
                <a16:creationId xmlns:a16="http://schemas.microsoft.com/office/drawing/2014/main" id="{6EE55B55-8846-0341-AE02-400F7D529E6D}"/>
              </a:ext>
            </a:extLst>
          </p:cNvPr>
          <p:cNvSpPr>
            <a:spLocks noGrp="1"/>
          </p:cNvSpPr>
          <p:nvPr>
            <p:ph type="title"/>
          </p:nvPr>
        </p:nvSpPr>
        <p:spPr/>
        <p:txBody>
          <a:bodyPr/>
          <a:lstStyle/>
          <a:p>
            <a:r>
              <a:rPr lang="en-US" dirty="0"/>
              <a:t>Hierarchical Structure</a:t>
            </a:r>
          </a:p>
        </p:txBody>
      </p:sp>
    </p:spTree>
    <p:extLst>
      <p:ext uri="{BB962C8B-B14F-4D97-AF65-F5344CB8AC3E}">
        <p14:creationId xmlns:p14="http://schemas.microsoft.com/office/powerpoint/2010/main" val="4047217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287DC5-8E69-274F-8971-C60C8AEEE8F4}"/>
              </a:ext>
            </a:extLst>
          </p:cNvPr>
          <p:cNvSpPr>
            <a:spLocks noGrp="1"/>
          </p:cNvSpPr>
          <p:nvPr>
            <p:ph idx="1"/>
          </p:nvPr>
        </p:nvSpPr>
        <p:spPr>
          <a:xfrm>
            <a:off x="380999" y="1719070"/>
            <a:ext cx="8407893" cy="4711875"/>
          </a:xfrm>
        </p:spPr>
        <p:txBody>
          <a:bodyPr/>
          <a:lstStyle/>
          <a:p>
            <a:r>
              <a:rPr lang="en-US" dirty="0"/>
              <a:t>In a tree, branches and leaves depend on each other</a:t>
            </a:r>
          </a:p>
          <a:p>
            <a:r>
              <a:rPr lang="en-US" dirty="0"/>
              <a:t>When we describe a leaf or a branch, we always describe it in the context of a tree</a:t>
            </a:r>
          </a:p>
          <a:p>
            <a:r>
              <a:rPr lang="en-US" dirty="0"/>
              <a:t>For example, if you need to show someone the leaf of an apple tree, you would call it an apple leaf</a:t>
            </a:r>
          </a:p>
          <a:p>
            <a:pPr lvl="1"/>
            <a:r>
              <a:rPr lang="en-US" dirty="0"/>
              <a:t>You explain the leaf in the context of the tree so the person knows all the information about the leaf</a:t>
            </a:r>
          </a:p>
          <a:p>
            <a:r>
              <a:rPr lang="en-US" dirty="0"/>
              <a:t>We need to represent a domain leaf in the same way, in the context of the branches it comes from leading to the root</a:t>
            </a:r>
          </a:p>
          <a:p>
            <a:r>
              <a:rPr lang="en-US" dirty="0"/>
              <a:t>When the path of a domain tree is put together to create a domain name, each level is separated by a dot, beginning with the leaf and moving to the root</a:t>
            </a:r>
          </a:p>
        </p:txBody>
      </p:sp>
      <p:sp>
        <p:nvSpPr>
          <p:cNvPr id="3" name="Title 2">
            <a:extLst>
              <a:ext uri="{FF2B5EF4-FFF2-40B4-BE49-F238E27FC236}">
                <a16:creationId xmlns:a16="http://schemas.microsoft.com/office/drawing/2014/main" id="{B1BEA1A9-4B59-C544-8ED8-29F9EDEFC301}"/>
              </a:ext>
            </a:extLst>
          </p:cNvPr>
          <p:cNvSpPr>
            <a:spLocks noGrp="1"/>
          </p:cNvSpPr>
          <p:nvPr>
            <p:ph type="title"/>
          </p:nvPr>
        </p:nvSpPr>
        <p:spPr/>
        <p:txBody>
          <a:bodyPr/>
          <a:lstStyle/>
          <a:p>
            <a:r>
              <a:rPr lang="en-US" dirty="0"/>
              <a:t>Leaf-Branch Dependency</a:t>
            </a:r>
          </a:p>
        </p:txBody>
      </p:sp>
    </p:spTree>
    <p:extLst>
      <p:ext uri="{BB962C8B-B14F-4D97-AF65-F5344CB8AC3E}">
        <p14:creationId xmlns:p14="http://schemas.microsoft.com/office/powerpoint/2010/main" val="2394539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55FAB4-AFA6-CE4C-85FB-99B0825523AF}"/>
              </a:ext>
            </a:extLst>
          </p:cNvPr>
          <p:cNvSpPr>
            <a:spLocks noGrp="1"/>
          </p:cNvSpPr>
          <p:nvPr>
            <p:ph type="title"/>
          </p:nvPr>
        </p:nvSpPr>
        <p:spPr/>
        <p:txBody>
          <a:bodyPr/>
          <a:lstStyle/>
          <a:p>
            <a:r>
              <a:rPr lang="en-US" dirty="0"/>
              <a:t>Domain Tree Example</a:t>
            </a:r>
          </a:p>
        </p:txBody>
      </p:sp>
      <p:pic>
        <p:nvPicPr>
          <p:cNvPr id="5" name="Picture 4">
            <a:extLst>
              <a:ext uri="{FF2B5EF4-FFF2-40B4-BE49-F238E27FC236}">
                <a16:creationId xmlns:a16="http://schemas.microsoft.com/office/drawing/2014/main" id="{7A2B55C4-4893-044F-8EA6-9508DC9D44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8542" y="1838849"/>
            <a:ext cx="6572803" cy="4355631"/>
          </a:xfrm>
          <a:prstGeom prst="rect">
            <a:avLst/>
          </a:prstGeom>
        </p:spPr>
      </p:pic>
      <p:sp>
        <p:nvSpPr>
          <p:cNvPr id="6" name="Rectangle 5">
            <a:extLst>
              <a:ext uri="{FF2B5EF4-FFF2-40B4-BE49-F238E27FC236}">
                <a16:creationId xmlns:a16="http://schemas.microsoft.com/office/drawing/2014/main" id="{56344E93-2AAA-6148-B553-520964D4549D}"/>
              </a:ext>
            </a:extLst>
          </p:cNvPr>
          <p:cNvSpPr/>
          <p:nvPr/>
        </p:nvSpPr>
        <p:spPr>
          <a:xfrm>
            <a:off x="2307927" y="6194480"/>
            <a:ext cx="4554031" cy="300788"/>
          </a:xfrm>
          <a:prstGeom prst="rect">
            <a:avLst/>
          </a:prstGeom>
        </p:spPr>
        <p:txBody>
          <a:bodyPr wrap="square">
            <a:spAutoFit/>
          </a:bodyPr>
          <a:lstStyle/>
          <a:p>
            <a:pPr algn="ctr">
              <a:lnSpc>
                <a:spcPts val="1800"/>
              </a:lnSpc>
            </a:pPr>
            <a:r>
              <a:rPr lang="en-US" sz="1200" dirty="0"/>
              <a:t>Source: Mastering Active Directory, </a:t>
            </a:r>
            <a:r>
              <a:rPr lang="en-US" sz="1200" dirty="0" err="1"/>
              <a:t>Dishan</a:t>
            </a:r>
            <a:r>
              <a:rPr lang="en-US" sz="1200" dirty="0"/>
              <a:t> Francis</a:t>
            </a:r>
          </a:p>
        </p:txBody>
      </p:sp>
    </p:spTree>
    <p:extLst>
      <p:ext uri="{BB962C8B-B14F-4D97-AF65-F5344CB8AC3E}">
        <p14:creationId xmlns:p14="http://schemas.microsoft.com/office/powerpoint/2010/main" val="6045117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77615</TotalTime>
  <Words>2045</Words>
  <Application>Microsoft Macintosh PowerPoint</Application>
  <PresentationFormat>On-screen Show (4:3)</PresentationFormat>
  <Paragraphs>104</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 Narrow</vt:lpstr>
      <vt:lpstr>Calibri</vt:lpstr>
      <vt:lpstr>Franklin Gothic Medium</vt:lpstr>
      <vt:lpstr>Times</vt:lpstr>
      <vt:lpstr>Wingdings</vt:lpstr>
      <vt:lpstr>Wingdings 2</vt:lpstr>
      <vt:lpstr>Java Green</vt:lpstr>
      <vt:lpstr>Concepts of  Computing  Technologies   Directory and Access Management: Active Directory DNS  </vt:lpstr>
      <vt:lpstr>Objectives</vt:lpstr>
      <vt:lpstr>Active Directory DNS</vt:lpstr>
      <vt:lpstr>What is DNS?</vt:lpstr>
      <vt:lpstr>Why does AD need DNS?</vt:lpstr>
      <vt:lpstr>DNS Database</vt:lpstr>
      <vt:lpstr>Hierarchical Structure</vt:lpstr>
      <vt:lpstr>Leaf-Branch Dependency</vt:lpstr>
      <vt:lpstr>Domain Tree Example</vt:lpstr>
      <vt:lpstr>Level 1, Top Level Domains (TLD)</vt:lpstr>
      <vt:lpstr>Common Top Level Domains</vt:lpstr>
      <vt:lpstr>Level 2, The Domain</vt:lpstr>
      <vt:lpstr>Domain Name Registration</vt:lpstr>
      <vt:lpstr>Level 3, The Subdomain</vt:lpstr>
      <vt:lpstr>References</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Patrick</cp:lastModifiedBy>
  <cp:revision>670</cp:revision>
  <dcterms:created xsi:type="dcterms:W3CDTF">2013-12-20T15:33:26Z</dcterms:created>
  <dcterms:modified xsi:type="dcterms:W3CDTF">2018-04-23T00:43:06Z</dcterms:modified>
</cp:coreProperties>
</file>