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2"/>
  </p:notesMasterIdLst>
  <p:sldIdLst>
    <p:sldId id="257" r:id="rId2"/>
    <p:sldId id="258" r:id="rId3"/>
    <p:sldId id="327" r:id="rId4"/>
    <p:sldId id="328" r:id="rId5"/>
    <p:sldId id="335" r:id="rId6"/>
    <p:sldId id="330" r:id="rId7"/>
    <p:sldId id="331" r:id="rId8"/>
    <p:sldId id="332" r:id="rId9"/>
    <p:sldId id="333" r:id="rId10"/>
    <p:sldId id="33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897" autoAdjust="0"/>
    <p:restoredTop sz="84502" autoAdjust="0"/>
  </p:normalViewPr>
  <p:slideViewPr>
    <p:cSldViewPr snapToGrid="0">
      <p:cViewPr varScale="1">
        <p:scale>
          <a:sx n="56" d="100"/>
          <a:sy n="56" d="100"/>
        </p:scale>
        <p:origin x="69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4/28/2018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 dirty="0"/>
              <a:t>201820-CS99310 - ADV LEARN ASST SEMINAR COM SCI (Section 1)</a:t>
            </a:r>
          </a:p>
          <a:p>
            <a:pPr eaLnBrk="1" hangingPunct="1"/>
            <a:r>
              <a:rPr lang="en-US" altLang="en-US" dirty="0"/>
              <a:t>John Pansera</a:t>
            </a:r>
          </a:p>
          <a:p>
            <a:pPr eaLnBrk="1" hangingPunct="1"/>
            <a:r>
              <a:rPr lang="en-US" altLang="en-US" dirty="0"/>
              <a:t>panseraj3@students.rowan.edu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19199254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 example of why an OU Tree would be organized using geographical locations is if the company has branch offices in different locations around the world.</a:t>
            </a:r>
          </a:p>
          <a:p>
            <a:r>
              <a:rPr lang="en-US" dirty="0"/>
              <a:t>A reason to organize based on security requirements is if different group policies need to be applied to objects in the OU.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253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2163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27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4/28/2018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4/28/2018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formit.com/articles/article.aspx?p=2832401&amp;seqNum=6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echnet.microsoft.com/en-us/library/2008.05.oudesign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69590" y="4753300"/>
            <a:ext cx="1981200" cy="1828800"/>
          </a:xfrm>
        </p:spPr>
        <p:txBody>
          <a:bodyPr anchor="b" anchorCtr="0"/>
          <a:lstStyle/>
          <a:p>
            <a:endParaRPr lang="en-US" dirty="0"/>
          </a:p>
        </p:txBody>
      </p:sp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3200" dirty="0">
                <a:solidFill>
                  <a:srgbClr val="F9FEDE"/>
                </a:solidFill>
              </a:rPr>
              <a:t>Concepts of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Computing </a:t>
            </a:r>
            <a:br>
              <a:rPr lang="en-GB" altLang="en-US" sz="3200" dirty="0">
                <a:solidFill>
                  <a:srgbClr val="F9FEDE"/>
                </a:solidFill>
              </a:rPr>
            </a:br>
            <a:r>
              <a:rPr lang="en-GB" altLang="en-US" sz="3200" dirty="0">
                <a:solidFill>
                  <a:srgbClr val="F9FEDE"/>
                </a:solidFill>
              </a:rPr>
              <a:t>Technologies</a:t>
            </a:r>
            <a:br>
              <a:rPr lang="en-GB" altLang="en-US" dirty="0"/>
            </a:br>
            <a:br>
              <a:rPr lang="en-GB" altLang="en-US" dirty="0"/>
            </a:br>
            <a:r>
              <a:rPr lang="en-US" altLang="en-US" dirty="0"/>
              <a:t>Directory and Access Management:</a:t>
            </a:r>
            <a:br>
              <a:rPr lang="en-US" altLang="en-US" dirty="0"/>
            </a:br>
            <a:r>
              <a:rPr lang="en-US" altLang="en-US" dirty="0"/>
              <a:t>Designing the OU Structure</a:t>
            </a:r>
            <a:br>
              <a:rPr lang="en-US" altLang="en-US" dirty="0"/>
            </a:br>
            <a:br>
              <a:rPr lang="en-US" altLang="en-US" dirty="0"/>
            </a:b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719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  <a:p>
            <a:r>
              <a:rPr lang="en-US" dirty="0"/>
              <a:t>“Defining Organizational Units.” Defining Organizational Units | Active Directory Domain Services Primer | </a:t>
            </a:r>
            <a:r>
              <a:rPr lang="en-US" dirty="0" err="1"/>
              <a:t>InformIT</a:t>
            </a:r>
            <a:r>
              <a:rPr lang="en-US" dirty="0"/>
              <a:t>, </a:t>
            </a:r>
            <a:r>
              <a:rPr lang="en-US" dirty="0" err="1"/>
              <a:t>InformIT</a:t>
            </a:r>
            <a:r>
              <a:rPr lang="en-US" dirty="0"/>
              <a:t>, </a:t>
            </a:r>
            <a:r>
              <a:rPr lang="en-US" dirty="0">
                <a:hlinkClick r:id="rId3"/>
              </a:rPr>
              <a:t>www.informit.com/articles/article.aspx?p=2832401&amp;seqNum=6</a:t>
            </a:r>
            <a:r>
              <a:rPr lang="en-US" dirty="0"/>
              <a:t>.</a:t>
            </a:r>
          </a:p>
          <a:p>
            <a:r>
              <a:rPr lang="en-US" dirty="0"/>
              <a:t>“Designing OU Structures That Work: Choosing the Best Model.” </a:t>
            </a:r>
            <a:r>
              <a:rPr lang="en-US" i="1" dirty="0"/>
              <a:t>Microsoft TechNet</a:t>
            </a:r>
            <a:r>
              <a:rPr lang="en-US" dirty="0"/>
              <a:t>, May 2008, </a:t>
            </a:r>
            <a:r>
              <a:rPr lang="en-US" dirty="0">
                <a:hlinkClick r:id="rId4"/>
              </a:rPr>
              <a:t>https://technet.microsoft.com/en-us/library/2008.05.oudesign.aspx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Design the OU structure</a:t>
            </a:r>
          </a:p>
          <a:p>
            <a:r>
              <a:rPr lang="en-US" dirty="0"/>
              <a:t>Know about physical and virtual domain controllers</a:t>
            </a:r>
          </a:p>
          <a:p>
            <a:r>
              <a:rPr lang="en-US" dirty="0"/>
              <a:t>Know the dos and don’ts of using virtual domain controllers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D74CD12-A412-4C13-A5A6-733DF954ED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There are different objects in Active Directory, including:</a:t>
            </a:r>
          </a:p>
          <a:p>
            <a:pPr lvl="1"/>
            <a:r>
              <a:rPr lang="en-US" dirty="0"/>
              <a:t>User Accounts</a:t>
            </a:r>
          </a:p>
          <a:p>
            <a:pPr lvl="1"/>
            <a:r>
              <a:rPr lang="en-US" dirty="0"/>
              <a:t>Groups</a:t>
            </a:r>
          </a:p>
          <a:p>
            <a:pPr lvl="1"/>
            <a:r>
              <a:rPr lang="en-US" dirty="0"/>
              <a:t>Devices</a:t>
            </a:r>
          </a:p>
          <a:p>
            <a:r>
              <a:rPr lang="en-US" dirty="0"/>
              <a:t>To manage these effectively, organizational units can be used.</a:t>
            </a:r>
          </a:p>
          <a:p>
            <a:pPr lvl="1"/>
            <a:r>
              <a:rPr lang="en-US" dirty="0"/>
              <a:t>These are used to delegate the administration of objects and apply group policies.</a:t>
            </a:r>
          </a:p>
          <a:p>
            <a:r>
              <a:rPr lang="en-US" dirty="0"/>
              <a:t>Nesting OUs allows users to be distributed across multiple containers. This allows for:</a:t>
            </a:r>
          </a:p>
          <a:p>
            <a:pPr lvl="1"/>
            <a:r>
              <a:rPr lang="en-US" dirty="0"/>
              <a:t>Better viewing of network resources</a:t>
            </a:r>
          </a:p>
          <a:p>
            <a:pPr lvl="1"/>
            <a:r>
              <a:rPr lang="en-US" dirty="0"/>
              <a:t>Better administration of network resources</a:t>
            </a:r>
          </a:p>
          <a:p>
            <a:r>
              <a:rPr lang="en-US" dirty="0"/>
              <a:t>There are two types of organizational units:</a:t>
            </a:r>
          </a:p>
          <a:p>
            <a:pPr lvl="1"/>
            <a:r>
              <a:rPr lang="en-US" dirty="0"/>
              <a:t>Account OU – Contains the user, group, and computer objects.</a:t>
            </a:r>
          </a:p>
          <a:p>
            <a:pPr lvl="1"/>
            <a:r>
              <a:rPr lang="en-US" dirty="0"/>
              <a:t>Resource OU – Contains resources and user accounts which are used to manage resources.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8F3035-95AB-417C-96E6-110E40A7B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Designing the OU Structure</a:t>
            </a:r>
          </a:p>
        </p:txBody>
      </p:sp>
    </p:spTree>
    <p:extLst>
      <p:ext uri="{BB962C8B-B14F-4D97-AF65-F5344CB8AC3E}">
        <p14:creationId xmlns:p14="http://schemas.microsoft.com/office/powerpoint/2010/main" val="106312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984026D-D5F3-474A-957B-0C99C3839B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An OU Tree can be organized based on:</a:t>
            </a:r>
          </a:p>
          <a:p>
            <a:pPr lvl="1"/>
            <a:r>
              <a:rPr lang="en-US" dirty="0"/>
              <a:t>The organization structure</a:t>
            </a:r>
          </a:p>
          <a:p>
            <a:pPr lvl="1"/>
            <a:r>
              <a:rPr lang="en-US" dirty="0"/>
              <a:t>Geographical locations</a:t>
            </a:r>
          </a:p>
          <a:p>
            <a:pPr lvl="1"/>
            <a:r>
              <a:rPr lang="en-US" dirty="0"/>
              <a:t>Departments – This is the most commonly used method.</a:t>
            </a:r>
          </a:p>
          <a:p>
            <a:pPr lvl="1"/>
            <a:r>
              <a:rPr lang="en-US" dirty="0"/>
              <a:t>Security requirements</a:t>
            </a:r>
          </a:p>
          <a:p>
            <a:pPr lvl="1"/>
            <a:r>
              <a:rPr lang="en-US" dirty="0"/>
              <a:t>Resource type</a:t>
            </a:r>
          </a:p>
          <a:p>
            <a:pPr marL="365760" lvl="1" indent="0">
              <a:buNone/>
            </a:pPr>
            <a:endParaRPr lang="en-US" dirty="0"/>
          </a:p>
          <a:p>
            <a:r>
              <a:rPr lang="en-US" dirty="0"/>
              <a:t>Mixtures of these methods can also be used</a:t>
            </a:r>
          </a:p>
          <a:p>
            <a:r>
              <a:rPr lang="en-US" dirty="0"/>
              <a:t>Microsoft recommends not to exceed 10 levels.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6D462F6-6E54-4E08-B578-1A00A198F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 to Organize an OU Tree</a:t>
            </a:r>
          </a:p>
        </p:txBody>
      </p:sp>
    </p:spTree>
    <p:extLst>
      <p:ext uri="{BB962C8B-B14F-4D97-AF65-F5344CB8AC3E}">
        <p14:creationId xmlns:p14="http://schemas.microsoft.com/office/powerpoint/2010/main" val="2707319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D391FD5-DF11-48BA-A75C-F9AD2FF99D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the OU structure is created, it must be documented. Microsoft recommends documenting the following:</a:t>
            </a:r>
          </a:p>
          <a:p>
            <a:pPr lvl="1"/>
            <a:r>
              <a:rPr lang="en-US" dirty="0"/>
              <a:t>OU Name</a:t>
            </a:r>
          </a:p>
          <a:p>
            <a:pPr lvl="1"/>
            <a:r>
              <a:rPr lang="en-US" dirty="0"/>
              <a:t>Short description</a:t>
            </a:r>
          </a:p>
          <a:p>
            <a:pPr lvl="1"/>
            <a:r>
              <a:rPr lang="en-US" dirty="0"/>
              <a:t>Who created it</a:t>
            </a:r>
          </a:p>
          <a:p>
            <a:pPr lvl="1"/>
            <a:r>
              <a:rPr lang="en-US" dirty="0"/>
              <a:t>When it was created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3537A5B-21E7-4C14-88A0-477965827C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Documenting an OU Tree</a:t>
            </a:r>
          </a:p>
        </p:txBody>
      </p:sp>
    </p:spTree>
    <p:extLst>
      <p:ext uri="{BB962C8B-B14F-4D97-AF65-F5344CB8AC3E}">
        <p14:creationId xmlns:p14="http://schemas.microsoft.com/office/powerpoint/2010/main" val="2392398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489AF11-7D92-4999-8C29-EB8A130CD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next step is to design the physical topology of the Active Directory design.</a:t>
            </a:r>
          </a:p>
          <a:p>
            <a:r>
              <a:rPr lang="en-US" dirty="0"/>
              <a:t>Most workloads in modern infrastructures are virtualized.</a:t>
            </a:r>
          </a:p>
          <a:p>
            <a:pPr lvl="1"/>
            <a:r>
              <a:rPr lang="en-US" dirty="0"/>
              <a:t>Domain controllers can also be virtualized.</a:t>
            </a:r>
          </a:p>
          <a:p>
            <a:r>
              <a:rPr lang="en-US" dirty="0"/>
              <a:t>It is not recommended to use only virtual domain controllers.</a:t>
            </a:r>
          </a:p>
          <a:p>
            <a:pPr lvl="1"/>
            <a:r>
              <a:rPr lang="en-US" dirty="0"/>
              <a:t>It is better to use a balance between physical and virtual domain controllers for better availability.</a:t>
            </a:r>
          </a:p>
          <a:p>
            <a:r>
              <a:rPr lang="en-US" dirty="0"/>
              <a:t>When virtualizing domain controllers, be sure to distribute them among hosts to maintain availability when a hardware failure occurs.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0F16861-0253-4B74-8D79-2AC363E2A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vs Virtual Domain Controllers</a:t>
            </a:r>
          </a:p>
        </p:txBody>
      </p:sp>
    </p:spTree>
    <p:extLst>
      <p:ext uri="{BB962C8B-B14F-4D97-AF65-F5344CB8AC3E}">
        <p14:creationId xmlns:p14="http://schemas.microsoft.com/office/powerpoint/2010/main" val="3472522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8C79D1D-EA62-47AA-8275-8DC67BD39D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336216"/>
              </p:ext>
            </p:extLst>
          </p:nvPr>
        </p:nvGraphicFramePr>
        <p:xfrm>
          <a:off x="381000" y="1719263"/>
          <a:ext cx="8407400" cy="4851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700">
                  <a:extLst>
                    <a:ext uri="{9D8B030D-6E8A-4147-A177-3AD203B41FA5}">
                      <a16:colId xmlns:a16="http://schemas.microsoft.com/office/drawing/2014/main" val="678561082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5299077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Don’ts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49251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Run domain controllers in different virtualized clusters in different data centers in order to avoid a single point of failure.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Don’t save the Active Directory database/logs in virtual IDE disks, instead save them on a VHD attached to a virtual SCSI controller.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9811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Virtual Hard Disks (VHDs) security is important.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When using a template to install the operating systems in a virtualized environment, do not install the domain controller on an OS not prepared with </a:t>
                      </a:r>
                      <a:r>
                        <a:rPr lang="en-US" dirty="0" err="1"/>
                        <a:t>Sysprep</a:t>
                      </a:r>
                      <a:r>
                        <a:rPr lang="en-US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2758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Disable time synchronization between the virtual domain controller and the host.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not use a copy of the deployed domain controller VHD to make additional ones.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097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not use the Hyper-V export feature to export the virtual domain controller (rollback or restore purposes).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0939326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9E9291CB-0F65-4068-8C2C-4BFB0E6EFF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Virtualized Domain Controllers – Dos and Don’ts</a:t>
            </a:r>
          </a:p>
        </p:txBody>
      </p:sp>
    </p:spTree>
    <p:extLst>
      <p:ext uri="{BB962C8B-B14F-4D97-AF65-F5344CB8AC3E}">
        <p14:creationId xmlns:p14="http://schemas.microsoft.com/office/powerpoint/2010/main" val="2544430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7125BB-3CDB-4F3D-8F7A-D057C9440F5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9381343"/>
              </p:ext>
            </p:extLst>
          </p:nvPr>
        </p:nvGraphicFramePr>
        <p:xfrm>
          <a:off x="381000" y="1719263"/>
          <a:ext cx="84074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03700">
                  <a:extLst>
                    <a:ext uri="{9D8B030D-6E8A-4147-A177-3AD203B41FA5}">
                      <a16:colId xmlns:a16="http://schemas.microsoft.com/office/drawing/2014/main" val="2868898752"/>
                    </a:ext>
                  </a:extLst>
                </a:gridCol>
                <a:gridCol w="4203700">
                  <a:extLst>
                    <a:ext uri="{9D8B030D-6E8A-4147-A177-3AD203B41FA5}">
                      <a16:colId xmlns:a16="http://schemas.microsoft.com/office/drawing/2014/main" val="17072521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Don’ts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57276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not pause or stop domain controllers for longer periods of times.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980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not take snapshots of virtual domain controllers.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2359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 not use differencing disk VHD as it decreases the performance.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04957642"/>
                  </a:ext>
                </a:extLst>
              </a:tr>
            </a:tbl>
          </a:graphicData>
        </a:graphic>
      </p:graphicFrame>
      <p:sp>
        <p:nvSpPr>
          <p:cNvPr id="3" name="Title 2">
            <a:extLst>
              <a:ext uri="{FF2B5EF4-FFF2-40B4-BE49-F238E27FC236}">
                <a16:creationId xmlns:a16="http://schemas.microsoft.com/office/drawing/2014/main" id="{DB7646DF-7E04-4FF1-84E9-BE0E9E571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Virtualized Domain Controllers – Dos and Don’ts - Continued</a:t>
            </a:r>
          </a:p>
        </p:txBody>
      </p:sp>
    </p:spTree>
    <p:extLst>
      <p:ext uri="{BB962C8B-B14F-4D97-AF65-F5344CB8AC3E}">
        <p14:creationId xmlns:p14="http://schemas.microsoft.com/office/powerpoint/2010/main" val="6407857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9DB2662-7D8E-4BA0-8595-214366437D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407408"/>
          </a:xfrm>
        </p:spPr>
        <p:txBody>
          <a:bodyPr/>
          <a:lstStyle/>
          <a:p>
            <a:r>
              <a:rPr lang="en-US" dirty="0"/>
              <a:t>Domain controller placement is dependent on:</a:t>
            </a:r>
          </a:p>
          <a:p>
            <a:pPr lvl="1"/>
            <a:r>
              <a:rPr lang="en-US" dirty="0"/>
              <a:t>Network Topology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Link Reliability Between Sites</a:t>
            </a:r>
          </a:p>
          <a:p>
            <a:pPr lvl="1"/>
            <a:r>
              <a:rPr lang="en-US" dirty="0"/>
              <a:t>Active Directory Sites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EEB1B8C-3520-41CE-BC1C-F2506097F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Controller Placement</a:t>
            </a:r>
          </a:p>
        </p:txBody>
      </p:sp>
    </p:spTree>
    <p:extLst>
      <p:ext uri="{BB962C8B-B14F-4D97-AF65-F5344CB8AC3E}">
        <p14:creationId xmlns:p14="http://schemas.microsoft.com/office/powerpoint/2010/main" val="6960972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78459</TotalTime>
  <Words>621</Words>
  <Application>Microsoft Office PowerPoint</Application>
  <PresentationFormat>On-screen Show (4:3)</PresentationFormat>
  <Paragraphs>85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 Narrow</vt:lpstr>
      <vt:lpstr>Calibri</vt:lpstr>
      <vt:lpstr>Franklin Gothic Medium</vt:lpstr>
      <vt:lpstr>Times</vt:lpstr>
      <vt:lpstr>Wingdings</vt:lpstr>
      <vt:lpstr>Wingdings 2</vt:lpstr>
      <vt:lpstr>Java Green</vt:lpstr>
      <vt:lpstr>Concepts of  Computing  Technologies  Directory and Access Management: Designing the OU Structure  </vt:lpstr>
      <vt:lpstr>Objectives</vt:lpstr>
      <vt:lpstr>Designing the OU Structure</vt:lpstr>
      <vt:lpstr>Methods to Organize an OU Tree</vt:lpstr>
      <vt:lpstr>Documenting an OU Tree</vt:lpstr>
      <vt:lpstr>Physical vs Virtual Domain Controllers</vt:lpstr>
      <vt:lpstr>Virtualized Domain Controllers – Dos and Don’ts</vt:lpstr>
      <vt:lpstr>Virtualized Domain Controllers – Dos and Don’ts - Continued</vt:lpstr>
      <vt:lpstr>Domain Controller Placement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John</cp:lastModifiedBy>
  <cp:revision>697</cp:revision>
  <dcterms:created xsi:type="dcterms:W3CDTF">2013-12-20T15:33:26Z</dcterms:created>
  <dcterms:modified xsi:type="dcterms:W3CDTF">2018-04-28T07:27:50Z</dcterms:modified>
</cp:coreProperties>
</file>