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7"/>
  </p:notesMasterIdLst>
  <p:sldIdLst>
    <p:sldId id="257" r:id="rId2"/>
    <p:sldId id="258" r:id="rId3"/>
    <p:sldId id="271" r:id="rId4"/>
    <p:sldId id="266" r:id="rId5"/>
    <p:sldId id="267" r:id="rId6"/>
    <p:sldId id="272" r:id="rId7"/>
    <p:sldId id="268" r:id="rId8"/>
    <p:sldId id="269" r:id="rId9"/>
    <p:sldId id="270" r:id="rId10"/>
    <p:sldId id="275" r:id="rId11"/>
    <p:sldId id="276" r:id="rId12"/>
    <p:sldId id="278" r:id="rId13"/>
    <p:sldId id="279" r:id="rId14"/>
    <p:sldId id="277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69" autoAdjust="0"/>
    <p:restoredTop sz="88007" autoAdjust="0"/>
  </p:normalViewPr>
  <p:slideViewPr>
    <p:cSldViewPr snapToGrid="0">
      <p:cViewPr varScale="1">
        <p:scale>
          <a:sx n="64" d="100"/>
          <a:sy n="64" d="100"/>
        </p:scale>
        <p:origin x="12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201820-CS99310 - ADV LEARN ASST SEMINAR COM SCI (Section 1)</a:t>
            </a:r>
          </a:p>
          <a:p>
            <a:pPr eaLnBrk="1" hangingPunct="1"/>
            <a:r>
              <a:rPr lang="en-US" altLang="en-US" dirty="0"/>
              <a:t>John Pansera</a:t>
            </a:r>
          </a:p>
          <a:p>
            <a:pPr eaLnBrk="1" hangingPunct="1"/>
            <a:r>
              <a:rPr lang="en-US" altLang="en-US" dirty="0"/>
              <a:t>panseraj3@students.rowan.edu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18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0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https://docs.microsoft.com/en-us/windows-server/identity/ad-ds/plan/selecting-the-forest-root-domain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31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46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39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4/28/2018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ocial.technet.microsoft.com/wiki/contents/articles/3498" TargetMode="External"/><Relationship Id="rId2" Type="http://schemas.openxmlformats.org/officeDocument/2006/relationships/hyperlink" Target="https://docs.microsoft.com/en-us/windows-server/identity/ad-ds/plan/reviewing-the-domain-mode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ocial.technet.microsoft.com/wiki/contents/articles/34981.active-directory-best-practices-for-internal-domain-and-network-names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Directory and Access Management:</a:t>
            </a:r>
            <a:br>
              <a:rPr lang="en-US" altLang="en-US" dirty="0"/>
            </a:br>
            <a:r>
              <a:rPr lang="en-US" altLang="en-US" dirty="0"/>
              <a:t>Designing Active Directory Infrastructure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Things to keep in mind when deciding a domain name:</a:t>
            </a:r>
          </a:p>
          <a:p>
            <a:pPr lvl="1"/>
            <a:r>
              <a:rPr lang="en-US" dirty="0"/>
              <a:t>Use one that you own through a registrar</a:t>
            </a:r>
          </a:p>
          <a:p>
            <a:pPr lvl="1"/>
            <a:r>
              <a:rPr lang="en-US" dirty="0"/>
              <a:t>Be careful with spelling</a:t>
            </a:r>
          </a:p>
          <a:p>
            <a:pPr lvl="1"/>
            <a:r>
              <a:rPr lang="en-US" dirty="0"/>
              <a:t>Do not use numbers or special characters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Domain Names</a:t>
            </a:r>
          </a:p>
        </p:txBody>
      </p:sp>
    </p:spTree>
    <p:extLst>
      <p:ext uri="{BB962C8B-B14F-4D97-AF65-F5344CB8AC3E}">
        <p14:creationId xmlns:p14="http://schemas.microsoft.com/office/powerpoint/2010/main" val="2340301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root domain is the first domain setup in the forest.</a:t>
            </a:r>
          </a:p>
          <a:p>
            <a:r>
              <a:rPr lang="en-US" dirty="0"/>
              <a:t>It contains the following groups:</a:t>
            </a:r>
          </a:p>
          <a:p>
            <a:pPr lvl="1"/>
            <a:r>
              <a:rPr lang="en-US" dirty="0"/>
              <a:t>Enterprise Admins</a:t>
            </a:r>
          </a:p>
          <a:p>
            <a:pPr lvl="1"/>
            <a:r>
              <a:rPr lang="en-US" dirty="0"/>
              <a:t>Schema Admins</a:t>
            </a:r>
          </a:p>
          <a:p>
            <a:r>
              <a:rPr lang="en-US" dirty="0"/>
              <a:t>In the multiple domain model, there are two types:</a:t>
            </a:r>
          </a:p>
          <a:p>
            <a:pPr lvl="1"/>
            <a:r>
              <a:rPr lang="en-US" dirty="0"/>
              <a:t>Dedicated Forest Root Domain</a:t>
            </a:r>
          </a:p>
          <a:p>
            <a:pPr lvl="1"/>
            <a:r>
              <a:rPr lang="en-US" dirty="0"/>
              <a:t>Regional Forest Root Domain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Forest Root Domain</a:t>
            </a:r>
          </a:p>
        </p:txBody>
      </p:sp>
    </p:spTree>
    <p:extLst>
      <p:ext uri="{BB962C8B-B14F-4D97-AF65-F5344CB8AC3E}">
        <p14:creationId xmlns:p14="http://schemas.microsoft.com/office/powerpoint/2010/main" val="19201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A87DA6-552F-41C8-823F-93CC1A43A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separate domain which is dedicated to being the forest root.</a:t>
            </a:r>
          </a:p>
          <a:p>
            <a:r>
              <a:rPr lang="en-US" dirty="0"/>
              <a:t>It should not have a geographical naming convention.</a:t>
            </a:r>
          </a:p>
          <a:p>
            <a:r>
              <a:rPr lang="en-US" dirty="0"/>
              <a:t>Does not contain:</a:t>
            </a:r>
          </a:p>
          <a:p>
            <a:pPr lvl="1"/>
            <a:r>
              <a:rPr lang="en-US" dirty="0"/>
              <a:t>Regular User Accounts</a:t>
            </a:r>
          </a:p>
          <a:p>
            <a:pPr lvl="1"/>
            <a:r>
              <a:rPr lang="en-US" dirty="0"/>
              <a:t>Objects</a:t>
            </a:r>
          </a:p>
          <a:p>
            <a:pPr lvl="1"/>
            <a:r>
              <a:rPr lang="en-US" dirty="0"/>
              <a:t>Resources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Rebeladmin.com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B61836-63FA-4B7E-8362-5104F709A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Dedicated Forest Root Domain</a:t>
            </a:r>
          </a:p>
        </p:txBody>
      </p:sp>
    </p:spTree>
    <p:extLst>
      <p:ext uri="{BB962C8B-B14F-4D97-AF65-F5344CB8AC3E}">
        <p14:creationId xmlns:p14="http://schemas.microsoft.com/office/powerpoint/2010/main" val="2748917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24A709-87BF-4BB9-A245-47AFAC950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regional domain can also be the forest root domain.</a:t>
            </a:r>
          </a:p>
          <a:p>
            <a:r>
              <a:rPr lang="en-US" dirty="0"/>
              <a:t>It becomes the parent domain for other regional domain controllers.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HQ.rebeladmin.com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E6537C-3978-4366-A7F3-FEB16A70D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Forest Root Domain</a:t>
            </a:r>
          </a:p>
        </p:txBody>
      </p:sp>
    </p:spTree>
    <p:extLst>
      <p:ext uri="{BB962C8B-B14F-4D97-AF65-F5344CB8AC3E}">
        <p14:creationId xmlns:p14="http://schemas.microsoft.com/office/powerpoint/2010/main" val="1131496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1D4703-E1AC-425C-B9A5-17A3CEACE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next step is to decide the domain and forest functional levels.</a:t>
            </a:r>
          </a:p>
          <a:p>
            <a:pPr lvl="1"/>
            <a:r>
              <a:rPr lang="en-US" dirty="0"/>
              <a:t>These define the AD DS features which can be used in the identity infrastructure.</a:t>
            </a:r>
          </a:p>
          <a:p>
            <a:pPr lvl="1"/>
            <a:r>
              <a:rPr lang="en-US" dirty="0"/>
              <a:t>Once these levels are defined, older domain controllers will not be able to be added to the forest.</a:t>
            </a:r>
          </a:p>
          <a:p>
            <a:r>
              <a:rPr lang="en-US" dirty="0"/>
              <a:t>Things to consider:</a:t>
            </a:r>
          </a:p>
          <a:p>
            <a:pPr lvl="1"/>
            <a:r>
              <a:rPr lang="en-US" dirty="0"/>
              <a:t>Existing Domain Controllers – If you have existing domain controllers and new ones are added to them, the domain controller with the oldest operating system defines the maximum forest/domain functional level.</a:t>
            </a:r>
          </a:p>
          <a:p>
            <a:pPr lvl="1"/>
            <a:r>
              <a:rPr lang="en-US" dirty="0"/>
              <a:t>Application Requirements – Some applications may require a certain domain/forest functional levels. It is best to check application compatibility before deciding.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2FF1B9-C0EA-49B0-98E9-140A2DFC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Domain and Forest Function Levels</a:t>
            </a:r>
          </a:p>
        </p:txBody>
      </p:sp>
    </p:spTree>
    <p:extLst>
      <p:ext uri="{BB962C8B-B14F-4D97-AF65-F5344CB8AC3E}">
        <p14:creationId xmlns:p14="http://schemas.microsoft.com/office/powerpoint/2010/main" val="2311428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  <a:p>
            <a:r>
              <a:rPr lang="en-US" dirty="0" err="1"/>
              <a:t>Billmath</a:t>
            </a:r>
            <a:r>
              <a:rPr lang="en-US" dirty="0"/>
              <a:t>. “Reviewing the Domain Models.” Microsoft Docs, Microsoft, 31 May 2017, </a:t>
            </a:r>
            <a:r>
              <a:rPr lang="en-US" dirty="0">
                <a:hlinkClick r:id="rId2"/>
              </a:rPr>
              <a:t>https://docs.microsoft.com/en-us/windows-server/identity/ad-ds/plan/reviewing-the-domain-models</a:t>
            </a:r>
            <a:r>
              <a:rPr lang="en-US" dirty="0"/>
              <a:t>.</a:t>
            </a:r>
          </a:p>
          <a:p>
            <a:r>
              <a:rPr lang="en-US" dirty="0"/>
              <a:t>“Active Directory: Best Practices for Internal Domain and Network Names.” TechNet Articles - United States (English) - TechNet Wiki, Microsoft, </a:t>
            </a:r>
            <a:r>
              <a:rPr lang="en-US" dirty="0">
                <a:hlinkClick r:id="rId3"/>
              </a:rPr>
              <a:t>https://social.technet.microsoft.com/wiki/contents/articles/3498</a:t>
            </a:r>
            <a:r>
              <a:rPr lang="en-US" dirty="0">
                <a:hlinkClick r:id="rId4"/>
              </a:rPr>
              <a:t>1.active-directory-best-practices-for-internal-domain-and-network-names.aspx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Know the two types of domain models</a:t>
            </a:r>
          </a:p>
          <a:p>
            <a:r>
              <a:rPr lang="en-US" dirty="0"/>
              <a:t>Know the amount of bandwidth required for an amount of users in a domain controller</a:t>
            </a:r>
          </a:p>
          <a:p>
            <a:r>
              <a:rPr lang="en-US" dirty="0"/>
              <a:t>Know how to choose domain names (AD Domains/DNS)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A1DDA1-5A41-45BD-A030-A325521AE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There are two types of domain models:</a:t>
            </a:r>
          </a:p>
          <a:p>
            <a:pPr lvl="1"/>
            <a:r>
              <a:rPr lang="en-US" sz="3200" dirty="0"/>
              <a:t>Single Domain Model</a:t>
            </a:r>
          </a:p>
          <a:p>
            <a:pPr lvl="1"/>
            <a:r>
              <a:rPr lang="en-US" sz="3200" dirty="0"/>
              <a:t>Regional Domain Model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6E700F-AB56-4989-9C03-D7FC01313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Models</a:t>
            </a:r>
          </a:p>
        </p:txBody>
      </p:sp>
    </p:spTree>
    <p:extLst>
      <p:ext uri="{BB962C8B-B14F-4D97-AF65-F5344CB8AC3E}">
        <p14:creationId xmlns:p14="http://schemas.microsoft.com/office/powerpoint/2010/main" val="383098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single domain model includes one forest (the root forest domain), which contains:</a:t>
            </a:r>
          </a:p>
          <a:p>
            <a:pPr lvl="1"/>
            <a:r>
              <a:rPr lang="en-US" dirty="0"/>
              <a:t>User Accounts</a:t>
            </a:r>
          </a:p>
          <a:p>
            <a:pPr lvl="1"/>
            <a:r>
              <a:rPr lang="en-US" dirty="0"/>
              <a:t>Group Accounts</a:t>
            </a:r>
          </a:p>
          <a:p>
            <a:r>
              <a:rPr lang="en-US" dirty="0"/>
              <a:t>Easier to administer/manage</a:t>
            </a:r>
          </a:p>
          <a:p>
            <a:r>
              <a:rPr lang="en-US" dirty="0"/>
              <a:t>Costs less to maintain</a:t>
            </a:r>
          </a:p>
          <a:p>
            <a:r>
              <a:rPr lang="en-US" dirty="0"/>
              <a:t>Creates more replication traffic</a:t>
            </a:r>
          </a:p>
          <a:p>
            <a:pPr lvl="1"/>
            <a:r>
              <a:rPr lang="en-US" dirty="0"/>
              <a:t>Directory data needs to be replicated to other available domain controllers.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Domain Model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AD5DEA-5937-4F60-A593-27785196B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970" y="2170549"/>
            <a:ext cx="3321633" cy="274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6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Uses multiple domains (subdomains).</a:t>
            </a:r>
          </a:p>
          <a:p>
            <a:r>
              <a:rPr lang="en-US" dirty="0"/>
              <a:t>Object data within the domain is replicated to all domain controllers.</a:t>
            </a:r>
          </a:p>
          <a:p>
            <a:r>
              <a:rPr lang="en-US" dirty="0"/>
              <a:t>Regional domains can be geographically categorized.</a:t>
            </a:r>
          </a:p>
          <a:p>
            <a:r>
              <a:rPr lang="en-US" dirty="0"/>
              <a:t>Allows a more stable environment to be maintained over time.</a:t>
            </a:r>
          </a:p>
          <a:p>
            <a:r>
              <a:rPr lang="en-US" dirty="0"/>
              <a:t>Reduces replication traffic over the WAN (Wide Area Network).</a:t>
            </a:r>
          </a:p>
          <a:p>
            <a:r>
              <a:rPr lang="en-US" dirty="0"/>
              <a:t>Consists of:</a:t>
            </a:r>
          </a:p>
          <a:p>
            <a:pPr lvl="1"/>
            <a:r>
              <a:rPr lang="en-US" dirty="0"/>
              <a:t>A forest root domain</a:t>
            </a:r>
          </a:p>
          <a:p>
            <a:pPr lvl="1"/>
            <a:r>
              <a:rPr lang="en-US" dirty="0"/>
              <a:t>One or more regional domains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Domain Model</a:t>
            </a:r>
          </a:p>
        </p:txBody>
      </p:sp>
    </p:spTree>
    <p:extLst>
      <p:ext uri="{BB962C8B-B14F-4D97-AF65-F5344CB8AC3E}">
        <p14:creationId xmlns:p14="http://schemas.microsoft.com/office/powerpoint/2010/main" val="312611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898590-D954-4029-BF67-C3A9BA37EA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293" y="1819224"/>
            <a:ext cx="5032674" cy="3847876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54EAE53-7390-47D9-9009-07A85BB7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Domain Model 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FE2AC7-4DCD-4E93-897C-A3694B94799C}"/>
              </a:ext>
            </a:extLst>
          </p:cNvPr>
          <p:cNvSpPr txBox="1"/>
          <p:nvPr/>
        </p:nvSpPr>
        <p:spPr>
          <a:xfrm>
            <a:off x="1748601" y="5805714"/>
            <a:ext cx="564605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In this example, there </a:t>
            </a:r>
            <a:r>
              <a:rPr lang="en-US" dirty="0"/>
              <a:t>are three domains nested under the root domain (MyCorp.com), and they are based on the locations of the company.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243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forest starts with one domain.</a:t>
            </a:r>
          </a:p>
          <a:p>
            <a:r>
              <a:rPr lang="en-US" sz="2800" dirty="0"/>
              <a:t>The amount of users that a domain forest can contain depends on the available bandwidth which can be used for replication.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of Domains</a:t>
            </a:r>
          </a:p>
        </p:txBody>
      </p:sp>
    </p:spTree>
    <p:extLst>
      <p:ext uri="{BB962C8B-B14F-4D97-AF65-F5344CB8AC3E}">
        <p14:creationId xmlns:p14="http://schemas.microsoft.com/office/powerpoint/2010/main" val="421243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23D6D0-8B72-4BA6-83E7-F58B3AE13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563" y="1719263"/>
            <a:ext cx="5151686" cy="395590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Bandwidth Table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C6DCD-ADBB-41E0-91A1-DB3961D5C31A}"/>
              </a:ext>
            </a:extLst>
          </p:cNvPr>
          <p:cNvSpPr txBox="1"/>
          <p:nvPr/>
        </p:nvSpPr>
        <p:spPr>
          <a:xfrm>
            <a:off x="1464312" y="5675168"/>
            <a:ext cx="6214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 table above shows estimated bandwidth requirements for different amounts of users on a domain controller. This is based on the bandwidth that would be taken up by replication.</a:t>
            </a:r>
          </a:p>
        </p:txBody>
      </p:sp>
    </p:spTree>
    <p:extLst>
      <p:ext uri="{BB962C8B-B14F-4D97-AF65-F5344CB8AC3E}">
        <p14:creationId xmlns:p14="http://schemas.microsoft.com/office/powerpoint/2010/main" val="422123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Domains in forests need to have unique names.</a:t>
            </a:r>
          </a:p>
          <a:p>
            <a:r>
              <a:rPr lang="en-US" dirty="0"/>
              <a:t>There are two types of domain names.</a:t>
            </a:r>
          </a:p>
          <a:p>
            <a:pPr lvl="1"/>
            <a:r>
              <a:rPr lang="en-US" dirty="0"/>
              <a:t>Active Directory Domains</a:t>
            </a:r>
          </a:p>
          <a:p>
            <a:pPr lvl="1"/>
            <a:r>
              <a:rPr lang="en-US" dirty="0"/>
              <a:t>DNS Names</a:t>
            </a:r>
          </a:p>
          <a:p>
            <a:r>
              <a:rPr lang="en-US" dirty="0"/>
              <a:t>An example would be the following:</a:t>
            </a:r>
          </a:p>
          <a:p>
            <a:pPr lvl="1"/>
            <a:r>
              <a:rPr lang="en-US" dirty="0"/>
              <a:t>AD Domain: CORP</a:t>
            </a:r>
          </a:p>
          <a:p>
            <a:pPr lvl="1"/>
            <a:r>
              <a:rPr lang="en-US" dirty="0"/>
              <a:t>DNS Name: intranet.example.org</a:t>
            </a:r>
          </a:p>
          <a:p>
            <a:r>
              <a:rPr lang="en-US" dirty="0"/>
              <a:t>AD Domain Names are also referred to as NetBIOS names, and can be used in the AD logon name: &lt;DOMAIN&gt;\&lt;</a:t>
            </a:r>
            <a:r>
              <a:rPr lang="en-US" dirty="0" err="1"/>
              <a:t>UserName</a:t>
            </a:r>
            <a:r>
              <a:rPr lang="en-US" dirty="0"/>
              <a:t>&gt;.</a:t>
            </a:r>
          </a:p>
          <a:p>
            <a:pPr lvl="1"/>
            <a:r>
              <a:rPr lang="en-US" dirty="0"/>
              <a:t>Example: CORP\Administrator</a:t>
            </a:r>
          </a:p>
          <a:p>
            <a:r>
              <a:rPr lang="en-US" dirty="0"/>
              <a:t>The DNS name contains the subdomain, domain, and TLD - while the AD Domain is the NetBIOS name of CORP.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Names</a:t>
            </a:r>
          </a:p>
        </p:txBody>
      </p:sp>
    </p:spTree>
    <p:extLst>
      <p:ext uri="{BB962C8B-B14F-4D97-AF65-F5344CB8AC3E}">
        <p14:creationId xmlns:p14="http://schemas.microsoft.com/office/powerpoint/2010/main" val="1626709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78420</TotalTime>
  <Words>706</Words>
  <Application>Microsoft Office PowerPoint</Application>
  <PresentationFormat>On-screen Show (4:3)</PresentationFormat>
  <Paragraphs>98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Directory and Access Management: Designing Active Directory Infrastructure </vt:lpstr>
      <vt:lpstr>Objectives</vt:lpstr>
      <vt:lpstr>Domain Models</vt:lpstr>
      <vt:lpstr>Single Domain Model</vt:lpstr>
      <vt:lpstr>Regional Domain Model</vt:lpstr>
      <vt:lpstr>Regional Domain Model Example</vt:lpstr>
      <vt:lpstr>The Number of Domains</vt:lpstr>
      <vt:lpstr>Domain Bandwidth Table</vt:lpstr>
      <vt:lpstr>Domain Names</vt:lpstr>
      <vt:lpstr>Deciding Domain Names</vt:lpstr>
      <vt:lpstr>Forest Root Domain</vt:lpstr>
      <vt:lpstr>Dedicated Forest Root Domain</vt:lpstr>
      <vt:lpstr>Regional Forest Root Domain</vt:lpstr>
      <vt:lpstr>Deciding Domain and Forest Function Levels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John</cp:lastModifiedBy>
  <cp:revision>690</cp:revision>
  <dcterms:created xsi:type="dcterms:W3CDTF">2013-12-20T15:33:26Z</dcterms:created>
  <dcterms:modified xsi:type="dcterms:W3CDTF">2018-04-28T07:04:40Z</dcterms:modified>
</cp:coreProperties>
</file>