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notesMasterIdLst>
    <p:notesMasterId r:id="rId15"/>
  </p:notesMasterIdLst>
  <p:sldIdLst>
    <p:sldId id="257" r:id="rId2"/>
    <p:sldId id="258" r:id="rId3"/>
    <p:sldId id="285" r:id="rId4"/>
    <p:sldId id="271" r:id="rId5"/>
    <p:sldId id="286" r:id="rId6"/>
    <p:sldId id="287" r:id="rId7"/>
    <p:sldId id="288" r:id="rId8"/>
    <p:sldId id="289" r:id="rId9"/>
    <p:sldId id="290" r:id="rId10"/>
    <p:sldId id="291" r:id="rId11"/>
    <p:sldId id="292" r:id="rId12"/>
    <p:sldId id="293" r:id="rId13"/>
    <p:sldId id="265"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FEDE"/>
    <a:srgbClr val="DDDDDD"/>
    <a:srgbClr val="AFA1E9"/>
    <a:srgbClr val="AFAADA"/>
    <a:srgbClr val="663300"/>
    <a:srgbClr val="D67F00"/>
    <a:srgbClr val="0066CC"/>
    <a:srgbClr val="0A0A0A"/>
    <a:srgbClr val="EAEAE6"/>
    <a:srgbClr val="54AC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35" autoAdjust="0"/>
    <p:restoredTop sz="82624"/>
  </p:normalViewPr>
  <p:slideViewPr>
    <p:cSldViewPr snapToGrid="0">
      <p:cViewPr varScale="1">
        <p:scale>
          <a:sx n="103" d="100"/>
          <a:sy n="103" d="100"/>
        </p:scale>
        <p:origin x="1624" y="184"/>
      </p:cViewPr>
      <p:guideLst>
        <p:guide orient="horz" pos="2160"/>
        <p:guide pos="2880"/>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99BAC5-AAC3-41B1-80A3-A98604D7601C}" type="datetimeFigureOut">
              <a:rPr lang="en-US" smtClean="0"/>
              <a:t>4/22/18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9C63B7B-8D39-4D0A-9EEA-56F291D347AD}" type="slidenum">
              <a:rPr lang="en-US" smtClean="0"/>
              <a:t>‹#›</a:t>
            </a:fld>
            <a:endParaRPr lang="en-US"/>
          </a:p>
        </p:txBody>
      </p:sp>
    </p:spTree>
    <p:extLst>
      <p:ext uri="{BB962C8B-B14F-4D97-AF65-F5344CB8AC3E}">
        <p14:creationId xmlns:p14="http://schemas.microsoft.com/office/powerpoint/2010/main" val="2078626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r>
              <a:rPr lang="en-GB" altLang="en-US" sz="1200" dirty="0"/>
              <a:t>Objects First with Java</a:t>
            </a:r>
          </a:p>
        </p:txBody>
      </p:sp>
      <p:sp>
        <p:nvSpPr>
          <p:cNvPr id="15363"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r>
              <a:rPr lang="en-GB" altLang="en-US" sz="1200" dirty="0"/>
              <a:t>© David J. Barnes and Michael </a:t>
            </a:r>
            <a:r>
              <a:rPr lang="en-GB" altLang="en-US" sz="1200" dirty="0" err="1"/>
              <a:t>Kölling</a:t>
            </a:r>
            <a:endParaRPr lang="en-GB" altLang="en-US" sz="1200"/>
          </a:p>
        </p:txBody>
      </p:sp>
      <p:sp>
        <p:nvSpPr>
          <p:cNvPr id="1536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fld id="{03152B4E-4FD2-45FC-9CDE-05DF5F3AE35C}" type="slidenum">
              <a:rPr lang="en-GB" altLang="en-US" sz="1200"/>
              <a:pPr/>
              <a:t>1</a:t>
            </a:fld>
            <a:endParaRPr lang="en-GB" altLang="en-US" sz="1200"/>
          </a:p>
        </p:txBody>
      </p:sp>
      <p:sp>
        <p:nvSpPr>
          <p:cNvPr id="15365" name="Rectangle 2"/>
          <p:cNvSpPr>
            <a:spLocks noGrp="1" noRot="1" noChangeAspect="1" noChangeArrowheads="1" noTextEdit="1"/>
          </p:cNvSpPr>
          <p:nvPr>
            <p:ph type="sldImg"/>
          </p:nvPr>
        </p:nvSpPr>
        <p:spPr>
          <a:ln/>
        </p:spPr>
      </p:sp>
      <p:sp>
        <p:nvSpPr>
          <p:cNvPr id="1536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a:t>Advanced Learning Assistant Seminar, Spring 2018, Patrick Richeal, richealp7@students.rowan.edu</a:t>
            </a:r>
          </a:p>
        </p:txBody>
      </p:sp>
    </p:spTree>
    <p:extLst>
      <p:ext uri="{BB962C8B-B14F-4D97-AF65-F5344CB8AC3E}">
        <p14:creationId xmlns:p14="http://schemas.microsoft.com/office/powerpoint/2010/main" val="19199254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next step is to create a workflow for users to be able to request access for certain privileges. Authentication and authorization needs to be done to ensure the user requesting access is trustworthy. Multi-factor authentication can be used in this process. Setup also needs to be done for the ability for someone to handle requests. Either manual or automatic approval processes can be used to accept or deny incoming privilege requests.</a:t>
            </a:r>
          </a:p>
        </p:txBody>
      </p:sp>
      <p:sp>
        <p:nvSpPr>
          <p:cNvPr id="4" name="Slide Number Placeholder 3"/>
          <p:cNvSpPr>
            <a:spLocks noGrp="1"/>
          </p:cNvSpPr>
          <p:nvPr>
            <p:ph type="sldNum" sz="quarter" idx="10"/>
          </p:nvPr>
        </p:nvSpPr>
        <p:spPr/>
        <p:txBody>
          <a:bodyPr/>
          <a:lstStyle/>
          <a:p>
            <a:fld id="{29C63B7B-8D39-4D0A-9EEA-56F291D347AD}" type="slidenum">
              <a:rPr lang="en-US" smtClean="0"/>
              <a:t>10</a:t>
            </a:fld>
            <a:endParaRPr lang="en-US"/>
          </a:p>
        </p:txBody>
      </p:sp>
    </p:spTree>
    <p:extLst>
      <p:ext uri="{BB962C8B-B14F-4D97-AF65-F5344CB8AC3E}">
        <p14:creationId xmlns:p14="http://schemas.microsoft.com/office/powerpoint/2010/main" val="27540933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Once the privileged access request is approved, the user account will be added to the desired security group in the bastion forest for the specified period in the request, using a time based group membership. The users presence in the bastion forest’s security group is enough for the infrastructure to trust that user and allow them the privileges of that security group for as long as they are apart of the security group. After the time period expires and the user has hopefully completed the action that they were attempting to do, the user is automatically removed from the security group in the bastion forest.</a:t>
            </a:r>
          </a:p>
        </p:txBody>
      </p:sp>
      <p:sp>
        <p:nvSpPr>
          <p:cNvPr id="4" name="Slide Number Placeholder 3"/>
          <p:cNvSpPr>
            <a:spLocks noGrp="1"/>
          </p:cNvSpPr>
          <p:nvPr>
            <p:ph type="sldNum" sz="quarter" idx="10"/>
          </p:nvPr>
        </p:nvSpPr>
        <p:spPr/>
        <p:txBody>
          <a:bodyPr/>
          <a:lstStyle/>
          <a:p>
            <a:fld id="{29C63B7B-8D39-4D0A-9EEA-56F291D347AD}" type="slidenum">
              <a:rPr lang="en-US" smtClean="0"/>
              <a:t>11</a:t>
            </a:fld>
            <a:endParaRPr lang="en-US"/>
          </a:p>
        </p:txBody>
      </p:sp>
    </p:spTree>
    <p:extLst>
      <p:ext uri="{BB962C8B-B14F-4D97-AF65-F5344CB8AC3E}">
        <p14:creationId xmlns:p14="http://schemas.microsoft.com/office/powerpoint/2010/main" val="31185552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Privileged Access Management provides visibility over every event and action that gets taken from the initial request to the addition and removal of the user from the security group. Reports can be generated from these logged events, which can and should be reviewed for security purposes to ensure that everything is running smoothly.</a:t>
            </a:r>
          </a:p>
          <a:p>
            <a:endParaRPr lang="en-US" dirty="0"/>
          </a:p>
        </p:txBody>
      </p:sp>
      <p:sp>
        <p:nvSpPr>
          <p:cNvPr id="4" name="Slide Number Placeholder 3"/>
          <p:cNvSpPr>
            <a:spLocks noGrp="1"/>
          </p:cNvSpPr>
          <p:nvPr>
            <p:ph type="sldNum" sz="quarter" idx="10"/>
          </p:nvPr>
        </p:nvSpPr>
        <p:spPr/>
        <p:txBody>
          <a:bodyPr/>
          <a:lstStyle/>
          <a:p>
            <a:fld id="{29C63B7B-8D39-4D0A-9EEA-56F291D347AD}" type="slidenum">
              <a:rPr lang="en-US" smtClean="0"/>
              <a:t>12</a:t>
            </a:fld>
            <a:endParaRPr lang="en-US"/>
          </a:p>
        </p:txBody>
      </p:sp>
    </p:spTree>
    <p:extLst>
      <p:ext uri="{BB962C8B-B14F-4D97-AF65-F5344CB8AC3E}">
        <p14:creationId xmlns:p14="http://schemas.microsoft.com/office/powerpoint/2010/main" val="23417616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By the end of this lesson, you should be able to understand time-based group memberships, understand the need for Privileged Access Management, and understand the necessary workflow and logistics for Privileged Access Management to be able to </a:t>
            </a:r>
            <a:r>
              <a:rPr lang="en-US"/>
              <a:t>take place.</a:t>
            </a:r>
          </a:p>
        </p:txBody>
      </p:sp>
      <p:sp>
        <p:nvSpPr>
          <p:cNvPr id="4" name="Slide Number Placeholder 3"/>
          <p:cNvSpPr>
            <a:spLocks noGrp="1"/>
          </p:cNvSpPr>
          <p:nvPr>
            <p:ph type="sldNum" sz="quarter" idx="10"/>
          </p:nvPr>
        </p:nvSpPr>
        <p:spPr/>
        <p:txBody>
          <a:bodyPr/>
          <a:lstStyle/>
          <a:p>
            <a:fld id="{29C63B7B-8D39-4D0A-9EEA-56F291D347AD}" type="slidenum">
              <a:rPr lang="en-US" smtClean="0"/>
              <a:t>2</a:t>
            </a:fld>
            <a:endParaRPr lang="en-US"/>
          </a:p>
        </p:txBody>
      </p:sp>
    </p:spTree>
    <p:extLst>
      <p:ext uri="{BB962C8B-B14F-4D97-AF65-F5344CB8AC3E}">
        <p14:creationId xmlns:p14="http://schemas.microsoft.com/office/powerpoint/2010/main" val="33164206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Privileged Access Management is not a single feature that can be enabled or disabled, it is a complete workflow of many technologies working together to create a new way of obtaining privileges to be able to do something. The core concept of Privileged Access Management is time-based group memberships, another new feature of Active Directory Domain Services 2016.</a:t>
            </a:r>
          </a:p>
        </p:txBody>
      </p:sp>
      <p:sp>
        <p:nvSpPr>
          <p:cNvPr id="4" name="Slide Number Placeholder 3"/>
          <p:cNvSpPr>
            <a:spLocks noGrp="1"/>
          </p:cNvSpPr>
          <p:nvPr>
            <p:ph type="sldNum" sz="quarter" idx="10"/>
          </p:nvPr>
        </p:nvSpPr>
        <p:spPr/>
        <p:txBody>
          <a:bodyPr/>
          <a:lstStyle/>
          <a:p>
            <a:fld id="{29C63B7B-8D39-4D0A-9EEA-56F291D347AD}" type="slidenum">
              <a:rPr lang="en-US" smtClean="0"/>
              <a:t>3</a:t>
            </a:fld>
            <a:endParaRPr lang="en-US"/>
          </a:p>
        </p:txBody>
      </p:sp>
    </p:spTree>
    <p:extLst>
      <p:ext uri="{BB962C8B-B14F-4D97-AF65-F5344CB8AC3E}">
        <p14:creationId xmlns:p14="http://schemas.microsoft.com/office/powerpoint/2010/main" val="27051004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Time-based group memberships are a new feature of Active Directory Domain Services 2016. It allows administrators to assign users to groups for temporary periods of time with a time value. The time value is called a time-to-live (TTL) value, which holds the length of time that the user is assigned to the specific group. Once the time passes the TTL value, the user is automatically removed from the group.</a:t>
            </a:r>
          </a:p>
        </p:txBody>
      </p:sp>
      <p:sp>
        <p:nvSpPr>
          <p:cNvPr id="4" name="Slide Number Placeholder 3"/>
          <p:cNvSpPr>
            <a:spLocks noGrp="1"/>
          </p:cNvSpPr>
          <p:nvPr>
            <p:ph type="sldNum" sz="quarter" idx="10"/>
          </p:nvPr>
        </p:nvSpPr>
        <p:spPr/>
        <p:txBody>
          <a:bodyPr/>
          <a:lstStyle/>
          <a:p>
            <a:fld id="{29C63B7B-8D39-4D0A-9EEA-56F291D347AD}" type="slidenum">
              <a:rPr lang="en-US" smtClean="0"/>
              <a:t>4</a:t>
            </a:fld>
            <a:endParaRPr lang="en-US"/>
          </a:p>
        </p:txBody>
      </p:sp>
    </p:spTree>
    <p:extLst>
      <p:ext uri="{BB962C8B-B14F-4D97-AF65-F5344CB8AC3E}">
        <p14:creationId xmlns:p14="http://schemas.microsoft.com/office/powerpoint/2010/main" val="2587592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Here is an example usage scenario of a time based group membership. Assume a specific admin logs into a specific system once a month to do some maintenance. The admin could have an account that always has those privileges, but than that user’s privileges are vulnerable to be used maliciously for the majority of the month. It would be safer to reduce the period of time the user has those privileges to only when they are needed. This is how time base group memberships can be used for identity security.</a:t>
            </a:r>
          </a:p>
        </p:txBody>
      </p:sp>
      <p:sp>
        <p:nvSpPr>
          <p:cNvPr id="4" name="Slide Number Placeholder 3"/>
          <p:cNvSpPr>
            <a:spLocks noGrp="1"/>
          </p:cNvSpPr>
          <p:nvPr>
            <p:ph type="sldNum" sz="quarter" idx="10"/>
          </p:nvPr>
        </p:nvSpPr>
        <p:spPr/>
        <p:txBody>
          <a:bodyPr/>
          <a:lstStyle/>
          <a:p>
            <a:fld id="{29C63B7B-8D39-4D0A-9EEA-56F291D347AD}" type="slidenum">
              <a:rPr lang="en-US" smtClean="0"/>
              <a:t>5</a:t>
            </a:fld>
            <a:endParaRPr lang="en-US"/>
          </a:p>
        </p:txBody>
      </p:sp>
    </p:spTree>
    <p:extLst>
      <p:ext uri="{BB962C8B-B14F-4D97-AF65-F5344CB8AC3E}">
        <p14:creationId xmlns:p14="http://schemas.microsoft.com/office/powerpoint/2010/main" val="29327144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Privileged Access Management is based on the just-in-time (JIT) administration concept. In 2014, Microsoft released an update that allowed for just-enough-administration (JEA), which is basically a way to give specific users privileges to do only very specific things, which reduces the privileges of a user that can be used maliciously. The just-in-time administration concept follows a similar principle but with time. Users will only have the required privileges when it is necessary for what they need to do.</a:t>
            </a:r>
          </a:p>
        </p:txBody>
      </p:sp>
      <p:sp>
        <p:nvSpPr>
          <p:cNvPr id="4" name="Slide Number Placeholder 3"/>
          <p:cNvSpPr>
            <a:spLocks noGrp="1"/>
          </p:cNvSpPr>
          <p:nvPr>
            <p:ph type="sldNum" sz="quarter" idx="10"/>
          </p:nvPr>
        </p:nvSpPr>
        <p:spPr/>
        <p:txBody>
          <a:bodyPr/>
          <a:lstStyle/>
          <a:p>
            <a:fld id="{29C63B7B-8D39-4D0A-9EEA-56F291D347AD}" type="slidenum">
              <a:rPr lang="en-US" smtClean="0"/>
              <a:t>6</a:t>
            </a:fld>
            <a:endParaRPr lang="en-US"/>
          </a:p>
        </p:txBody>
      </p:sp>
    </p:spTree>
    <p:extLst>
      <p:ext uri="{BB962C8B-B14F-4D97-AF65-F5344CB8AC3E}">
        <p14:creationId xmlns:p14="http://schemas.microsoft.com/office/powerpoint/2010/main" val="1685256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Setting up Privileged Access Management in an existing infrastructure can be worked into four main steps which are to prepare, protect, operate, and monitor.</a:t>
            </a:r>
          </a:p>
        </p:txBody>
      </p:sp>
      <p:sp>
        <p:nvSpPr>
          <p:cNvPr id="4" name="Slide Number Placeholder 3"/>
          <p:cNvSpPr>
            <a:spLocks noGrp="1"/>
          </p:cNvSpPr>
          <p:nvPr>
            <p:ph type="sldNum" sz="quarter" idx="10"/>
          </p:nvPr>
        </p:nvSpPr>
        <p:spPr/>
        <p:txBody>
          <a:bodyPr/>
          <a:lstStyle/>
          <a:p>
            <a:fld id="{29C63B7B-8D39-4D0A-9EEA-56F291D347AD}" type="slidenum">
              <a:rPr lang="en-US" smtClean="0"/>
              <a:t>7</a:t>
            </a:fld>
            <a:endParaRPr lang="en-US"/>
          </a:p>
        </p:txBody>
      </p:sp>
    </p:spTree>
    <p:extLst>
      <p:ext uri="{BB962C8B-B14F-4D97-AF65-F5344CB8AC3E}">
        <p14:creationId xmlns:p14="http://schemas.microsoft.com/office/powerpoint/2010/main" val="34753052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first step is to identify the privileged access groups in the infrastructure and start to remove users from them. The next step would then be to </a:t>
            </a:r>
            <a:r>
              <a:rPr lang="en-US" i="0" dirty="0"/>
              <a:t>create a bastion forest with </a:t>
            </a:r>
            <a:r>
              <a:rPr lang="en-US" dirty="0"/>
              <a:t>equivalent privileged access groups, but assign no users to those groups. Sometimes in an infrastructure, privileges will be assigned to user accounts instead of security groups. If this is the case, then the infrastructure would need to be reworked to have security groups for those users that exist in a bastion forest.</a:t>
            </a:r>
          </a:p>
        </p:txBody>
      </p:sp>
      <p:sp>
        <p:nvSpPr>
          <p:cNvPr id="4" name="Slide Number Placeholder 3"/>
          <p:cNvSpPr>
            <a:spLocks noGrp="1"/>
          </p:cNvSpPr>
          <p:nvPr>
            <p:ph type="sldNum" sz="quarter" idx="10"/>
          </p:nvPr>
        </p:nvSpPr>
        <p:spPr/>
        <p:txBody>
          <a:bodyPr/>
          <a:lstStyle/>
          <a:p>
            <a:fld id="{29C63B7B-8D39-4D0A-9EEA-56F291D347AD}" type="slidenum">
              <a:rPr lang="en-US" smtClean="0"/>
              <a:t>8</a:t>
            </a:fld>
            <a:endParaRPr lang="en-US"/>
          </a:p>
        </p:txBody>
      </p:sp>
    </p:spTree>
    <p:extLst>
      <p:ext uri="{BB962C8B-B14F-4D97-AF65-F5344CB8AC3E}">
        <p14:creationId xmlns:p14="http://schemas.microsoft.com/office/powerpoint/2010/main" val="5891453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 bastion forest is a special forest that cannot be used for normal infrastructure operations. Its sole purpose is to contain the security groups that the users get temporarily assigned to and then removed from. The benefit is that at any one point, you can see all users who have the specific privileges of those security groups. Attempting to implement Privileged Access Management on an existing forest does not achieve this, as permanent users would then be apart of the security groups and you wouldn’t be able to distinguish between temporary, permanent, and potentially malicious accounts. It is important that the security groups in the bastion forest are equivalent (have the same SID) to the security groups that the users were removed from, that way the rest of the infrastructure can trust the bastion forest.</a:t>
            </a:r>
          </a:p>
        </p:txBody>
      </p:sp>
      <p:sp>
        <p:nvSpPr>
          <p:cNvPr id="4" name="Slide Number Placeholder 3"/>
          <p:cNvSpPr>
            <a:spLocks noGrp="1"/>
          </p:cNvSpPr>
          <p:nvPr>
            <p:ph type="sldNum" sz="quarter" idx="10"/>
          </p:nvPr>
        </p:nvSpPr>
        <p:spPr/>
        <p:txBody>
          <a:bodyPr/>
          <a:lstStyle/>
          <a:p>
            <a:fld id="{29C63B7B-8D39-4D0A-9EEA-56F291D347AD}" type="slidenum">
              <a:rPr lang="en-US" smtClean="0"/>
              <a:t>9</a:t>
            </a:fld>
            <a:endParaRPr lang="en-US"/>
          </a:p>
        </p:txBody>
      </p:sp>
    </p:spTree>
    <p:extLst>
      <p:ext uri="{BB962C8B-B14F-4D97-AF65-F5344CB8AC3E}">
        <p14:creationId xmlns:p14="http://schemas.microsoft.com/office/powerpoint/2010/main" val="31584473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black"/>
              </a:solidFill>
            </a:endParaRPr>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0" name="Date Placeholder 9"/>
          <p:cNvSpPr>
            <a:spLocks noGrp="1"/>
          </p:cNvSpPr>
          <p:nvPr>
            <p:ph type="dt" sz="half" idx="10"/>
          </p:nvPr>
        </p:nvSpPr>
        <p:spPr>
          <a:xfrm>
            <a:off x="370888" y="6645106"/>
            <a:ext cx="2133600" cy="274320"/>
          </a:xfrm>
        </p:spPr>
        <p:txBody>
          <a:bodyPr/>
          <a:lstStyle>
            <a:lvl1pPr>
              <a:defRPr sz="900">
                <a:solidFill>
                  <a:schemeClr val="tx1"/>
                </a:solidFill>
                <a:latin typeface="Arial Narrow" panose="020B0606020202030204" pitchFamily="34" charset="0"/>
              </a:defRPr>
            </a:lvl1pPr>
          </a:lstStyle>
          <a:p>
            <a:fld id="{B01D2C00-4051-494E-A977-137197B29FE8}" type="datetime1">
              <a:rPr lang="en-US" smtClean="0"/>
              <a:pPr/>
              <a:t>4/22/18</a:t>
            </a:fld>
            <a:endParaRPr lang="en-US"/>
          </a:p>
        </p:txBody>
      </p:sp>
      <p:sp>
        <p:nvSpPr>
          <p:cNvPr id="12" name="Footer Placeholder 11"/>
          <p:cNvSpPr>
            <a:spLocks noGrp="1"/>
          </p:cNvSpPr>
          <p:nvPr>
            <p:ph type="ftr" sz="quarter" idx="12"/>
          </p:nvPr>
        </p:nvSpPr>
        <p:spPr>
          <a:xfrm>
            <a:off x="3048000" y="6645106"/>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3" name="Title 12"/>
          <p:cNvSpPr>
            <a:spLocks noGrp="1"/>
          </p:cNvSpPr>
          <p:nvPr>
            <p:ph type="title" hasCustomPrompt="1"/>
          </p:nvPr>
        </p:nvSpPr>
        <p:spPr>
          <a:xfrm>
            <a:off x="457200" y="2052960"/>
            <a:ext cx="6324600" cy="1828800"/>
          </a:xfrm>
        </p:spPr>
        <p:txBody>
          <a:bodyPr/>
          <a:lstStyle>
            <a:lvl1pPr algn="r">
              <a:defRPr sz="4000" spc="150" baseline="0"/>
            </a:lvl1pPr>
          </a:lstStyle>
          <a:p>
            <a:r>
              <a:rPr lang="en-US" dirty="0"/>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07476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3DD63199-ED02-43C5-98B2-403BD5B5424D}" type="datetime1">
              <a:rPr lang="en-US" smtClean="0"/>
              <a:pPr/>
              <a:t>4/22/18</a:t>
            </a:fld>
            <a:endParaRPr lang="en-US"/>
          </a:p>
        </p:txBody>
      </p:sp>
      <p:sp>
        <p:nvSpPr>
          <p:cNvPr id="8" name="Footer Placeholder 7"/>
          <p:cNvSpPr>
            <a:spLocks noGrp="1"/>
          </p:cNvSpPr>
          <p:nvPr>
            <p:ph type="ftr" sz="quarter" idx="11"/>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0" name="Title 9"/>
          <p:cNvSpPr>
            <a:spLocks noGrp="1"/>
          </p:cNvSpPr>
          <p:nvPr>
            <p:ph type="title"/>
          </p:nvPr>
        </p:nvSpPr>
        <p:spPr/>
        <p:txBody>
          <a:bodyPr/>
          <a:lstStyle/>
          <a:p>
            <a:r>
              <a:rPr lang="en-US"/>
              <a:t>Click to edit Master title style</a:t>
            </a:r>
          </a:p>
        </p:txBody>
      </p:sp>
      <p:sp>
        <p:nvSpPr>
          <p:cNvPr id="11"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593829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58F7003A-EE07-45D0-8EDE-BE72C64253B7}" type="datetime1">
              <a:rPr lang="en-US" smtClean="0"/>
              <a:pPr/>
              <a:t>4/22/18</a:t>
            </a:fld>
            <a:endParaRPr lang="en-US"/>
          </a:p>
        </p:txBody>
      </p:sp>
      <p:sp>
        <p:nvSpPr>
          <p:cNvPr id="4" name="Footer Placeholder 3"/>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Title 5"/>
          <p:cNvSpPr>
            <a:spLocks noGrp="1"/>
          </p:cNvSpPr>
          <p:nvPr>
            <p:ph type="title"/>
          </p:nvPr>
        </p:nvSpPr>
        <p:spPr/>
        <p:txBody>
          <a:bodyPr/>
          <a:lstStyle/>
          <a:p>
            <a:r>
              <a:rPr lang="en-US"/>
              <a:t>Click to edit Master title style</a:t>
            </a:r>
          </a:p>
        </p:txBody>
      </p:sp>
      <p:sp>
        <p:nvSpPr>
          <p:cNvPr id="7"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652199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Date Placeholder 1"/>
          <p:cNvSpPr>
            <a:spLocks noGrp="1"/>
          </p:cNvSpPr>
          <p:nvPr>
            <p:ph type="dt" sz="half" idx="10"/>
          </p:nvPr>
        </p:nvSpPr>
        <p:spPr>
          <a:xfrm>
            <a:off x="370888" y="6629475"/>
            <a:ext cx="2133600" cy="274320"/>
          </a:xfrm>
        </p:spPr>
        <p:txBody>
          <a:bodyPr/>
          <a:lstStyle>
            <a:lvl1pPr>
              <a:defRPr sz="900">
                <a:solidFill>
                  <a:schemeClr val="tx1"/>
                </a:solidFill>
                <a:latin typeface="Arial Narrow" panose="020B0606020202030204" pitchFamily="34" charset="0"/>
              </a:defRPr>
            </a:lvl1pPr>
          </a:lstStyle>
          <a:p>
            <a:fld id="{E6F30DDD-5613-420D-BFAE-9FDA909A81F5}" type="datetime1">
              <a:rPr lang="en-US" smtClean="0"/>
              <a:pPr/>
              <a:t>4/22/18</a:t>
            </a:fld>
            <a:endParaRPr lang="en-US"/>
          </a:p>
        </p:txBody>
      </p:sp>
      <p:sp>
        <p:nvSpPr>
          <p:cNvPr id="3" name="Footer Placeholder 2"/>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7993362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small)">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00"/>
              </a:spcAft>
              <a:defRPr spc="0">
                <a:solidFill>
                  <a:schemeClr val="tx1"/>
                </a:solidFill>
              </a:defRPr>
            </a:lvl1pPr>
            <a:lvl2pPr>
              <a:spcAft>
                <a:spcPts val="600"/>
              </a:spcAft>
              <a:defRPr spc="0">
                <a:solidFill>
                  <a:schemeClr val="tx1"/>
                </a:solidFill>
              </a:defRPr>
            </a:lvl2pPr>
            <a:lvl3pPr>
              <a:spcAft>
                <a:spcPts val="600"/>
              </a:spcAft>
              <a:defRPr spc="0">
                <a:solidFill>
                  <a:schemeClr val="tx1"/>
                </a:solidFill>
              </a:defRPr>
            </a:lvl3pPr>
            <a:lvl4pPr>
              <a:spcAft>
                <a:spcPts val="600"/>
              </a:spcAft>
              <a:defRPr>
                <a:solidFill>
                  <a:schemeClr val="tx1"/>
                </a:solidFill>
              </a:defRPr>
            </a:lvl4pPr>
            <a:lvl5pPr>
              <a:spcAft>
                <a:spcPts val="600"/>
              </a:spcAft>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4/22/18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74816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medium)">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spcAft>
                <a:spcPts val="600"/>
              </a:spcAft>
              <a:defRPr sz="2400" spc="0">
                <a:solidFill>
                  <a:schemeClr val="tx1"/>
                </a:solidFill>
              </a:defRPr>
            </a:lvl1pPr>
            <a:lvl2pPr>
              <a:spcAft>
                <a:spcPts val="600"/>
              </a:spcAft>
              <a:defRPr sz="2000" spc="0">
                <a:solidFill>
                  <a:schemeClr val="tx1"/>
                </a:solidFill>
              </a:defRPr>
            </a:lvl2pPr>
            <a:lvl3pPr>
              <a:spcAft>
                <a:spcPts val="600"/>
              </a:spcAft>
              <a:defRPr sz="1800" spc="0">
                <a:solidFill>
                  <a:schemeClr val="tx1"/>
                </a:solidFill>
              </a:defRPr>
            </a:lvl3pPr>
            <a:lvl4pPr>
              <a:spcAft>
                <a:spcPts val="600"/>
              </a:spcAft>
              <a:defRPr sz="1600">
                <a:solidFill>
                  <a:schemeClr val="tx1"/>
                </a:solidFill>
              </a:defRPr>
            </a:lvl4pPr>
            <a:lvl5pPr>
              <a:spcAft>
                <a:spcPts val="600"/>
              </a:spcAft>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4/22/18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380846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large)">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marL="344488" indent="-300038">
              <a:spcAft>
                <a:spcPts val="600"/>
              </a:spcAft>
              <a:defRPr sz="2800" spc="0">
                <a:solidFill>
                  <a:schemeClr val="tx1"/>
                </a:solidFill>
              </a:defRPr>
            </a:lvl1pPr>
            <a:lvl2pPr marL="623888" indent="-258763">
              <a:spcAft>
                <a:spcPts val="600"/>
              </a:spcAft>
              <a:defRPr sz="2400" spc="0">
                <a:solidFill>
                  <a:schemeClr val="tx1"/>
                </a:solidFill>
              </a:defRPr>
            </a:lvl2pPr>
            <a:lvl3pPr>
              <a:spcAft>
                <a:spcPts val="600"/>
              </a:spcAft>
              <a:defRPr sz="2000" spc="0">
                <a:solidFill>
                  <a:schemeClr val="tx1"/>
                </a:solidFill>
              </a:defRPr>
            </a:lvl3pPr>
            <a:lvl4pPr>
              <a:spcAft>
                <a:spcPts val="600"/>
              </a:spcAft>
              <a:defRPr sz="1800">
                <a:solidFill>
                  <a:schemeClr val="tx1"/>
                </a:solidFill>
              </a:defRPr>
            </a:lvl4pPr>
            <a:lvl5pPr>
              <a:spcAft>
                <a:spcPts val="600"/>
              </a:spcAft>
              <a:defRPr sz="16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4/22/18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4060856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small)">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719071"/>
            <a:ext cx="4258294"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4/22/18</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16323797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medium)">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719071"/>
            <a:ext cx="4258294"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4/22/18</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3201677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 preserve="1">
  <p:cSld name="Code">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685800"/>
            <a:ext cx="8407893" cy="5440679"/>
          </a:xfrm>
        </p:spPr>
        <p:txBody>
          <a:bodyPr/>
          <a:lstStyle>
            <a:lvl1pPr marL="45720" indent="0">
              <a:spcBef>
                <a:spcPts val="0"/>
              </a:spcBef>
              <a:spcAft>
                <a:spcPts val="0"/>
              </a:spcAft>
              <a:buNone/>
              <a:defRPr b="0" spc="0">
                <a:solidFill>
                  <a:schemeClr val="tx1"/>
                </a:solidFill>
              </a:defRPr>
            </a:lvl1pPr>
            <a:lvl2pPr marL="365760" indent="0">
              <a:spcBef>
                <a:spcPts val="0"/>
              </a:spcBef>
              <a:spcAft>
                <a:spcPts val="0"/>
              </a:spcAft>
              <a:buNone/>
              <a:defRPr b="0" spc="0">
                <a:solidFill>
                  <a:schemeClr val="tx1"/>
                </a:solidFill>
              </a:defRPr>
            </a:lvl2pPr>
            <a:lvl3pPr marL="640080" indent="0">
              <a:spcBef>
                <a:spcPts val="0"/>
              </a:spcBef>
              <a:spcAft>
                <a:spcPts val="0"/>
              </a:spcAft>
              <a:buNone/>
              <a:defRPr b="0" spc="0">
                <a:solidFill>
                  <a:schemeClr val="tx1"/>
                </a:solidFill>
              </a:defRPr>
            </a:lvl3pPr>
            <a:lvl4pPr marL="914400" indent="0">
              <a:spcBef>
                <a:spcPts val="0"/>
              </a:spcBef>
              <a:spcAft>
                <a:spcPts val="0"/>
              </a:spcAft>
              <a:buNone/>
              <a:defRPr b="0">
                <a:solidFill>
                  <a:schemeClr val="tx1"/>
                </a:solidFill>
              </a:defRPr>
            </a:lvl4pPr>
            <a:lvl5pPr marL="1097280" indent="0">
              <a:spcBef>
                <a:spcPts val="0"/>
              </a:spcBef>
              <a:spcAft>
                <a:spcPts val="0"/>
              </a:spcAft>
              <a:buNone/>
              <a:defRPr b="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581975"/>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4/22/18</a:t>
            </a:fld>
            <a:endParaRPr lang="en-US"/>
          </a:p>
        </p:txBody>
      </p:sp>
      <p:sp>
        <p:nvSpPr>
          <p:cNvPr id="5" name="Footer Placeholder 4"/>
          <p:cNvSpPr>
            <a:spLocks noGrp="1"/>
          </p:cNvSpPr>
          <p:nvPr>
            <p:ph type="ftr" sz="quarter" idx="11"/>
          </p:nvPr>
        </p:nvSpPr>
        <p:spPr>
          <a:xfrm>
            <a:off x="3048000" y="65819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a:xfrm>
            <a:off x="381000" y="152400"/>
            <a:ext cx="8381260" cy="406153"/>
          </a:xfrm>
        </p:spPr>
        <p:txBody>
          <a:bodyPr/>
          <a:lstStyle>
            <a:lvl1pPr>
              <a:defRPr sz="2000" u="sng" cap="none" spc="0">
                <a:solidFill>
                  <a:schemeClr val="tx1"/>
                </a:solidFill>
              </a:defRPr>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205234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4/22/18</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94760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secHead" preserve="1">
  <p:cSld name="Subs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4/22/18</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071180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pPr eaLnBrk="1" fontAlgn="auto" hangingPunct="1">
              <a:spcBef>
                <a:spcPts val="0"/>
              </a:spcBef>
              <a:spcAft>
                <a:spcPts val="0"/>
              </a:spcAft>
            </a:pPr>
            <a:fld id="{29D87F41-6843-4E69-8327-FFD93063886E}" type="datetime1">
              <a:rPr lang="en-US" b="0" smtClean="0">
                <a:solidFill>
                  <a:srgbClr val="0D6911"/>
                </a:solidFill>
                <a:latin typeface="Franklin Gothic Medium"/>
              </a:rPr>
              <a:pPr eaLnBrk="1" fontAlgn="auto" hangingPunct="1">
                <a:spcBef>
                  <a:spcPts val="0"/>
                </a:spcBef>
                <a:spcAft>
                  <a:spcPts val="0"/>
                </a:spcAft>
              </a:pPr>
              <a:t>4/22/18</a:t>
            </a:fld>
            <a:endParaRPr lang="en-US" b="0">
              <a:solidFill>
                <a:srgbClr val="0D6911"/>
              </a:solidFill>
              <a:latin typeface="Franklin Gothic Medium"/>
            </a:endParaRPr>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Tree>
    <p:extLst>
      <p:ext uri="{BB962C8B-B14F-4D97-AF65-F5344CB8AC3E}">
        <p14:creationId xmlns:p14="http://schemas.microsoft.com/office/powerpoint/2010/main" val="3893428561"/>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87" r:id="rId4"/>
    <p:sldLayoutId id="2147483679" r:id="rId5"/>
    <p:sldLayoutId id="2147483688" r:id="rId6"/>
    <p:sldLayoutId id="2147483680" r:id="rId7"/>
    <p:sldLayoutId id="2147483681" r:id="rId8"/>
    <p:sldLayoutId id="2147483689" r:id="rId9"/>
    <p:sldLayoutId id="2147483682" r:id="rId10"/>
    <p:sldLayoutId id="2147483683" r:id="rId11"/>
    <p:sldLayoutId id="2147483684" r:id="rId12"/>
  </p:sldLayoutIdLst>
  <p:hf hdr="0" ftr="0" dt="0"/>
  <p:txStyles>
    <p:title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069590" y="4753300"/>
            <a:ext cx="1981200" cy="1828800"/>
          </a:xfrm>
        </p:spPr>
        <p:txBody>
          <a:bodyPr anchor="b" anchorCtr="0"/>
          <a:lstStyle/>
          <a:p>
            <a:r>
              <a:rPr lang="en-US" dirty="0"/>
              <a:t>Part 3: Time-based group memberships and Privileged Access Management</a:t>
            </a:r>
          </a:p>
        </p:txBody>
      </p:sp>
      <p:sp>
        <p:nvSpPr>
          <p:cNvPr id="3076" name="Rectangle 21"/>
          <p:cNvSpPr>
            <a:spLocks noGrp="1" noChangeArrowheads="1"/>
          </p:cNvSpPr>
          <p:nvPr>
            <p:ph type="title"/>
          </p:nvPr>
        </p:nvSpPr>
        <p:spPr>
          <a:xfrm>
            <a:off x="457200" y="2052960"/>
            <a:ext cx="6324600" cy="2700340"/>
          </a:xfrm>
        </p:spPr>
        <p:txBody>
          <a:bodyPr/>
          <a:lstStyle/>
          <a:p>
            <a:r>
              <a:rPr lang="en-GB" altLang="en-US" sz="3200" dirty="0">
                <a:solidFill>
                  <a:srgbClr val="F9FEDE"/>
                </a:solidFill>
              </a:rPr>
              <a:t>Concepts of </a:t>
            </a:r>
            <a:br>
              <a:rPr lang="en-GB" altLang="en-US" sz="3200" dirty="0">
                <a:solidFill>
                  <a:srgbClr val="F9FEDE"/>
                </a:solidFill>
              </a:rPr>
            </a:br>
            <a:r>
              <a:rPr lang="en-GB" altLang="en-US" sz="3200" dirty="0">
                <a:solidFill>
                  <a:srgbClr val="F9FEDE"/>
                </a:solidFill>
              </a:rPr>
              <a:t>Computing </a:t>
            </a:r>
            <a:br>
              <a:rPr lang="en-GB" altLang="en-US" sz="3200" dirty="0">
                <a:solidFill>
                  <a:srgbClr val="F9FEDE"/>
                </a:solidFill>
              </a:rPr>
            </a:br>
            <a:r>
              <a:rPr lang="en-GB" altLang="en-US" sz="3200" dirty="0">
                <a:solidFill>
                  <a:srgbClr val="F9FEDE"/>
                </a:solidFill>
              </a:rPr>
              <a:t>Technologies</a:t>
            </a:r>
            <a:br>
              <a:rPr lang="en-GB" altLang="en-US" dirty="0"/>
            </a:br>
            <a:br>
              <a:rPr lang="en-GB" altLang="en-US" dirty="0"/>
            </a:br>
            <a:br>
              <a:rPr lang="en-GB" altLang="en-US" dirty="0"/>
            </a:br>
            <a:r>
              <a:rPr lang="en-US" altLang="en-US" dirty="0"/>
              <a:t>Directory and Access Management:</a:t>
            </a:r>
            <a:br>
              <a:rPr lang="en-US" altLang="en-US" dirty="0"/>
            </a:br>
            <a:r>
              <a:rPr lang="en-US" altLang="en-US" dirty="0"/>
              <a:t>Active Directory Domain Services 2016 Security Improvements</a:t>
            </a:r>
          </a:p>
        </p:txBody>
      </p:sp>
      <p:sp>
        <p:nvSpPr>
          <p:cNvPr id="4" name="Text Placeholder 4"/>
          <p:cNvSpPr txBox="1">
            <a:spLocks/>
          </p:cNvSpPr>
          <p:nvPr/>
        </p:nvSpPr>
        <p:spPr>
          <a:xfrm>
            <a:off x="7162799" y="2892277"/>
            <a:ext cx="1600201" cy="1645920"/>
          </a:xfrm>
          <a:prstGeom prst="rect">
            <a:avLst/>
          </a:prstGeom>
        </p:spPr>
        <p:txBody>
          <a:bodyPr vert="horz" lIns="91440" tIns="45720" rIns="91440" bIns="45720" rtlCol="0" anchor="ctr">
            <a:noAutofit/>
          </a:bodyPr>
          <a:lstStyle>
            <a:lvl1pPr marL="0" indent="0" algn="l" defTabSz="914400" rtl="0" eaLnBrk="1" latinLnBrk="0" hangingPunct="1">
              <a:spcBef>
                <a:spcPct val="20000"/>
              </a:spcBef>
              <a:buClr>
                <a:schemeClr val="accent1"/>
              </a:buClr>
              <a:buFont typeface="Wingdings 2" pitchFamily="18" charset="2"/>
              <a:buNone/>
              <a:defRPr sz="1900" kern="1200" spc="150" baseline="0">
                <a:solidFill>
                  <a:schemeClr val="tx1"/>
                </a:solidFill>
                <a:latin typeface="+mn-lt"/>
                <a:ea typeface="+mn-ea"/>
                <a:cs typeface="+mn-cs"/>
              </a:defRPr>
            </a:lvl1pPr>
            <a:lvl2pPr marL="457200" indent="0" algn="ctr" defTabSz="914400" rtl="0" eaLnBrk="1" latinLnBrk="0" hangingPunct="1">
              <a:spcBef>
                <a:spcPct val="20000"/>
              </a:spcBef>
              <a:buClr>
                <a:schemeClr val="accent2"/>
              </a:buClr>
              <a:buFont typeface="Wingdings" pitchFamily="2" charset="2"/>
              <a:buNone/>
              <a:defRPr sz="1800" kern="1200" spc="100" baseline="0">
                <a:solidFill>
                  <a:schemeClr val="tx1">
                    <a:tint val="75000"/>
                  </a:schemeClr>
                </a:solidFill>
                <a:latin typeface="+mn-lt"/>
                <a:ea typeface="+mn-ea"/>
                <a:cs typeface="+mn-cs"/>
              </a:defRPr>
            </a:lvl2pPr>
            <a:lvl3pPr marL="914400" indent="0" algn="ctr" defTabSz="914400" rtl="0" eaLnBrk="1" latinLnBrk="0" hangingPunct="1">
              <a:spcBef>
                <a:spcPct val="20000"/>
              </a:spcBef>
              <a:buClr>
                <a:schemeClr val="accent3"/>
              </a:buClr>
              <a:buFont typeface="Wingdings" pitchFamily="2" charset="2"/>
              <a:buNone/>
              <a:defRPr sz="1600" kern="1200" spc="100" baseline="0">
                <a:solidFill>
                  <a:schemeClr val="tx1">
                    <a:tint val="75000"/>
                  </a:schemeClr>
                </a:solidFill>
                <a:latin typeface="+mn-lt"/>
                <a:ea typeface="+mn-ea"/>
                <a:cs typeface="+mn-cs"/>
              </a:defRPr>
            </a:lvl3pPr>
            <a:lvl4pPr marL="1371600" indent="0" algn="ctr" defTabSz="914400" rtl="0" eaLnBrk="1" latinLnBrk="0" hangingPunct="1">
              <a:spcBef>
                <a:spcPct val="20000"/>
              </a:spcBef>
              <a:buClr>
                <a:schemeClr val="accent4"/>
              </a:buClr>
              <a:buFont typeface="Wingdings" pitchFamily="2" charset="2"/>
              <a:buNone/>
              <a:defRPr sz="1400" kern="1200">
                <a:solidFill>
                  <a:schemeClr val="tx1">
                    <a:tint val="75000"/>
                  </a:schemeClr>
                </a:solidFill>
                <a:latin typeface="+mn-lt"/>
                <a:ea typeface="+mn-ea"/>
                <a:cs typeface="+mn-cs"/>
              </a:defRPr>
            </a:lvl4pPr>
            <a:lvl5pPr marL="1828800" indent="0" algn="ctr" defTabSz="914400" rtl="0" eaLnBrk="1" latinLnBrk="0" hangingPunct="1">
              <a:spcBef>
                <a:spcPct val="20000"/>
              </a:spcBef>
              <a:buClr>
                <a:schemeClr val="accent6"/>
              </a:buClr>
              <a:buFont typeface="Wingdings" pitchFamily="2" charset="2"/>
              <a:buNone/>
              <a:defRPr sz="1300" kern="1200" spc="100" baseline="0">
                <a:solidFill>
                  <a:schemeClr val="tx1">
                    <a:tint val="75000"/>
                  </a:schemeClr>
                </a:solidFill>
                <a:latin typeface="+mn-lt"/>
                <a:ea typeface="+mn-ea"/>
                <a:cs typeface="+mn-cs"/>
              </a:defRPr>
            </a:lvl5pPr>
            <a:lvl6pPr marL="2286000" indent="0" algn="ctr" defTabSz="914400" rtl="0" eaLnBrk="1" latinLnBrk="0" hangingPunct="1">
              <a:spcBef>
                <a:spcPct val="20000"/>
              </a:spcBef>
              <a:buClr>
                <a:schemeClr val="accent1"/>
              </a:buClr>
              <a:buFont typeface="Wingdings" pitchFamily="2" charset="2"/>
              <a:buNone/>
              <a:defRPr sz="1200" kern="1200">
                <a:solidFill>
                  <a:schemeClr val="tx1">
                    <a:tint val="75000"/>
                  </a:schemeClr>
                </a:solidFill>
                <a:latin typeface="+mn-lt"/>
                <a:ea typeface="+mn-ea"/>
                <a:cs typeface="+mn-cs"/>
              </a:defRPr>
            </a:lvl6pPr>
            <a:lvl7pPr marL="2743200" indent="0" algn="ctr" defTabSz="914400" rtl="0" eaLnBrk="1" latinLnBrk="0" hangingPunct="1">
              <a:spcBef>
                <a:spcPct val="20000"/>
              </a:spcBef>
              <a:buClr>
                <a:schemeClr val="accent2"/>
              </a:buClr>
              <a:buFont typeface="Wingdings" pitchFamily="2" charset="2"/>
              <a:buNone/>
              <a:defRPr sz="1200" kern="1200">
                <a:solidFill>
                  <a:schemeClr val="tx1">
                    <a:tint val="75000"/>
                  </a:schemeClr>
                </a:solidFill>
                <a:latin typeface="+mn-lt"/>
                <a:ea typeface="+mn-ea"/>
                <a:cs typeface="+mn-cs"/>
              </a:defRPr>
            </a:lvl7pPr>
            <a:lvl8pPr marL="3200400" indent="0" algn="ctr" defTabSz="914400" rtl="0" eaLnBrk="1" latinLnBrk="0" hangingPunct="1">
              <a:spcBef>
                <a:spcPct val="20000"/>
              </a:spcBef>
              <a:buClr>
                <a:schemeClr val="accent3"/>
              </a:buClr>
              <a:buFont typeface="Wingdings" pitchFamily="2" charset="2"/>
              <a:buNone/>
              <a:defRPr sz="1200" kern="1200">
                <a:solidFill>
                  <a:schemeClr val="tx1">
                    <a:tint val="75000"/>
                  </a:schemeClr>
                </a:solidFill>
                <a:latin typeface="+mn-lt"/>
                <a:ea typeface="+mn-ea"/>
                <a:cs typeface="+mn-cs"/>
              </a:defRPr>
            </a:lvl8pPr>
            <a:lvl9pPr marL="3657600" indent="0" algn="ctr" defTabSz="914400" rtl="0" eaLnBrk="1" latinLnBrk="0" hangingPunct="1">
              <a:spcBef>
                <a:spcPct val="20000"/>
              </a:spcBef>
              <a:buClr>
                <a:schemeClr val="accent5"/>
              </a:buClr>
              <a:buFont typeface="Wingdings" pitchFamily="2" charset="2"/>
              <a:buNone/>
              <a:defRPr sz="1200" kern="1200">
                <a:solidFill>
                  <a:schemeClr val="tx1">
                    <a:tint val="75000"/>
                  </a:schemeClr>
                </a:solidFill>
                <a:latin typeface="+mn-lt"/>
                <a:ea typeface="+mn-ea"/>
                <a:cs typeface="+mn-cs"/>
              </a:defRPr>
            </a:lvl9pPr>
          </a:lstStyle>
          <a:p>
            <a:r>
              <a:rPr lang="en-US" sz="1400" spc="0" dirty="0"/>
              <a:t> </a:t>
            </a:r>
          </a:p>
        </p:txBody>
      </p:sp>
    </p:spTree>
    <p:extLst>
      <p:ext uri="{BB962C8B-B14F-4D97-AF65-F5344CB8AC3E}">
        <p14:creationId xmlns:p14="http://schemas.microsoft.com/office/powerpoint/2010/main" val="3587197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E659C3D-A9B7-AC44-864A-6C503CD6D47E}"/>
              </a:ext>
            </a:extLst>
          </p:cNvPr>
          <p:cNvSpPr>
            <a:spLocks noGrp="1"/>
          </p:cNvSpPr>
          <p:nvPr>
            <p:ph idx="1"/>
          </p:nvPr>
        </p:nvSpPr>
        <p:spPr/>
        <p:txBody>
          <a:bodyPr/>
          <a:lstStyle/>
          <a:p>
            <a:r>
              <a:rPr lang="en-US" dirty="0"/>
              <a:t>The next step is to create a workflow for users to be able to request access for certain privileges</a:t>
            </a:r>
          </a:p>
          <a:p>
            <a:r>
              <a:rPr lang="en-US" dirty="0"/>
              <a:t>Authentication and authorization needs to be done to ensure the user requesting access is trustworthy</a:t>
            </a:r>
          </a:p>
          <a:p>
            <a:pPr lvl="1"/>
            <a:r>
              <a:rPr lang="en-US" dirty="0"/>
              <a:t>Multi-factor authentication can be used in this process</a:t>
            </a:r>
          </a:p>
          <a:p>
            <a:r>
              <a:rPr lang="en-US" dirty="0"/>
              <a:t>Setup also needs to be done for the ability for someone to handle requests</a:t>
            </a:r>
          </a:p>
          <a:p>
            <a:pPr lvl="1"/>
            <a:r>
              <a:rPr lang="en-US" dirty="0"/>
              <a:t>Either manual or automatic approval processes can be used to accept or deny incoming privilege requests</a:t>
            </a:r>
          </a:p>
        </p:txBody>
      </p:sp>
      <p:sp>
        <p:nvSpPr>
          <p:cNvPr id="3" name="Title 2">
            <a:extLst>
              <a:ext uri="{FF2B5EF4-FFF2-40B4-BE49-F238E27FC236}">
                <a16:creationId xmlns:a16="http://schemas.microsoft.com/office/drawing/2014/main" id="{DC4D9B2C-7EF2-464B-908F-8107F7CBFAAD}"/>
              </a:ext>
            </a:extLst>
          </p:cNvPr>
          <p:cNvSpPr>
            <a:spLocks noGrp="1"/>
          </p:cNvSpPr>
          <p:nvPr>
            <p:ph type="title"/>
          </p:nvPr>
        </p:nvSpPr>
        <p:spPr/>
        <p:txBody>
          <a:bodyPr/>
          <a:lstStyle/>
          <a:p>
            <a:r>
              <a:rPr lang="en-US" dirty="0"/>
              <a:t>PAM Workflow: Protect</a:t>
            </a:r>
          </a:p>
        </p:txBody>
      </p:sp>
    </p:spTree>
    <p:extLst>
      <p:ext uri="{BB962C8B-B14F-4D97-AF65-F5344CB8AC3E}">
        <p14:creationId xmlns:p14="http://schemas.microsoft.com/office/powerpoint/2010/main" val="30729014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F2ECCAD-66FB-DD4C-8D42-41AAC638FC1C}"/>
              </a:ext>
            </a:extLst>
          </p:cNvPr>
          <p:cNvSpPr>
            <a:spLocks noGrp="1"/>
          </p:cNvSpPr>
          <p:nvPr>
            <p:ph idx="1"/>
          </p:nvPr>
        </p:nvSpPr>
        <p:spPr/>
        <p:txBody>
          <a:bodyPr/>
          <a:lstStyle/>
          <a:p>
            <a:r>
              <a:rPr lang="en-US" dirty="0"/>
              <a:t>Once the privileged access request is approved, the user account will be added to the desired security group in the bastion forest for the specified period in the request, using a time based group membership</a:t>
            </a:r>
          </a:p>
          <a:p>
            <a:r>
              <a:rPr lang="en-US" dirty="0"/>
              <a:t>The users presence in the bastion forest’s security group is enough for the infrastructure to trust that user and allow them the privileges of that security group for as long as they are apart of the security group</a:t>
            </a:r>
          </a:p>
          <a:p>
            <a:r>
              <a:rPr lang="en-US" dirty="0"/>
              <a:t>After the time period expires and the user has hopefully completed the action that they were attempting to do, the user is automatically removed from the security group in the bastion forest</a:t>
            </a:r>
          </a:p>
          <a:p>
            <a:endParaRPr lang="en-US" dirty="0"/>
          </a:p>
        </p:txBody>
      </p:sp>
      <p:sp>
        <p:nvSpPr>
          <p:cNvPr id="3" name="Title 2">
            <a:extLst>
              <a:ext uri="{FF2B5EF4-FFF2-40B4-BE49-F238E27FC236}">
                <a16:creationId xmlns:a16="http://schemas.microsoft.com/office/drawing/2014/main" id="{984497E9-835A-FD4E-8236-9F4FD7350AFB}"/>
              </a:ext>
            </a:extLst>
          </p:cNvPr>
          <p:cNvSpPr>
            <a:spLocks noGrp="1"/>
          </p:cNvSpPr>
          <p:nvPr>
            <p:ph type="title"/>
          </p:nvPr>
        </p:nvSpPr>
        <p:spPr/>
        <p:txBody>
          <a:bodyPr/>
          <a:lstStyle/>
          <a:p>
            <a:r>
              <a:rPr lang="en-US" dirty="0"/>
              <a:t>PAM Workflow: Operate</a:t>
            </a:r>
          </a:p>
        </p:txBody>
      </p:sp>
    </p:spTree>
    <p:extLst>
      <p:ext uri="{BB962C8B-B14F-4D97-AF65-F5344CB8AC3E}">
        <p14:creationId xmlns:p14="http://schemas.microsoft.com/office/powerpoint/2010/main" val="22273682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E8DC8BA-E2C8-4849-A8B6-9B8026BF11DA}"/>
              </a:ext>
            </a:extLst>
          </p:cNvPr>
          <p:cNvSpPr>
            <a:spLocks noGrp="1"/>
          </p:cNvSpPr>
          <p:nvPr>
            <p:ph idx="1"/>
          </p:nvPr>
        </p:nvSpPr>
        <p:spPr/>
        <p:txBody>
          <a:bodyPr/>
          <a:lstStyle/>
          <a:p>
            <a:r>
              <a:rPr lang="en-US" dirty="0"/>
              <a:t>PAM provides visibility over every event and action that gets taken from the initial request to the addition and removal of the user from the security group</a:t>
            </a:r>
          </a:p>
          <a:p>
            <a:r>
              <a:rPr lang="en-US" dirty="0"/>
              <a:t>Reports can be generated from these logged events, which can and should be reviewed for security purposes to ensure that everything is running smoothly</a:t>
            </a:r>
          </a:p>
        </p:txBody>
      </p:sp>
      <p:sp>
        <p:nvSpPr>
          <p:cNvPr id="3" name="Title 2">
            <a:extLst>
              <a:ext uri="{FF2B5EF4-FFF2-40B4-BE49-F238E27FC236}">
                <a16:creationId xmlns:a16="http://schemas.microsoft.com/office/drawing/2014/main" id="{DF918B70-E90F-C046-8B02-4491E4ABBB1E}"/>
              </a:ext>
            </a:extLst>
          </p:cNvPr>
          <p:cNvSpPr>
            <a:spLocks noGrp="1"/>
          </p:cNvSpPr>
          <p:nvPr>
            <p:ph type="title"/>
          </p:nvPr>
        </p:nvSpPr>
        <p:spPr/>
        <p:txBody>
          <a:bodyPr/>
          <a:lstStyle/>
          <a:p>
            <a:r>
              <a:rPr lang="en-US" dirty="0"/>
              <a:t>PAM Workflow: Monitor</a:t>
            </a:r>
          </a:p>
        </p:txBody>
      </p:sp>
    </p:spTree>
    <p:extLst>
      <p:ext uri="{BB962C8B-B14F-4D97-AF65-F5344CB8AC3E}">
        <p14:creationId xmlns:p14="http://schemas.microsoft.com/office/powerpoint/2010/main" val="35664724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EMC Education Services. 2012. </a:t>
            </a:r>
            <a:r>
              <a:rPr lang="en-US" i="1" dirty="0"/>
              <a:t>Information storage and management: storing, managing, and protecting digital information</a:t>
            </a:r>
            <a:r>
              <a:rPr lang="en-US" dirty="0"/>
              <a:t> 2nd ed., Hoboken, NJ: Wiley.</a:t>
            </a:r>
          </a:p>
          <a:p>
            <a:r>
              <a:rPr lang="en-US" dirty="0"/>
              <a:t>D. Francis, Mastering Active Directory. Birmingham: </a:t>
            </a:r>
            <a:r>
              <a:rPr lang="en-US" dirty="0" err="1"/>
              <a:t>Packt</a:t>
            </a:r>
            <a:r>
              <a:rPr lang="en-US" dirty="0"/>
              <a:t>, 2017.</a:t>
            </a:r>
          </a:p>
          <a:p>
            <a:r>
              <a:rPr lang="en-US" dirty="0" err="1"/>
              <a:t>Microsoft.com</a:t>
            </a:r>
            <a:r>
              <a:rPr lang="en-US" dirty="0"/>
              <a:t>. (2017). </a:t>
            </a:r>
            <a:r>
              <a:rPr lang="en-US" i="1" dirty="0"/>
              <a:t>Privileged Access Management for Active Directory Domain Services</a:t>
            </a:r>
            <a:r>
              <a:rPr lang="en-US" dirty="0"/>
              <a:t>. [online] Available at: https://</a:t>
            </a:r>
            <a:r>
              <a:rPr lang="en-US" dirty="0" err="1"/>
              <a:t>docs.microsoft.com</a:t>
            </a:r>
            <a:r>
              <a:rPr lang="en-US" dirty="0"/>
              <a:t>/</a:t>
            </a:r>
            <a:r>
              <a:rPr lang="en-US" dirty="0" err="1"/>
              <a:t>en</a:t>
            </a:r>
            <a:r>
              <a:rPr lang="en-US" dirty="0"/>
              <a:t>-us/</a:t>
            </a:r>
            <a:r>
              <a:rPr lang="en-US" dirty="0" err="1"/>
              <a:t>microsoft</a:t>
            </a:r>
            <a:r>
              <a:rPr lang="en-US" dirty="0"/>
              <a:t>-identity-manager/pam/privileged-identity-management-for-active-directory-domain-services [Accessed 27 Mar. 2018].</a:t>
            </a:r>
          </a:p>
        </p:txBody>
      </p:sp>
      <p:sp>
        <p:nvSpPr>
          <p:cNvPr id="3" name="Title 2"/>
          <p:cNvSpPr>
            <a:spLocks noGrp="1"/>
          </p:cNvSpPr>
          <p:nvPr>
            <p:ph type="title"/>
          </p:nvPr>
        </p:nvSpPr>
        <p:spPr/>
        <p:txBody>
          <a:bodyPr/>
          <a:lstStyle/>
          <a:p>
            <a:r>
              <a:rPr lang="en-US" dirty="0"/>
              <a:t>References</a:t>
            </a:r>
          </a:p>
        </p:txBody>
      </p:sp>
    </p:spTree>
    <p:extLst>
      <p:ext uri="{BB962C8B-B14F-4D97-AF65-F5344CB8AC3E}">
        <p14:creationId xmlns:p14="http://schemas.microsoft.com/office/powerpoint/2010/main" val="712577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 indent="0">
              <a:buNone/>
            </a:pPr>
            <a:r>
              <a:rPr lang="en-US" dirty="0"/>
              <a:t>By the end of this lesson, you should be able to:</a:t>
            </a:r>
          </a:p>
          <a:p>
            <a:r>
              <a:rPr lang="en-US" dirty="0"/>
              <a:t>Understand time-based group memberships</a:t>
            </a:r>
          </a:p>
          <a:p>
            <a:r>
              <a:rPr lang="en-US" dirty="0"/>
              <a:t>Understand the need for Privileged Access Management (PAM)</a:t>
            </a:r>
          </a:p>
          <a:p>
            <a:r>
              <a:rPr lang="en-US" dirty="0"/>
              <a:t>Understand the necessary workflow and logistics for PAM to be able to take place</a:t>
            </a:r>
          </a:p>
        </p:txBody>
      </p:sp>
      <p:sp>
        <p:nvSpPr>
          <p:cNvPr id="3" name="Title 2"/>
          <p:cNvSpPr>
            <a:spLocks noGrp="1"/>
          </p:cNvSpPr>
          <p:nvPr>
            <p:ph type="title"/>
          </p:nvPr>
        </p:nvSpPr>
        <p:spPr/>
        <p:txBody>
          <a:bodyPr/>
          <a:lstStyle/>
          <a:p>
            <a:r>
              <a:rPr lang="en-US" dirty="0"/>
              <a:t>Objectives</a:t>
            </a:r>
          </a:p>
        </p:txBody>
      </p:sp>
    </p:spTree>
    <p:extLst>
      <p:ext uri="{BB962C8B-B14F-4D97-AF65-F5344CB8AC3E}">
        <p14:creationId xmlns:p14="http://schemas.microsoft.com/office/powerpoint/2010/main" val="10539298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BEB49FC-C1AB-F646-99AE-C904533965B7}"/>
              </a:ext>
            </a:extLst>
          </p:cNvPr>
          <p:cNvSpPr>
            <a:spLocks noGrp="1"/>
          </p:cNvSpPr>
          <p:nvPr>
            <p:ph idx="1"/>
          </p:nvPr>
        </p:nvSpPr>
        <p:spPr/>
        <p:txBody>
          <a:bodyPr/>
          <a:lstStyle/>
          <a:p>
            <a:r>
              <a:rPr lang="en-US" dirty="0"/>
              <a:t>PAM is not a single feature that can be enabled or disabled, it is a complete workflow of many technologies working together to create a new way of obtaining privileges to be able to do something</a:t>
            </a:r>
          </a:p>
          <a:p>
            <a:r>
              <a:rPr lang="en-US" dirty="0"/>
              <a:t>The core concept of PAM is time-based group memberships, another new feature of AD DS 2016</a:t>
            </a:r>
          </a:p>
        </p:txBody>
      </p:sp>
      <p:sp>
        <p:nvSpPr>
          <p:cNvPr id="3" name="Title 2">
            <a:extLst>
              <a:ext uri="{FF2B5EF4-FFF2-40B4-BE49-F238E27FC236}">
                <a16:creationId xmlns:a16="http://schemas.microsoft.com/office/drawing/2014/main" id="{EBB308FA-4F6F-624B-AC51-3CFF36225E80}"/>
              </a:ext>
            </a:extLst>
          </p:cNvPr>
          <p:cNvSpPr>
            <a:spLocks noGrp="1"/>
          </p:cNvSpPr>
          <p:nvPr>
            <p:ph type="title"/>
          </p:nvPr>
        </p:nvSpPr>
        <p:spPr/>
        <p:txBody>
          <a:bodyPr/>
          <a:lstStyle/>
          <a:p>
            <a:r>
              <a:rPr lang="en-US" dirty="0"/>
              <a:t>Privileged Access Management (PAM)</a:t>
            </a:r>
          </a:p>
        </p:txBody>
      </p:sp>
    </p:spTree>
    <p:extLst>
      <p:ext uri="{BB962C8B-B14F-4D97-AF65-F5344CB8AC3E}">
        <p14:creationId xmlns:p14="http://schemas.microsoft.com/office/powerpoint/2010/main" val="14665435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95EDC97-0B89-C14B-9531-234C97E32DFB}"/>
              </a:ext>
            </a:extLst>
          </p:cNvPr>
          <p:cNvSpPr>
            <a:spLocks noGrp="1"/>
          </p:cNvSpPr>
          <p:nvPr>
            <p:ph idx="1"/>
          </p:nvPr>
        </p:nvSpPr>
        <p:spPr/>
        <p:txBody>
          <a:bodyPr/>
          <a:lstStyle/>
          <a:p>
            <a:r>
              <a:rPr lang="en-US" dirty="0"/>
              <a:t>Time-based group memberships are a new feature of AD DS 2016</a:t>
            </a:r>
          </a:p>
          <a:p>
            <a:r>
              <a:rPr lang="en-US" dirty="0"/>
              <a:t>It allows administrators to assign users to groups for temporary periods of time with a time value</a:t>
            </a:r>
          </a:p>
          <a:p>
            <a:pPr lvl="1"/>
            <a:r>
              <a:rPr lang="en-US" dirty="0"/>
              <a:t>The time value is called a time-to-live (TTL) value, which holds the length of time that the user is assigned to the specific group</a:t>
            </a:r>
          </a:p>
          <a:p>
            <a:r>
              <a:rPr lang="en-US" dirty="0"/>
              <a:t>Once the time passes the TTL value, the user is automatically removed from the group</a:t>
            </a:r>
          </a:p>
        </p:txBody>
      </p:sp>
      <p:sp>
        <p:nvSpPr>
          <p:cNvPr id="3" name="Title 2">
            <a:extLst>
              <a:ext uri="{FF2B5EF4-FFF2-40B4-BE49-F238E27FC236}">
                <a16:creationId xmlns:a16="http://schemas.microsoft.com/office/drawing/2014/main" id="{16B92DF1-4B24-014E-B3BF-1E7524EB44F6}"/>
              </a:ext>
            </a:extLst>
          </p:cNvPr>
          <p:cNvSpPr>
            <a:spLocks noGrp="1"/>
          </p:cNvSpPr>
          <p:nvPr>
            <p:ph type="title"/>
          </p:nvPr>
        </p:nvSpPr>
        <p:spPr/>
        <p:txBody>
          <a:bodyPr/>
          <a:lstStyle/>
          <a:p>
            <a:r>
              <a:rPr lang="en-US" dirty="0"/>
              <a:t>Time Based Group Memberships</a:t>
            </a:r>
          </a:p>
        </p:txBody>
      </p:sp>
    </p:spTree>
    <p:extLst>
      <p:ext uri="{BB962C8B-B14F-4D97-AF65-F5344CB8AC3E}">
        <p14:creationId xmlns:p14="http://schemas.microsoft.com/office/powerpoint/2010/main" val="3878718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274083B-9125-294E-B114-21CBDCE8D73E}"/>
              </a:ext>
            </a:extLst>
          </p:cNvPr>
          <p:cNvSpPr>
            <a:spLocks noGrp="1"/>
          </p:cNvSpPr>
          <p:nvPr>
            <p:ph idx="1"/>
          </p:nvPr>
        </p:nvSpPr>
        <p:spPr/>
        <p:txBody>
          <a:bodyPr/>
          <a:lstStyle/>
          <a:p>
            <a:r>
              <a:rPr lang="en-US" dirty="0"/>
              <a:t>Assume a specific admin logs into a specific system once a month to do some maintenance</a:t>
            </a:r>
          </a:p>
          <a:p>
            <a:r>
              <a:rPr lang="en-US" dirty="0"/>
              <a:t>The admin could have an account that always has those privileges, but than that user’s privileges are vulnerable to be used maliciously for the majority of the month</a:t>
            </a:r>
          </a:p>
          <a:p>
            <a:r>
              <a:rPr lang="en-US" dirty="0"/>
              <a:t>It would be safer to reduce the period of time the user has those privileges to only when they are needed</a:t>
            </a:r>
          </a:p>
          <a:p>
            <a:r>
              <a:rPr lang="en-US" dirty="0"/>
              <a:t>This is how time base group memberships can be used for identity security</a:t>
            </a:r>
          </a:p>
        </p:txBody>
      </p:sp>
      <p:sp>
        <p:nvSpPr>
          <p:cNvPr id="3" name="Title 2">
            <a:extLst>
              <a:ext uri="{FF2B5EF4-FFF2-40B4-BE49-F238E27FC236}">
                <a16:creationId xmlns:a16="http://schemas.microsoft.com/office/drawing/2014/main" id="{8642E3C9-4713-D948-B87A-5535B5CB6D26}"/>
              </a:ext>
            </a:extLst>
          </p:cNvPr>
          <p:cNvSpPr>
            <a:spLocks noGrp="1"/>
          </p:cNvSpPr>
          <p:nvPr>
            <p:ph type="title"/>
          </p:nvPr>
        </p:nvSpPr>
        <p:spPr/>
        <p:txBody>
          <a:bodyPr/>
          <a:lstStyle/>
          <a:p>
            <a:r>
              <a:rPr lang="en-US" dirty="0"/>
              <a:t>Example of Time Based Group Membership</a:t>
            </a:r>
          </a:p>
        </p:txBody>
      </p:sp>
    </p:spTree>
    <p:extLst>
      <p:ext uri="{BB962C8B-B14F-4D97-AF65-F5344CB8AC3E}">
        <p14:creationId xmlns:p14="http://schemas.microsoft.com/office/powerpoint/2010/main" val="35846966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1A2D011-B755-074B-AE29-8134CF2F9341}"/>
              </a:ext>
            </a:extLst>
          </p:cNvPr>
          <p:cNvSpPr>
            <a:spLocks noGrp="1"/>
          </p:cNvSpPr>
          <p:nvPr>
            <p:ph idx="1"/>
          </p:nvPr>
        </p:nvSpPr>
        <p:spPr/>
        <p:txBody>
          <a:bodyPr/>
          <a:lstStyle/>
          <a:p>
            <a:r>
              <a:rPr lang="en-US" dirty="0"/>
              <a:t>PAM is based on the just-in-time (JIT) administration concept</a:t>
            </a:r>
          </a:p>
          <a:p>
            <a:r>
              <a:rPr lang="en-US" dirty="0"/>
              <a:t>In 2014, Microsoft released an update that allowed for just-enough-administration (JEA), which is basically a way to give specific users privileges to do only very specific things, which reduces the privileges of a user that can be used maliciously</a:t>
            </a:r>
          </a:p>
          <a:p>
            <a:r>
              <a:rPr lang="en-US" dirty="0"/>
              <a:t>The JIT administration concept follows a similar principle but with time</a:t>
            </a:r>
          </a:p>
          <a:p>
            <a:r>
              <a:rPr lang="en-US" dirty="0"/>
              <a:t>Users will only have the required privileges when it is necessary for what they need to do</a:t>
            </a:r>
          </a:p>
        </p:txBody>
      </p:sp>
      <p:sp>
        <p:nvSpPr>
          <p:cNvPr id="3" name="Title 2">
            <a:extLst>
              <a:ext uri="{FF2B5EF4-FFF2-40B4-BE49-F238E27FC236}">
                <a16:creationId xmlns:a16="http://schemas.microsoft.com/office/drawing/2014/main" id="{6F0145FF-1ECB-D141-A3F3-A0FFEACBEE8B}"/>
              </a:ext>
            </a:extLst>
          </p:cNvPr>
          <p:cNvSpPr>
            <a:spLocks noGrp="1"/>
          </p:cNvSpPr>
          <p:nvPr>
            <p:ph type="title"/>
          </p:nvPr>
        </p:nvSpPr>
        <p:spPr/>
        <p:txBody>
          <a:bodyPr/>
          <a:lstStyle/>
          <a:p>
            <a:r>
              <a:rPr lang="en-US" dirty="0"/>
              <a:t>Logic Behind PAM</a:t>
            </a:r>
          </a:p>
        </p:txBody>
      </p:sp>
    </p:spTree>
    <p:extLst>
      <p:ext uri="{BB962C8B-B14F-4D97-AF65-F5344CB8AC3E}">
        <p14:creationId xmlns:p14="http://schemas.microsoft.com/office/powerpoint/2010/main" val="15429957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A6A911B-48C1-724D-AC53-D1AF995D2A60}"/>
              </a:ext>
            </a:extLst>
          </p:cNvPr>
          <p:cNvSpPr>
            <a:spLocks noGrp="1"/>
          </p:cNvSpPr>
          <p:nvPr>
            <p:ph idx="1"/>
          </p:nvPr>
        </p:nvSpPr>
        <p:spPr/>
        <p:txBody>
          <a:bodyPr/>
          <a:lstStyle/>
          <a:p>
            <a:r>
              <a:rPr lang="en-US" dirty="0"/>
              <a:t>Setting up PAM in an existing infrastructure can be worked into 4 main categories</a:t>
            </a:r>
          </a:p>
        </p:txBody>
      </p:sp>
      <p:sp>
        <p:nvSpPr>
          <p:cNvPr id="3" name="Title 2">
            <a:extLst>
              <a:ext uri="{FF2B5EF4-FFF2-40B4-BE49-F238E27FC236}">
                <a16:creationId xmlns:a16="http://schemas.microsoft.com/office/drawing/2014/main" id="{BD3590EB-F818-1047-BF8B-0A5497C3C04E}"/>
              </a:ext>
            </a:extLst>
          </p:cNvPr>
          <p:cNvSpPr>
            <a:spLocks noGrp="1"/>
          </p:cNvSpPr>
          <p:nvPr>
            <p:ph type="title"/>
          </p:nvPr>
        </p:nvSpPr>
        <p:spPr/>
        <p:txBody>
          <a:bodyPr/>
          <a:lstStyle/>
          <a:p>
            <a:r>
              <a:rPr lang="en-US" dirty="0"/>
              <a:t>PAM Workflow and Logistics</a:t>
            </a:r>
          </a:p>
        </p:txBody>
      </p:sp>
      <p:pic>
        <p:nvPicPr>
          <p:cNvPr id="5" name="Picture 4">
            <a:extLst>
              <a:ext uri="{FF2B5EF4-FFF2-40B4-BE49-F238E27FC236}">
                <a16:creationId xmlns:a16="http://schemas.microsoft.com/office/drawing/2014/main" id="{438AC9C8-B3E3-AF42-9AAC-25CDAED0AC6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48813" y="2880307"/>
            <a:ext cx="6045634" cy="2837205"/>
          </a:xfrm>
          <a:prstGeom prst="rect">
            <a:avLst/>
          </a:prstGeom>
        </p:spPr>
      </p:pic>
      <p:sp>
        <p:nvSpPr>
          <p:cNvPr id="6" name="Rectangle 5">
            <a:extLst>
              <a:ext uri="{FF2B5EF4-FFF2-40B4-BE49-F238E27FC236}">
                <a16:creationId xmlns:a16="http://schemas.microsoft.com/office/drawing/2014/main" id="{7A8153CE-CB1B-EB46-AFAE-A082FDF65CB0}"/>
              </a:ext>
            </a:extLst>
          </p:cNvPr>
          <p:cNvSpPr/>
          <p:nvPr/>
        </p:nvSpPr>
        <p:spPr>
          <a:xfrm>
            <a:off x="1548813" y="5734064"/>
            <a:ext cx="6045634" cy="531620"/>
          </a:xfrm>
          <a:prstGeom prst="rect">
            <a:avLst/>
          </a:prstGeom>
        </p:spPr>
        <p:txBody>
          <a:bodyPr wrap="square">
            <a:spAutoFit/>
          </a:bodyPr>
          <a:lstStyle/>
          <a:p>
            <a:pPr algn="ctr">
              <a:lnSpc>
                <a:spcPts val="1800"/>
              </a:lnSpc>
            </a:pPr>
            <a:r>
              <a:rPr lang="en-US" sz="1200" dirty="0"/>
              <a:t>Source: https://</a:t>
            </a:r>
            <a:r>
              <a:rPr lang="en-US" sz="1200" dirty="0" err="1"/>
              <a:t>docs.microsoft.com</a:t>
            </a:r>
            <a:r>
              <a:rPr lang="en-US" sz="1200" dirty="0"/>
              <a:t>/</a:t>
            </a:r>
            <a:r>
              <a:rPr lang="en-US" sz="1200" dirty="0" err="1"/>
              <a:t>en-gb</a:t>
            </a:r>
            <a:r>
              <a:rPr lang="en-US" sz="1200" dirty="0"/>
              <a:t>/</a:t>
            </a:r>
            <a:r>
              <a:rPr lang="en-US" sz="1200" dirty="0" err="1"/>
              <a:t>microsoft</a:t>
            </a:r>
            <a:r>
              <a:rPr lang="en-US" sz="1200" dirty="0"/>
              <a:t>-identity-manager/pam/privileged-identity-managementfor-active-directory-domain-services</a:t>
            </a:r>
          </a:p>
        </p:txBody>
      </p:sp>
    </p:spTree>
    <p:extLst>
      <p:ext uri="{BB962C8B-B14F-4D97-AF65-F5344CB8AC3E}">
        <p14:creationId xmlns:p14="http://schemas.microsoft.com/office/powerpoint/2010/main" val="27897218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579DE8D-0C45-D74E-BD01-468EE02264EE}"/>
              </a:ext>
            </a:extLst>
          </p:cNvPr>
          <p:cNvSpPr>
            <a:spLocks noGrp="1"/>
          </p:cNvSpPr>
          <p:nvPr>
            <p:ph idx="1"/>
          </p:nvPr>
        </p:nvSpPr>
        <p:spPr/>
        <p:txBody>
          <a:bodyPr/>
          <a:lstStyle/>
          <a:p>
            <a:r>
              <a:rPr lang="en-US" dirty="0"/>
              <a:t>The first step is to identify the privileged access groups in the infrastructure and start to remove users from them</a:t>
            </a:r>
          </a:p>
          <a:p>
            <a:r>
              <a:rPr lang="en-US" dirty="0"/>
              <a:t>The next step would then be to create a </a:t>
            </a:r>
            <a:r>
              <a:rPr lang="en-US" i="1" dirty="0"/>
              <a:t>bastion forest</a:t>
            </a:r>
            <a:r>
              <a:rPr lang="en-US" dirty="0"/>
              <a:t> with equivalent privileged access groups, but assign no users to those groups</a:t>
            </a:r>
          </a:p>
          <a:p>
            <a:r>
              <a:rPr lang="en-US" dirty="0"/>
              <a:t>Sometimes in an infrastructure, privileges will be assigned to user accounts instead of security groups</a:t>
            </a:r>
          </a:p>
          <a:p>
            <a:r>
              <a:rPr lang="en-US" dirty="0"/>
              <a:t>If this is the case, then the infrastructure would need to be reworked to have security groups for those users that exist in a bastion forest</a:t>
            </a:r>
          </a:p>
        </p:txBody>
      </p:sp>
      <p:sp>
        <p:nvSpPr>
          <p:cNvPr id="3" name="Title 2">
            <a:extLst>
              <a:ext uri="{FF2B5EF4-FFF2-40B4-BE49-F238E27FC236}">
                <a16:creationId xmlns:a16="http://schemas.microsoft.com/office/drawing/2014/main" id="{EB0B8A2F-044C-D94C-B548-9965C0E6026C}"/>
              </a:ext>
            </a:extLst>
          </p:cNvPr>
          <p:cNvSpPr>
            <a:spLocks noGrp="1"/>
          </p:cNvSpPr>
          <p:nvPr>
            <p:ph type="title"/>
          </p:nvPr>
        </p:nvSpPr>
        <p:spPr/>
        <p:txBody>
          <a:bodyPr/>
          <a:lstStyle/>
          <a:p>
            <a:r>
              <a:rPr lang="en-US" dirty="0"/>
              <a:t>PAM Workflow: Prepare</a:t>
            </a:r>
          </a:p>
        </p:txBody>
      </p:sp>
    </p:spTree>
    <p:extLst>
      <p:ext uri="{BB962C8B-B14F-4D97-AF65-F5344CB8AC3E}">
        <p14:creationId xmlns:p14="http://schemas.microsoft.com/office/powerpoint/2010/main" val="3852248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8307735-7156-E140-9ABE-CA3A5110E20B}"/>
              </a:ext>
            </a:extLst>
          </p:cNvPr>
          <p:cNvSpPr>
            <a:spLocks noGrp="1"/>
          </p:cNvSpPr>
          <p:nvPr>
            <p:ph idx="1"/>
          </p:nvPr>
        </p:nvSpPr>
        <p:spPr>
          <a:xfrm>
            <a:off x="380999" y="1719070"/>
            <a:ext cx="8407893" cy="5138929"/>
          </a:xfrm>
        </p:spPr>
        <p:txBody>
          <a:bodyPr>
            <a:normAutofit/>
          </a:bodyPr>
          <a:lstStyle/>
          <a:p>
            <a:r>
              <a:rPr lang="en-US" dirty="0"/>
              <a:t>A bastion forest is a special forest that cannot be used for normal infrastructure operations</a:t>
            </a:r>
          </a:p>
          <a:p>
            <a:r>
              <a:rPr lang="en-US" dirty="0"/>
              <a:t>Its sole purpose is to contain the security groups that the users get temporarily assigned to and then removed from</a:t>
            </a:r>
          </a:p>
          <a:p>
            <a:r>
              <a:rPr lang="en-US" dirty="0"/>
              <a:t>The benefit is that at any one point, you can see all users who have the specific privileges of those security groups</a:t>
            </a:r>
          </a:p>
          <a:p>
            <a:pPr lvl="1"/>
            <a:r>
              <a:rPr lang="en-US" dirty="0"/>
              <a:t>Attempting to implement PAM on an existing forest does not achieve this, as permanent users would then be apart of the security groups and you wouldn’t be able to distinguish between temporary, permanent, and potentially malicious accounts</a:t>
            </a:r>
          </a:p>
          <a:p>
            <a:r>
              <a:rPr lang="en-US" dirty="0"/>
              <a:t>It is important that the security groups in the bastion forest are equivalent (have the same SID) to the security groups that the users were removed from, that way the rest of the infrastructure can trust the bastion forest</a:t>
            </a:r>
          </a:p>
        </p:txBody>
      </p:sp>
      <p:sp>
        <p:nvSpPr>
          <p:cNvPr id="3" name="Title 2">
            <a:extLst>
              <a:ext uri="{FF2B5EF4-FFF2-40B4-BE49-F238E27FC236}">
                <a16:creationId xmlns:a16="http://schemas.microsoft.com/office/drawing/2014/main" id="{086C4E3C-27B8-E947-8FEC-E24DE1CA0F73}"/>
              </a:ext>
            </a:extLst>
          </p:cNvPr>
          <p:cNvSpPr>
            <a:spLocks noGrp="1"/>
          </p:cNvSpPr>
          <p:nvPr>
            <p:ph type="title"/>
          </p:nvPr>
        </p:nvSpPr>
        <p:spPr/>
        <p:txBody>
          <a:bodyPr/>
          <a:lstStyle/>
          <a:p>
            <a:r>
              <a:rPr lang="en-US" dirty="0"/>
              <a:t>Bastion Forest</a:t>
            </a:r>
          </a:p>
        </p:txBody>
      </p:sp>
    </p:spTree>
    <p:extLst>
      <p:ext uri="{BB962C8B-B14F-4D97-AF65-F5344CB8AC3E}">
        <p14:creationId xmlns:p14="http://schemas.microsoft.com/office/powerpoint/2010/main" val="310111075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Java Green">
  <a:themeElements>
    <a:clrScheme name="Custom 1">
      <a:dk1>
        <a:sysClr val="windowText" lastClr="000000"/>
      </a:dk1>
      <a:lt1>
        <a:sysClr val="window" lastClr="FFFFFF"/>
      </a:lt1>
      <a:dk2>
        <a:srgbClr val="403B81"/>
      </a:dk2>
      <a:lt2>
        <a:srgbClr val="DDE6F7"/>
      </a:lt2>
      <a:accent1>
        <a:srgbClr val="C00000"/>
      </a:accent1>
      <a:accent2>
        <a:srgbClr val="0070C0"/>
      </a:accent2>
      <a:accent3>
        <a:srgbClr val="92278F"/>
      </a:accent3>
      <a:accent4>
        <a:srgbClr val="993300"/>
      </a:accent4>
      <a:accent5>
        <a:srgbClr val="45A5ED"/>
      </a:accent5>
      <a:accent6>
        <a:srgbClr val="5982DB"/>
      </a:accent6>
      <a:hlink>
        <a:srgbClr val="0066FF"/>
      </a:hlink>
      <a:folHlink>
        <a:srgbClr val="666699"/>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txDef>
      <a:spPr>
        <a:noFill/>
      </a:spPr>
      <a:bodyPr wrap="square" rtlCol="0">
        <a:spAutoFit/>
      </a:bodyPr>
      <a:lstStyle>
        <a:defPPr algn="ctr">
          <a:lnSpc>
            <a:spcPts val="1800"/>
          </a:lnSpc>
          <a:defRPr sz="1800" b="0" dirty="0" err="1" smtClean="0">
            <a:latin typeface="+mn-lt"/>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77286</TotalTime>
  <Words>1797</Words>
  <Application>Microsoft Macintosh PowerPoint</Application>
  <PresentationFormat>On-screen Show (4:3)</PresentationFormat>
  <Paragraphs>83</Paragraphs>
  <Slides>13</Slides>
  <Notes>12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 Narrow</vt:lpstr>
      <vt:lpstr>Calibri</vt:lpstr>
      <vt:lpstr>Franklin Gothic Medium</vt:lpstr>
      <vt:lpstr>Times</vt:lpstr>
      <vt:lpstr>Wingdings</vt:lpstr>
      <vt:lpstr>Wingdings 2</vt:lpstr>
      <vt:lpstr>Java Green</vt:lpstr>
      <vt:lpstr>Concepts of  Computing  Technologies   Directory and Access Management: Active Directory Domain Services 2016 Security Improvements</vt:lpstr>
      <vt:lpstr>Objectives</vt:lpstr>
      <vt:lpstr>Privileged Access Management (PAM)</vt:lpstr>
      <vt:lpstr>Time Based Group Memberships</vt:lpstr>
      <vt:lpstr>Example of Time Based Group Membership</vt:lpstr>
      <vt:lpstr>Logic Behind PAM</vt:lpstr>
      <vt:lpstr>PAM Workflow and Logistics</vt:lpstr>
      <vt:lpstr>PAM Workflow: Prepare</vt:lpstr>
      <vt:lpstr>Bastion Forest</vt:lpstr>
      <vt:lpstr>PAM Workflow: Protect</vt:lpstr>
      <vt:lpstr>PAM Workflow: Operate</vt:lpstr>
      <vt:lpstr>PAM Workflow: Monitor</vt:lpstr>
      <vt:lpstr>References</vt:lpstr>
    </vt:vector>
  </TitlesOfParts>
  <LinksUpToDate>false</LinksUpToDate>
  <SharedDoc>false</SharedDoc>
  <HyperlinksChanged>false</HyperlinksChanged>
  <AppVersion>16.0011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Object-Oriented Programming and Data Abstraction  Lesson 1: Review</dc:title>
  <dc:creator>Jack Myers</dc:creator>
  <cp:lastModifiedBy>Patrick</cp:lastModifiedBy>
  <cp:revision>641</cp:revision>
  <dcterms:created xsi:type="dcterms:W3CDTF">2013-12-20T15:33:26Z</dcterms:created>
  <dcterms:modified xsi:type="dcterms:W3CDTF">2018-04-23T00:42:47Z</dcterms:modified>
</cp:coreProperties>
</file>