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1"/>
  </p:notesMasterIdLst>
  <p:sldIdLst>
    <p:sldId id="257" r:id="rId2"/>
    <p:sldId id="258" r:id="rId3"/>
    <p:sldId id="266" r:id="rId4"/>
    <p:sldId id="267" r:id="rId5"/>
    <p:sldId id="268" r:id="rId6"/>
    <p:sldId id="269" r:id="rId7"/>
    <p:sldId id="273" r:id="rId8"/>
    <p:sldId id="275" r:id="rId9"/>
    <p:sldId id="276" r:id="rId10"/>
    <p:sldId id="274" r:id="rId11"/>
    <p:sldId id="277" r:id="rId12"/>
    <p:sldId id="278" r:id="rId13"/>
    <p:sldId id="279" r:id="rId14"/>
    <p:sldId id="280" r:id="rId15"/>
    <p:sldId id="281" r:id="rId16"/>
    <p:sldId id="282" r:id="rId17"/>
    <p:sldId id="283" r:id="rId18"/>
    <p:sldId id="284"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EDE"/>
    <a:srgbClr val="DDDDDD"/>
    <a:srgbClr val="AFA1E9"/>
    <a:srgbClr val="AFAADA"/>
    <a:srgbClr val="663300"/>
    <a:srgbClr val="D67F00"/>
    <a:srgbClr val="0066CC"/>
    <a:srgbClr val="0A0A0A"/>
    <a:srgbClr val="EAEAE6"/>
    <a:srgbClr val="54AC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12" autoAdjust="0"/>
    <p:restoredTop sz="85371"/>
  </p:normalViewPr>
  <p:slideViewPr>
    <p:cSldViewPr snapToGrid="0">
      <p:cViewPr varScale="1">
        <p:scale>
          <a:sx n="107" d="100"/>
          <a:sy n="107" d="100"/>
        </p:scale>
        <p:origin x="1536" y="168"/>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9BAC5-AAC3-41B1-80A3-A98604D7601C}" type="datetimeFigureOut">
              <a:rPr lang="en-US" smtClean="0"/>
              <a:t>4/22/18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63B7B-8D39-4D0A-9EEA-56F291D347AD}" type="slidenum">
              <a:rPr lang="en-US" smtClean="0"/>
              <a:t>‹#›</a:t>
            </a:fld>
            <a:endParaRPr lang="en-US"/>
          </a:p>
        </p:txBody>
      </p:sp>
    </p:spTree>
    <p:extLst>
      <p:ext uri="{BB962C8B-B14F-4D97-AF65-F5344CB8AC3E}">
        <p14:creationId xmlns:p14="http://schemas.microsoft.com/office/powerpoint/2010/main" val="207862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dirty="0"/>
              <a:t>Objects First with Java</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dirty="0"/>
              <a:t>© David J. Barnes and Michael </a:t>
            </a:r>
            <a:r>
              <a:rPr lang="en-GB" altLang="en-US" sz="1200" dirty="0" err="1"/>
              <a:t>Kölling</a:t>
            </a:r>
            <a:endParaRPr lang="en-GB" altLang="en-US" sz="1200"/>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fld id="{03152B4E-4FD2-45FC-9CDE-05DF5F3AE35C}" type="slidenum">
              <a:rPr lang="en-GB" altLang="en-US" sz="1200"/>
              <a:pPr/>
              <a:t>1</a:t>
            </a:fld>
            <a:endParaRPr lang="en-GB" altLang="en-US" sz="1200"/>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Advanced Learning Assistant Seminar, Spring 2018, Patrick Richeal, richealp7@students.rowan.edu</a:t>
            </a:r>
          </a:p>
        </p:txBody>
      </p:sp>
    </p:spTree>
    <p:extLst>
      <p:ext uri="{BB962C8B-B14F-4D97-AF65-F5344CB8AC3E}">
        <p14:creationId xmlns:p14="http://schemas.microsoft.com/office/powerpoint/2010/main" val="1919925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Identities are generally more valuable than an exploit into a single system. Identities could potentially have privileges to do anything in an entire system, they often grant access to many systems via single sign on setups, and they can hold connections into an individual’s personal life, possibly the personal life of an important person. Why would a hacker exploit a single system if they can target identities to access any part of the system they want, gain potential access to other systems, and gain information on the end user’s personal life? Individual identities are the most important type of data, and are becoming the most exposed type of data.</a:t>
            </a:r>
          </a:p>
        </p:txBody>
      </p:sp>
      <p:sp>
        <p:nvSpPr>
          <p:cNvPr id="4" name="Slide Number Placeholder 3"/>
          <p:cNvSpPr>
            <a:spLocks noGrp="1"/>
          </p:cNvSpPr>
          <p:nvPr>
            <p:ph type="sldNum" sz="quarter" idx="10"/>
          </p:nvPr>
        </p:nvSpPr>
        <p:spPr/>
        <p:txBody>
          <a:bodyPr/>
          <a:lstStyle/>
          <a:p>
            <a:fld id="{29C63B7B-8D39-4D0A-9EEA-56F291D347AD}" type="slidenum">
              <a:rPr lang="en-US" smtClean="0"/>
              <a:t>10</a:t>
            </a:fld>
            <a:endParaRPr lang="en-US"/>
          </a:p>
        </p:txBody>
      </p:sp>
    </p:spTree>
    <p:extLst>
      <p:ext uri="{BB962C8B-B14F-4D97-AF65-F5344CB8AC3E}">
        <p14:creationId xmlns:p14="http://schemas.microsoft.com/office/powerpoint/2010/main" val="2138888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table, the percentage is of data breaches that exposed the specified type of data. As you can see, since 2014, financial data has dropped in rank as a type of data exposed in data breaches. Personal information that relates to the identity of the person has taken its place.</a:t>
            </a:r>
          </a:p>
        </p:txBody>
      </p:sp>
      <p:sp>
        <p:nvSpPr>
          <p:cNvPr id="4" name="Slide Number Placeholder 3"/>
          <p:cNvSpPr>
            <a:spLocks noGrp="1"/>
          </p:cNvSpPr>
          <p:nvPr>
            <p:ph type="sldNum" sz="quarter" idx="10"/>
          </p:nvPr>
        </p:nvSpPr>
        <p:spPr/>
        <p:txBody>
          <a:bodyPr/>
          <a:lstStyle/>
          <a:p>
            <a:fld id="{29C63B7B-8D39-4D0A-9EEA-56F291D347AD}" type="slidenum">
              <a:rPr lang="en-US" smtClean="0"/>
              <a:t>11</a:t>
            </a:fld>
            <a:endParaRPr lang="en-US"/>
          </a:p>
        </p:txBody>
      </p:sp>
    </p:spTree>
    <p:extLst>
      <p:ext uri="{BB962C8B-B14F-4D97-AF65-F5344CB8AC3E}">
        <p14:creationId xmlns:p14="http://schemas.microsoft.com/office/powerpoint/2010/main" val="2944459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number of attackers that are targeting identities are rising everyday. As you can see from this graph, even though the number of incidents has been decreasing since the beginning of 2015, the number of identities exposed reached an all time high towards the end of 2015.</a:t>
            </a:r>
          </a:p>
        </p:txBody>
      </p:sp>
      <p:sp>
        <p:nvSpPr>
          <p:cNvPr id="4" name="Slide Number Placeholder 3"/>
          <p:cNvSpPr>
            <a:spLocks noGrp="1"/>
          </p:cNvSpPr>
          <p:nvPr>
            <p:ph type="sldNum" sz="quarter" idx="10"/>
          </p:nvPr>
        </p:nvSpPr>
        <p:spPr/>
        <p:txBody>
          <a:bodyPr/>
          <a:lstStyle/>
          <a:p>
            <a:fld id="{29C63B7B-8D39-4D0A-9EEA-56F291D347AD}" type="slidenum">
              <a:rPr lang="en-US" smtClean="0"/>
              <a:t>12</a:t>
            </a:fld>
            <a:endParaRPr lang="en-US"/>
          </a:p>
        </p:txBody>
      </p:sp>
    </p:spTree>
    <p:extLst>
      <p:ext uri="{BB962C8B-B14F-4D97-AF65-F5344CB8AC3E}">
        <p14:creationId xmlns:p14="http://schemas.microsoft.com/office/powerpoint/2010/main" val="3925836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common response of engineers behind the attacked systems is to say that the attack was very complex and sophisticated, but that is usually not the case. This graph shows that most vulnerabilities in software that attackers find are of low or medium complexity, and that high complexity attacks are much less common.</a:t>
            </a:r>
          </a:p>
        </p:txBody>
      </p:sp>
      <p:sp>
        <p:nvSpPr>
          <p:cNvPr id="4" name="Slide Number Placeholder 3"/>
          <p:cNvSpPr>
            <a:spLocks noGrp="1"/>
          </p:cNvSpPr>
          <p:nvPr>
            <p:ph type="sldNum" sz="quarter" idx="10"/>
          </p:nvPr>
        </p:nvSpPr>
        <p:spPr/>
        <p:txBody>
          <a:bodyPr/>
          <a:lstStyle/>
          <a:p>
            <a:fld id="{29C63B7B-8D39-4D0A-9EEA-56F291D347AD}" type="slidenum">
              <a:rPr lang="en-US" smtClean="0"/>
              <a:t>13</a:t>
            </a:fld>
            <a:endParaRPr lang="en-US"/>
          </a:p>
        </p:txBody>
      </p:sp>
    </p:spTree>
    <p:extLst>
      <p:ext uri="{BB962C8B-B14F-4D97-AF65-F5344CB8AC3E}">
        <p14:creationId xmlns:p14="http://schemas.microsoft.com/office/powerpoint/2010/main" val="1821927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look through a typical identity attack within an infrastructure. But first, we must understand the Microsoft tiered administration model. The model is based on 3 tiers, tier 0, 1, and 2. Tier 2 is the level that contains computer workstations and devices. Tier 1 contains data and service admins, and tier 2 contains domain and enterprise admins. Identity attacks generally start by gaining some sort of access to the infrastructure and then moving laterally until the desired privileges are obtained.</a:t>
            </a:r>
          </a:p>
        </p:txBody>
      </p:sp>
      <p:sp>
        <p:nvSpPr>
          <p:cNvPr id="4" name="Slide Number Placeholder 3"/>
          <p:cNvSpPr>
            <a:spLocks noGrp="1"/>
          </p:cNvSpPr>
          <p:nvPr>
            <p:ph type="sldNum" sz="quarter" idx="10"/>
          </p:nvPr>
        </p:nvSpPr>
        <p:spPr/>
        <p:txBody>
          <a:bodyPr/>
          <a:lstStyle/>
          <a:p>
            <a:fld id="{29C63B7B-8D39-4D0A-9EEA-56F291D347AD}" type="slidenum">
              <a:rPr lang="en-US" smtClean="0"/>
              <a:t>14</a:t>
            </a:fld>
            <a:endParaRPr lang="en-US"/>
          </a:p>
        </p:txBody>
      </p:sp>
    </p:spTree>
    <p:extLst>
      <p:ext uri="{BB962C8B-B14F-4D97-AF65-F5344CB8AC3E}">
        <p14:creationId xmlns:p14="http://schemas.microsoft.com/office/powerpoint/2010/main" val="128829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is to get some type of access into the identity infrastructure system. Attackers go after typical user accounts first as they are much easier to get access to as opposed to a domain/enterprise admin account. A phishing email is a common attack method to gain access to a normal user account, and entails the user putting their account information to some type of false system. Also, many admins, in bad practice, give typical users admin privileges as an easy solution to allow them to perform a necessary task. This leaves many typical user accounts with the privileges that the attacker is after right off the bat.</a:t>
            </a:r>
          </a:p>
        </p:txBody>
      </p:sp>
      <p:sp>
        <p:nvSpPr>
          <p:cNvPr id="4" name="Slide Number Placeholder 3"/>
          <p:cNvSpPr>
            <a:spLocks noGrp="1"/>
          </p:cNvSpPr>
          <p:nvPr>
            <p:ph type="sldNum" sz="quarter" idx="10"/>
          </p:nvPr>
        </p:nvSpPr>
        <p:spPr/>
        <p:txBody>
          <a:bodyPr/>
          <a:lstStyle/>
          <a:p>
            <a:fld id="{29C63B7B-8D39-4D0A-9EEA-56F291D347AD}" type="slidenum">
              <a:rPr lang="en-US" smtClean="0"/>
              <a:t>15</a:t>
            </a:fld>
            <a:endParaRPr lang="en-US"/>
          </a:p>
        </p:txBody>
      </p:sp>
    </p:spTree>
    <p:extLst>
      <p:ext uri="{BB962C8B-B14F-4D97-AF65-F5344CB8AC3E}">
        <p14:creationId xmlns:p14="http://schemas.microsoft.com/office/powerpoint/2010/main" val="1705100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user does not already have privileges needed to get to the next tier, an experienced attacker can easily get them. A common tactic is to set up a password harvesting tool and make the system fail, requiring an IT admin with administrator privileges to come login and have their username and password harvested. These simple attacks get many attackers the privileges that they are after.</a:t>
            </a:r>
          </a:p>
        </p:txBody>
      </p:sp>
      <p:sp>
        <p:nvSpPr>
          <p:cNvPr id="4" name="Slide Number Placeholder 3"/>
          <p:cNvSpPr>
            <a:spLocks noGrp="1"/>
          </p:cNvSpPr>
          <p:nvPr>
            <p:ph type="sldNum" sz="quarter" idx="10"/>
          </p:nvPr>
        </p:nvSpPr>
        <p:spPr/>
        <p:txBody>
          <a:bodyPr/>
          <a:lstStyle/>
          <a:p>
            <a:fld id="{29C63B7B-8D39-4D0A-9EEA-56F291D347AD}" type="slidenum">
              <a:rPr lang="en-US" smtClean="0"/>
              <a:t>16</a:t>
            </a:fld>
            <a:endParaRPr lang="en-US"/>
          </a:p>
        </p:txBody>
      </p:sp>
    </p:spTree>
    <p:extLst>
      <p:ext uri="{BB962C8B-B14F-4D97-AF65-F5344CB8AC3E}">
        <p14:creationId xmlns:p14="http://schemas.microsoft.com/office/powerpoint/2010/main" val="1597322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latest reports show that after an initial breach, it takes less than 48 hours on average to get access to tier 0. In addition, it usually takes at least 7 to 8 months to identity the breach. Once the attacker has full privileges, it is easy for them to hide themselves by creating backdoors into the infrastructure or cleaning up logs. The systems we use trust admin accounts as trustworthy people, but this should no longer be the case.</a:t>
            </a:r>
          </a:p>
        </p:txBody>
      </p:sp>
      <p:sp>
        <p:nvSpPr>
          <p:cNvPr id="4" name="Slide Number Placeholder 3"/>
          <p:cNvSpPr>
            <a:spLocks noGrp="1"/>
          </p:cNvSpPr>
          <p:nvPr>
            <p:ph type="sldNum" sz="quarter" idx="10"/>
          </p:nvPr>
        </p:nvSpPr>
        <p:spPr/>
        <p:txBody>
          <a:bodyPr/>
          <a:lstStyle/>
          <a:p>
            <a:fld id="{29C63B7B-8D39-4D0A-9EEA-56F291D347AD}" type="slidenum">
              <a:rPr lang="en-US" smtClean="0"/>
              <a:t>17</a:t>
            </a:fld>
            <a:endParaRPr lang="en-US"/>
          </a:p>
        </p:txBody>
      </p:sp>
    </p:spTree>
    <p:extLst>
      <p:ext uri="{BB962C8B-B14F-4D97-AF65-F5344CB8AC3E}">
        <p14:creationId xmlns:p14="http://schemas.microsoft.com/office/powerpoint/2010/main" val="2970511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root of this vulnerability comes from IT professionals managing the permissions of user accounts. It is too easy for someone to take the easy path and just assign someone admin privileges. Common comments from IT professionals on infrastructure identity security include “We have too many administrator accounts,” “We don’t know how many administrator accounts we have,” “We have fast changing IT teams, so its hard to manage permissions,” and “We don’t have visibility over administrator account activities.” The answer to all of these concerns is Privileged Access Management.</a:t>
            </a:r>
          </a:p>
        </p:txBody>
      </p:sp>
      <p:sp>
        <p:nvSpPr>
          <p:cNvPr id="4" name="Slide Number Placeholder 3"/>
          <p:cNvSpPr>
            <a:spLocks noGrp="1"/>
          </p:cNvSpPr>
          <p:nvPr>
            <p:ph type="sldNum" sz="quarter" idx="10"/>
          </p:nvPr>
        </p:nvSpPr>
        <p:spPr/>
        <p:txBody>
          <a:bodyPr/>
          <a:lstStyle/>
          <a:p>
            <a:fld id="{29C63B7B-8D39-4D0A-9EEA-56F291D347AD}" type="slidenum">
              <a:rPr lang="en-US" smtClean="0"/>
              <a:t>18</a:t>
            </a:fld>
            <a:endParaRPr lang="en-US"/>
          </a:p>
        </p:txBody>
      </p:sp>
    </p:spTree>
    <p:extLst>
      <p:ext uri="{BB962C8B-B14F-4D97-AF65-F5344CB8AC3E}">
        <p14:creationId xmlns:p14="http://schemas.microsoft.com/office/powerpoint/2010/main" val="257878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end of this lesson, you should be able to understand the motives of system attackers and hackers and understand the importance and value of identities in </a:t>
            </a:r>
            <a:r>
              <a:rPr lang="en-US"/>
              <a:t>an infrastructure.</a:t>
            </a:r>
          </a:p>
        </p:txBody>
      </p:sp>
      <p:sp>
        <p:nvSpPr>
          <p:cNvPr id="4" name="Slide Number Placeholder 3"/>
          <p:cNvSpPr>
            <a:spLocks noGrp="1"/>
          </p:cNvSpPr>
          <p:nvPr>
            <p:ph type="sldNum" sz="quarter" idx="10"/>
          </p:nvPr>
        </p:nvSpPr>
        <p:spPr/>
        <p:txBody>
          <a:bodyPr/>
          <a:lstStyle/>
          <a:p>
            <a:fld id="{29C63B7B-8D39-4D0A-9EEA-56F291D347AD}" type="slidenum">
              <a:rPr lang="en-US" smtClean="0"/>
              <a:t>2</a:t>
            </a:fld>
            <a:endParaRPr lang="en-US"/>
          </a:p>
        </p:txBody>
      </p:sp>
    </p:spTree>
    <p:extLst>
      <p:ext uri="{BB962C8B-B14F-4D97-AF65-F5344CB8AC3E}">
        <p14:creationId xmlns:p14="http://schemas.microsoft.com/office/powerpoint/2010/main" val="4192292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gain has been one of the main motives of system attackers and hackers over the last decade. Attackers would focus on websites that store credit card information in an attempt to steal the mass amount of financial data. As more and more data is moved to digital platforms, attackers find new ways to use stolen data for their benefit.</a:t>
            </a:r>
          </a:p>
        </p:txBody>
      </p:sp>
      <p:sp>
        <p:nvSpPr>
          <p:cNvPr id="4" name="Slide Number Placeholder 3"/>
          <p:cNvSpPr>
            <a:spLocks noGrp="1"/>
          </p:cNvSpPr>
          <p:nvPr>
            <p:ph type="sldNum" sz="quarter" idx="10"/>
          </p:nvPr>
        </p:nvSpPr>
        <p:spPr/>
        <p:txBody>
          <a:bodyPr/>
          <a:lstStyle/>
          <a:p>
            <a:fld id="{29C63B7B-8D39-4D0A-9EEA-56F291D347AD}" type="slidenum">
              <a:rPr lang="en-US" smtClean="0"/>
              <a:t>3</a:t>
            </a:fld>
            <a:endParaRPr lang="en-US"/>
          </a:p>
        </p:txBody>
      </p:sp>
    </p:spTree>
    <p:extLst>
      <p:ext uri="{BB962C8B-B14F-4D97-AF65-F5344CB8AC3E}">
        <p14:creationId xmlns:p14="http://schemas.microsoft.com/office/powerpoint/2010/main" val="3896734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last ten years, identities have solidified as a new type of data for attackers to target. Many platforms exist across numerous industries to store the identities of its users. It is uncommon now for identities not to be stored digitally. When you go to the doctor’s office, the person at the front desk can pull up your information in seconds instead of having to look through physical files. When you log into your banking profile, you are accessing your identity within the bank’s infrastructure.</a:t>
            </a:r>
          </a:p>
        </p:txBody>
      </p:sp>
      <p:sp>
        <p:nvSpPr>
          <p:cNvPr id="4" name="Slide Number Placeholder 3"/>
          <p:cNvSpPr>
            <a:spLocks noGrp="1"/>
          </p:cNvSpPr>
          <p:nvPr>
            <p:ph type="sldNum" sz="quarter" idx="10"/>
          </p:nvPr>
        </p:nvSpPr>
        <p:spPr/>
        <p:txBody>
          <a:bodyPr/>
          <a:lstStyle/>
          <a:p>
            <a:fld id="{29C63B7B-8D39-4D0A-9EEA-56F291D347AD}" type="slidenum">
              <a:rPr lang="en-US" smtClean="0"/>
              <a:t>4</a:t>
            </a:fld>
            <a:endParaRPr lang="en-US"/>
          </a:p>
        </p:txBody>
      </p:sp>
    </p:spTree>
    <p:extLst>
      <p:ext uri="{BB962C8B-B14F-4D97-AF65-F5344CB8AC3E}">
        <p14:creationId xmlns:p14="http://schemas.microsoft.com/office/powerpoint/2010/main" val="11456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example of having an identity within a banking infrastructure, there are certain privileges attached to your identity. For example, you only have privileges to access your account information, not your neighbors. Other identities may have more privileges, however. For example, a bank manager would be able to view both your and your neighbor’s accounts. Different identities have different privileges and therefor can access different information within the infrastructure.</a:t>
            </a:r>
          </a:p>
        </p:txBody>
      </p:sp>
      <p:sp>
        <p:nvSpPr>
          <p:cNvPr id="4" name="Slide Number Placeholder 3"/>
          <p:cNvSpPr>
            <a:spLocks noGrp="1"/>
          </p:cNvSpPr>
          <p:nvPr>
            <p:ph type="sldNum" sz="quarter" idx="10"/>
          </p:nvPr>
        </p:nvSpPr>
        <p:spPr/>
        <p:txBody>
          <a:bodyPr/>
          <a:lstStyle/>
          <a:p>
            <a:fld id="{29C63B7B-8D39-4D0A-9EEA-56F291D347AD}" type="slidenum">
              <a:rPr lang="en-US" smtClean="0"/>
              <a:t>5</a:t>
            </a:fld>
            <a:endParaRPr lang="en-US"/>
          </a:p>
        </p:txBody>
      </p:sp>
    </p:spTree>
    <p:extLst>
      <p:ext uri="{BB962C8B-B14F-4D97-AF65-F5344CB8AC3E}">
        <p14:creationId xmlns:p14="http://schemas.microsoft.com/office/powerpoint/2010/main" val="1203645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common development with identity infrastructure is integration into other systems. Industries use many different types of systems such as email, billing, and other content management systems. It is common to integrate one common identity to use as authentication into these multiple systems, which creates a smooth single sign on experience for the end user. Rowan is a great example of this, as students have a single login to access their student email, Blackboard, Starfish, etc.</a:t>
            </a:r>
          </a:p>
        </p:txBody>
      </p:sp>
      <p:sp>
        <p:nvSpPr>
          <p:cNvPr id="4" name="Slide Number Placeholder 3"/>
          <p:cNvSpPr>
            <a:spLocks noGrp="1"/>
          </p:cNvSpPr>
          <p:nvPr>
            <p:ph type="sldNum" sz="quarter" idx="10"/>
          </p:nvPr>
        </p:nvSpPr>
        <p:spPr/>
        <p:txBody>
          <a:bodyPr/>
          <a:lstStyle/>
          <a:p>
            <a:fld id="{29C63B7B-8D39-4D0A-9EEA-56F291D347AD}" type="slidenum">
              <a:rPr lang="en-US" smtClean="0"/>
              <a:t>6</a:t>
            </a:fld>
            <a:endParaRPr lang="en-US"/>
          </a:p>
        </p:txBody>
      </p:sp>
    </p:spTree>
    <p:extLst>
      <p:ext uri="{BB962C8B-B14F-4D97-AF65-F5344CB8AC3E}">
        <p14:creationId xmlns:p14="http://schemas.microsoft.com/office/powerpoint/2010/main" val="3203823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Identities can cause more damage than accessing things they aren’t supposed to in an infrastructure. Identities are representations of an actual human’s identity and hold connections into that person’s life. Identities can be exposed to humiliate and embarrass individuals and families. Identities in an infrastructure can also be connected to someone who holds a position of power. Even an identity that has no special privileges can be used to cause great damage if the identity its connected to is important.</a:t>
            </a:r>
          </a:p>
        </p:txBody>
      </p:sp>
      <p:sp>
        <p:nvSpPr>
          <p:cNvPr id="4" name="Slide Number Placeholder 3"/>
          <p:cNvSpPr>
            <a:spLocks noGrp="1"/>
          </p:cNvSpPr>
          <p:nvPr>
            <p:ph type="sldNum" sz="quarter" idx="10"/>
          </p:nvPr>
        </p:nvSpPr>
        <p:spPr/>
        <p:txBody>
          <a:bodyPr/>
          <a:lstStyle/>
          <a:p>
            <a:fld id="{29C63B7B-8D39-4D0A-9EEA-56F291D347AD}" type="slidenum">
              <a:rPr lang="en-US" smtClean="0"/>
              <a:t>7</a:t>
            </a:fld>
            <a:endParaRPr lang="en-US"/>
          </a:p>
        </p:txBody>
      </p:sp>
    </p:spTree>
    <p:extLst>
      <p:ext uri="{BB962C8B-B14F-4D97-AF65-F5344CB8AC3E}">
        <p14:creationId xmlns:p14="http://schemas.microsoft.com/office/powerpoint/2010/main" val="1780220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how exposure of identities can cause damage. In 2015, a group threatened to expose user account information of the Ashley Madison dating website if the parent company did not shut down the website. Financial value was not what made this data dangerous, it was the personal lives of the people connected to those identities. The release of those identities could expose names of people who used the website, enough to humiliate families and cause separations.</a:t>
            </a:r>
          </a:p>
        </p:txBody>
      </p:sp>
      <p:sp>
        <p:nvSpPr>
          <p:cNvPr id="4" name="Slide Number Placeholder 3"/>
          <p:cNvSpPr>
            <a:spLocks noGrp="1"/>
          </p:cNvSpPr>
          <p:nvPr>
            <p:ph type="sldNum" sz="quarter" idx="10"/>
          </p:nvPr>
        </p:nvSpPr>
        <p:spPr/>
        <p:txBody>
          <a:bodyPr/>
          <a:lstStyle/>
          <a:p>
            <a:fld id="{29C63B7B-8D39-4D0A-9EEA-56F291D347AD}" type="slidenum">
              <a:rPr lang="en-US" smtClean="0"/>
              <a:t>8</a:t>
            </a:fld>
            <a:endParaRPr lang="en-US"/>
          </a:p>
        </p:txBody>
      </p:sp>
    </p:spTree>
    <p:extLst>
      <p:ext uri="{BB962C8B-B14F-4D97-AF65-F5344CB8AC3E}">
        <p14:creationId xmlns:p14="http://schemas.microsoft.com/office/powerpoint/2010/main" val="3304900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how an identity can cause damage due to no other reason aside from the specific person that the identity is attached to. Since the 2016 presidential elections, it is evident how much news can be generated from a single tweet. The President’s twitter account does not have any special privileges, it is the same as any normal Twitter account. The identity is only important because of the individual it is connected to. Access to that particular identity could cause a great amount of damage, for no other reason other than the individual it is connected to.</a:t>
            </a:r>
          </a:p>
        </p:txBody>
      </p:sp>
      <p:sp>
        <p:nvSpPr>
          <p:cNvPr id="4" name="Slide Number Placeholder 3"/>
          <p:cNvSpPr>
            <a:spLocks noGrp="1"/>
          </p:cNvSpPr>
          <p:nvPr>
            <p:ph type="sldNum" sz="quarter" idx="10"/>
          </p:nvPr>
        </p:nvSpPr>
        <p:spPr/>
        <p:txBody>
          <a:bodyPr/>
          <a:lstStyle/>
          <a:p>
            <a:fld id="{29C63B7B-8D39-4D0A-9EEA-56F291D347AD}" type="slidenum">
              <a:rPr lang="en-US" smtClean="0"/>
              <a:t>9</a:t>
            </a:fld>
            <a:endParaRPr lang="en-US"/>
          </a:p>
        </p:txBody>
      </p:sp>
    </p:spTree>
    <p:extLst>
      <p:ext uri="{BB962C8B-B14F-4D97-AF65-F5344CB8AC3E}">
        <p14:creationId xmlns:p14="http://schemas.microsoft.com/office/powerpoint/2010/main" val="2181200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4/22/18</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0747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4/22/18</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9382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4/22/18</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6521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4/22/18</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79933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4/22/18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7481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4/22/18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8084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4/22/18</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06085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4/22/18</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6323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4/22/18</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0167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4/22/18</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20523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4/22/18</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9476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4/22/18</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07118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4/22/18</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8934285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7" r:id="rId4"/>
    <p:sldLayoutId id="2147483679" r:id="rId5"/>
    <p:sldLayoutId id="2147483688" r:id="rId6"/>
    <p:sldLayoutId id="2147483680" r:id="rId7"/>
    <p:sldLayoutId id="2147483681" r:id="rId8"/>
    <p:sldLayoutId id="2147483689"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69590" y="4753300"/>
            <a:ext cx="1981200" cy="1828800"/>
          </a:xfrm>
        </p:spPr>
        <p:txBody>
          <a:bodyPr anchor="b" anchorCtr="0">
            <a:normAutofit/>
          </a:bodyPr>
          <a:lstStyle/>
          <a:p>
            <a:r>
              <a:rPr lang="en-US" dirty="0"/>
              <a:t>Part 2: Identities in an infrastructure</a:t>
            </a:r>
          </a:p>
        </p:txBody>
      </p:sp>
      <p:sp>
        <p:nvSpPr>
          <p:cNvPr id="3076" name="Rectangle 21"/>
          <p:cNvSpPr>
            <a:spLocks noGrp="1" noChangeArrowheads="1"/>
          </p:cNvSpPr>
          <p:nvPr>
            <p:ph type="title"/>
          </p:nvPr>
        </p:nvSpPr>
        <p:spPr>
          <a:xfrm>
            <a:off x="457200" y="2052960"/>
            <a:ext cx="6324600" cy="3738240"/>
          </a:xfrm>
        </p:spPr>
        <p:txBody>
          <a:bodyPr/>
          <a:lstStyle/>
          <a:p>
            <a:r>
              <a:rPr lang="en-GB" altLang="en-US" sz="3200" dirty="0">
                <a:solidFill>
                  <a:srgbClr val="F9FEDE"/>
                </a:solidFill>
              </a:rPr>
              <a:t>Concepts of </a:t>
            </a:r>
            <a:br>
              <a:rPr lang="en-GB" altLang="en-US" sz="3200" dirty="0">
                <a:solidFill>
                  <a:srgbClr val="F9FEDE"/>
                </a:solidFill>
              </a:rPr>
            </a:br>
            <a:r>
              <a:rPr lang="en-GB" altLang="en-US" sz="3200" dirty="0">
                <a:solidFill>
                  <a:srgbClr val="F9FEDE"/>
                </a:solidFill>
              </a:rPr>
              <a:t>Computing </a:t>
            </a:r>
            <a:br>
              <a:rPr lang="en-GB" altLang="en-US" sz="3200" dirty="0">
                <a:solidFill>
                  <a:srgbClr val="F9FEDE"/>
                </a:solidFill>
              </a:rPr>
            </a:br>
            <a:r>
              <a:rPr lang="en-GB" altLang="en-US" sz="3200" dirty="0">
                <a:solidFill>
                  <a:srgbClr val="F9FEDE"/>
                </a:solidFill>
              </a:rPr>
              <a:t>Technologies</a:t>
            </a:r>
            <a:br>
              <a:rPr lang="en-GB" altLang="en-US" dirty="0"/>
            </a:br>
            <a:br>
              <a:rPr lang="en-GB" altLang="en-US" dirty="0"/>
            </a:br>
            <a:br>
              <a:rPr lang="en-GB" altLang="en-US" dirty="0"/>
            </a:br>
            <a:r>
              <a:rPr lang="en-US" altLang="en-US" dirty="0"/>
              <a:t>Directory and Access Management:</a:t>
            </a:r>
            <a:br>
              <a:rPr lang="en-US" altLang="en-US" dirty="0"/>
            </a:br>
            <a:r>
              <a:rPr lang="en-US" altLang="en-US" dirty="0"/>
              <a:t>Active Directory Domain Services 2016 Security Improvements</a:t>
            </a:r>
            <a:br>
              <a:rPr lang="en-US" altLang="en-US" dirty="0"/>
            </a:br>
            <a:br>
              <a:rPr lang="en-US" altLang="en-US" dirty="0"/>
            </a:br>
            <a:endParaRPr lang="en-US" altLang="en-US" dirty="0"/>
          </a:p>
        </p:txBody>
      </p:sp>
      <p:sp>
        <p:nvSpPr>
          <p:cNvPr id="4" name="Text Placeholder 4"/>
          <p:cNvSpPr txBox="1">
            <a:spLocks/>
          </p:cNvSpPr>
          <p:nvPr/>
        </p:nvSpPr>
        <p:spPr>
          <a:xfrm>
            <a:off x="7162799" y="2892277"/>
            <a:ext cx="1600201" cy="164592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chemeClr val="tx1"/>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r>
              <a:rPr lang="en-US" sz="1400" spc="0" dirty="0"/>
              <a:t> </a:t>
            </a:r>
          </a:p>
        </p:txBody>
      </p:sp>
    </p:spTree>
    <p:extLst>
      <p:ext uri="{BB962C8B-B14F-4D97-AF65-F5344CB8AC3E}">
        <p14:creationId xmlns:p14="http://schemas.microsoft.com/office/powerpoint/2010/main" val="35871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AD3070-3C3C-8145-B96F-9D7708168634}"/>
              </a:ext>
            </a:extLst>
          </p:cNvPr>
          <p:cNvSpPr>
            <a:spLocks noGrp="1"/>
          </p:cNvSpPr>
          <p:nvPr>
            <p:ph idx="1"/>
          </p:nvPr>
        </p:nvSpPr>
        <p:spPr/>
        <p:txBody>
          <a:bodyPr/>
          <a:lstStyle/>
          <a:p>
            <a:r>
              <a:rPr lang="en-US" dirty="0"/>
              <a:t>Identities are generally more valuable than an exploit into a single system</a:t>
            </a:r>
          </a:p>
          <a:p>
            <a:pPr lvl="1"/>
            <a:r>
              <a:rPr lang="en-US" dirty="0"/>
              <a:t>They can have privileges to do anything in an entire system</a:t>
            </a:r>
          </a:p>
          <a:p>
            <a:pPr lvl="1"/>
            <a:r>
              <a:rPr lang="en-US" dirty="0"/>
              <a:t>They often grant access to many systems</a:t>
            </a:r>
          </a:p>
          <a:p>
            <a:pPr lvl="1"/>
            <a:r>
              <a:rPr lang="en-US" dirty="0"/>
              <a:t>They can hold connections into an individual’s personal life, possibly the personal life of an important person</a:t>
            </a:r>
          </a:p>
          <a:p>
            <a:r>
              <a:rPr lang="en-US" dirty="0"/>
              <a:t>Why would a hacker exploit a single system if they can target identities to access any part of the system they want, gain potential access to many systems, and the end user’s personal life?</a:t>
            </a:r>
          </a:p>
          <a:p>
            <a:r>
              <a:rPr lang="en-US" dirty="0"/>
              <a:t>Individual identities are the most important type of data, and are becoming the most exposed type of data</a:t>
            </a:r>
          </a:p>
        </p:txBody>
      </p:sp>
      <p:sp>
        <p:nvSpPr>
          <p:cNvPr id="3" name="Title 2">
            <a:extLst>
              <a:ext uri="{FF2B5EF4-FFF2-40B4-BE49-F238E27FC236}">
                <a16:creationId xmlns:a16="http://schemas.microsoft.com/office/drawing/2014/main" id="{27F4B394-717E-2A48-A9AB-B5BB527AE123}"/>
              </a:ext>
            </a:extLst>
          </p:cNvPr>
          <p:cNvSpPr>
            <a:spLocks noGrp="1"/>
          </p:cNvSpPr>
          <p:nvPr>
            <p:ph type="title"/>
          </p:nvPr>
        </p:nvSpPr>
        <p:spPr/>
        <p:txBody>
          <a:bodyPr/>
          <a:lstStyle/>
          <a:p>
            <a:r>
              <a:rPr lang="en-US" dirty="0"/>
              <a:t>Value of Identities</a:t>
            </a:r>
          </a:p>
        </p:txBody>
      </p:sp>
    </p:spTree>
    <p:extLst>
      <p:ext uri="{BB962C8B-B14F-4D97-AF65-F5344CB8AC3E}">
        <p14:creationId xmlns:p14="http://schemas.microsoft.com/office/powerpoint/2010/main" val="1575845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9BC152C-7DB8-AF44-B7FB-E74BD77C264B}"/>
              </a:ext>
            </a:extLst>
          </p:cNvPr>
          <p:cNvGraphicFramePr>
            <a:graphicFrameLocks noGrp="1"/>
          </p:cNvGraphicFramePr>
          <p:nvPr>
            <p:ph idx="1"/>
            <p:extLst>
              <p:ext uri="{D42A27DB-BD31-4B8C-83A1-F6EECF244321}">
                <p14:modId xmlns:p14="http://schemas.microsoft.com/office/powerpoint/2010/main" val="1299879785"/>
              </p:ext>
            </p:extLst>
          </p:nvPr>
        </p:nvGraphicFramePr>
        <p:xfrm>
          <a:off x="401194" y="2283033"/>
          <a:ext cx="8361066" cy="4077574"/>
        </p:xfrm>
        <a:graphic>
          <a:graphicData uri="http://schemas.openxmlformats.org/drawingml/2006/table">
            <a:tbl>
              <a:tblPr firstRow="1" bandRow="1">
                <a:tableStyleId>{5C22544A-7EE6-4342-B048-85BDC9FD1C3A}</a:tableStyleId>
              </a:tblPr>
              <a:tblGrid>
                <a:gridCol w="3256503">
                  <a:extLst>
                    <a:ext uri="{9D8B030D-6E8A-4147-A177-3AD203B41FA5}">
                      <a16:colId xmlns:a16="http://schemas.microsoft.com/office/drawing/2014/main" val="2780380277"/>
                    </a:ext>
                  </a:extLst>
                </a:gridCol>
                <a:gridCol w="914400">
                  <a:extLst>
                    <a:ext uri="{9D8B030D-6E8A-4147-A177-3AD203B41FA5}">
                      <a16:colId xmlns:a16="http://schemas.microsoft.com/office/drawing/2014/main" val="1267059519"/>
                    </a:ext>
                  </a:extLst>
                </a:gridCol>
                <a:gridCol w="3265715">
                  <a:extLst>
                    <a:ext uri="{9D8B030D-6E8A-4147-A177-3AD203B41FA5}">
                      <a16:colId xmlns:a16="http://schemas.microsoft.com/office/drawing/2014/main" val="198976401"/>
                    </a:ext>
                  </a:extLst>
                </a:gridCol>
                <a:gridCol w="924448">
                  <a:extLst>
                    <a:ext uri="{9D8B030D-6E8A-4147-A177-3AD203B41FA5}">
                      <a16:colId xmlns:a16="http://schemas.microsoft.com/office/drawing/2014/main" val="921126666"/>
                    </a:ext>
                  </a:extLst>
                </a:gridCol>
              </a:tblGrid>
              <a:tr h="370840">
                <a:tc>
                  <a:txBody>
                    <a:bodyPr/>
                    <a:lstStyle/>
                    <a:p>
                      <a:r>
                        <a:rPr lang="en-US" sz="1600" dirty="0"/>
                        <a:t>2015 Type</a:t>
                      </a:r>
                    </a:p>
                  </a:txBody>
                  <a:tcPr/>
                </a:tc>
                <a:tc>
                  <a:txBody>
                    <a:bodyPr/>
                    <a:lstStyle/>
                    <a:p>
                      <a:r>
                        <a:rPr lang="en-US" sz="1600" dirty="0"/>
                        <a:t>2015 %</a:t>
                      </a:r>
                    </a:p>
                  </a:txBody>
                  <a:tcPr/>
                </a:tc>
                <a:tc>
                  <a:txBody>
                    <a:bodyPr/>
                    <a:lstStyle/>
                    <a:p>
                      <a:r>
                        <a:rPr lang="en-US" sz="1600" dirty="0"/>
                        <a:t>2014 Type</a:t>
                      </a:r>
                    </a:p>
                  </a:txBody>
                  <a:tcPr/>
                </a:tc>
                <a:tc>
                  <a:txBody>
                    <a:bodyPr/>
                    <a:lstStyle/>
                    <a:p>
                      <a:r>
                        <a:rPr lang="en-US" sz="1600" dirty="0"/>
                        <a:t>2014 %</a:t>
                      </a:r>
                    </a:p>
                  </a:txBody>
                  <a:tcPr/>
                </a:tc>
                <a:extLst>
                  <a:ext uri="{0D108BD9-81ED-4DB2-BD59-A6C34878D82A}">
                    <a16:rowId xmlns:a16="http://schemas.microsoft.com/office/drawing/2014/main" val="2992961762"/>
                  </a:ext>
                </a:extLst>
              </a:tr>
              <a:tr h="370840">
                <a:tc>
                  <a:txBody>
                    <a:bodyPr/>
                    <a:lstStyle/>
                    <a:p>
                      <a:r>
                        <a:rPr lang="en-US" sz="1600" dirty="0"/>
                        <a:t>Real Names</a:t>
                      </a:r>
                    </a:p>
                  </a:txBody>
                  <a:tcPr/>
                </a:tc>
                <a:tc>
                  <a:txBody>
                    <a:bodyPr/>
                    <a:lstStyle/>
                    <a:p>
                      <a:r>
                        <a:rPr lang="en-US" sz="1600" dirty="0"/>
                        <a:t>78%</a:t>
                      </a:r>
                    </a:p>
                  </a:txBody>
                  <a:tcPr/>
                </a:tc>
                <a:tc>
                  <a:txBody>
                    <a:bodyPr/>
                    <a:lstStyle/>
                    <a:p>
                      <a:r>
                        <a:rPr lang="en-US" sz="1600" dirty="0"/>
                        <a:t>Real Names</a:t>
                      </a:r>
                    </a:p>
                  </a:txBody>
                  <a:tcPr/>
                </a:tc>
                <a:tc>
                  <a:txBody>
                    <a:bodyPr/>
                    <a:lstStyle/>
                    <a:p>
                      <a:r>
                        <a:rPr lang="en-US" sz="1600" dirty="0"/>
                        <a:t>69%</a:t>
                      </a:r>
                    </a:p>
                  </a:txBody>
                  <a:tcPr/>
                </a:tc>
                <a:extLst>
                  <a:ext uri="{0D108BD9-81ED-4DB2-BD59-A6C34878D82A}">
                    <a16:rowId xmlns:a16="http://schemas.microsoft.com/office/drawing/2014/main" val="2552893246"/>
                  </a:ext>
                </a:extLst>
              </a:tr>
              <a:tr h="370840">
                <a:tc>
                  <a:txBody>
                    <a:bodyPr/>
                    <a:lstStyle/>
                    <a:p>
                      <a:r>
                        <a:rPr lang="en-US" sz="1600" dirty="0"/>
                        <a:t>Home Addresses</a:t>
                      </a:r>
                    </a:p>
                  </a:txBody>
                  <a:tcPr/>
                </a:tc>
                <a:tc>
                  <a:txBody>
                    <a:bodyPr/>
                    <a:lstStyle/>
                    <a:p>
                      <a:r>
                        <a:rPr lang="en-US" sz="1600" dirty="0"/>
                        <a:t>44%</a:t>
                      </a:r>
                    </a:p>
                  </a:txBody>
                  <a:tcPr/>
                </a:tc>
                <a:tc>
                  <a:txBody>
                    <a:bodyPr/>
                    <a:lstStyle/>
                    <a:p>
                      <a:r>
                        <a:rPr lang="en-US" sz="1600" dirty="0"/>
                        <a:t>Gov. ID Numbers</a:t>
                      </a:r>
                    </a:p>
                  </a:txBody>
                  <a:tcPr/>
                </a:tc>
                <a:tc>
                  <a:txBody>
                    <a:bodyPr/>
                    <a:lstStyle/>
                    <a:p>
                      <a:r>
                        <a:rPr lang="en-US" sz="1600" dirty="0"/>
                        <a:t>45%</a:t>
                      </a:r>
                    </a:p>
                  </a:txBody>
                  <a:tcPr/>
                </a:tc>
                <a:extLst>
                  <a:ext uri="{0D108BD9-81ED-4DB2-BD59-A6C34878D82A}">
                    <a16:rowId xmlns:a16="http://schemas.microsoft.com/office/drawing/2014/main" val="2147636491"/>
                  </a:ext>
                </a:extLst>
              </a:tr>
              <a:tr h="370840">
                <a:tc>
                  <a:txBody>
                    <a:bodyPr/>
                    <a:lstStyle/>
                    <a:p>
                      <a:r>
                        <a:rPr lang="en-US" sz="1600" dirty="0"/>
                        <a:t>Birth Dates</a:t>
                      </a:r>
                    </a:p>
                  </a:txBody>
                  <a:tcPr/>
                </a:tc>
                <a:tc>
                  <a:txBody>
                    <a:bodyPr/>
                    <a:lstStyle/>
                    <a:p>
                      <a:r>
                        <a:rPr lang="en-US" sz="1600" dirty="0"/>
                        <a:t>41%</a:t>
                      </a:r>
                    </a:p>
                  </a:txBody>
                  <a:tcPr/>
                </a:tc>
                <a:tc>
                  <a:txBody>
                    <a:bodyPr/>
                    <a:lstStyle/>
                    <a:p>
                      <a:r>
                        <a:rPr lang="en-US" sz="1600" dirty="0"/>
                        <a:t>Home Addresses</a:t>
                      </a:r>
                    </a:p>
                  </a:txBody>
                  <a:tcPr/>
                </a:tc>
                <a:tc>
                  <a:txBody>
                    <a:bodyPr/>
                    <a:lstStyle/>
                    <a:p>
                      <a:r>
                        <a:rPr lang="en-US" sz="1600" dirty="0"/>
                        <a:t>43%</a:t>
                      </a:r>
                    </a:p>
                  </a:txBody>
                  <a:tcPr/>
                </a:tc>
                <a:extLst>
                  <a:ext uri="{0D108BD9-81ED-4DB2-BD59-A6C34878D82A}">
                    <a16:rowId xmlns:a16="http://schemas.microsoft.com/office/drawing/2014/main" val="606368934"/>
                  </a:ext>
                </a:extLst>
              </a:tr>
              <a:tr h="370840">
                <a:tc>
                  <a:txBody>
                    <a:bodyPr/>
                    <a:lstStyle/>
                    <a:p>
                      <a:r>
                        <a:rPr lang="en-US" sz="1600" dirty="0"/>
                        <a:t>Gov. ID Numbers</a:t>
                      </a:r>
                    </a:p>
                  </a:txBody>
                  <a:tcPr/>
                </a:tc>
                <a:tc>
                  <a:txBody>
                    <a:bodyPr/>
                    <a:lstStyle/>
                    <a:p>
                      <a:r>
                        <a:rPr lang="en-US" sz="1600" dirty="0"/>
                        <a:t>38%</a:t>
                      </a:r>
                    </a:p>
                  </a:txBody>
                  <a:tcPr/>
                </a:tc>
                <a:tc>
                  <a:txBody>
                    <a:bodyPr/>
                    <a:lstStyle/>
                    <a:p>
                      <a:r>
                        <a:rPr lang="en-US" sz="1600" dirty="0"/>
                        <a:t>Financial Information</a:t>
                      </a:r>
                    </a:p>
                  </a:txBody>
                  <a:tcPr/>
                </a:tc>
                <a:tc>
                  <a:txBody>
                    <a:bodyPr/>
                    <a:lstStyle/>
                    <a:p>
                      <a:r>
                        <a:rPr lang="en-US" sz="1600" dirty="0"/>
                        <a:t>36%</a:t>
                      </a:r>
                    </a:p>
                  </a:txBody>
                  <a:tcPr/>
                </a:tc>
                <a:extLst>
                  <a:ext uri="{0D108BD9-81ED-4DB2-BD59-A6C34878D82A}">
                    <a16:rowId xmlns:a16="http://schemas.microsoft.com/office/drawing/2014/main" val="1757164103"/>
                  </a:ext>
                </a:extLst>
              </a:tr>
              <a:tr h="370840">
                <a:tc>
                  <a:txBody>
                    <a:bodyPr/>
                    <a:lstStyle/>
                    <a:p>
                      <a:r>
                        <a:rPr lang="en-US" sz="1600" dirty="0"/>
                        <a:t>Medical Records</a:t>
                      </a:r>
                    </a:p>
                  </a:txBody>
                  <a:tcPr/>
                </a:tc>
                <a:tc>
                  <a:txBody>
                    <a:bodyPr/>
                    <a:lstStyle/>
                    <a:p>
                      <a:r>
                        <a:rPr lang="en-US" sz="1600" dirty="0"/>
                        <a:t>36%</a:t>
                      </a:r>
                    </a:p>
                  </a:txBody>
                  <a:tcPr/>
                </a:tc>
                <a:tc>
                  <a:txBody>
                    <a:bodyPr/>
                    <a:lstStyle/>
                    <a:p>
                      <a:r>
                        <a:rPr lang="en-US" sz="1600" dirty="0"/>
                        <a:t>Birth Dates</a:t>
                      </a:r>
                    </a:p>
                  </a:txBody>
                  <a:tcPr/>
                </a:tc>
                <a:tc>
                  <a:txBody>
                    <a:bodyPr/>
                    <a:lstStyle/>
                    <a:p>
                      <a:r>
                        <a:rPr lang="en-US" sz="1600" dirty="0"/>
                        <a:t>35%</a:t>
                      </a:r>
                    </a:p>
                  </a:txBody>
                  <a:tcPr/>
                </a:tc>
                <a:extLst>
                  <a:ext uri="{0D108BD9-81ED-4DB2-BD59-A6C34878D82A}">
                    <a16:rowId xmlns:a16="http://schemas.microsoft.com/office/drawing/2014/main" val="2942691401"/>
                  </a:ext>
                </a:extLst>
              </a:tr>
              <a:tr h="369174">
                <a:tc>
                  <a:txBody>
                    <a:bodyPr/>
                    <a:lstStyle/>
                    <a:p>
                      <a:r>
                        <a:rPr lang="en-US" sz="1600" dirty="0"/>
                        <a:t>Financial Information</a:t>
                      </a:r>
                    </a:p>
                  </a:txBody>
                  <a:tcPr/>
                </a:tc>
                <a:tc>
                  <a:txBody>
                    <a:bodyPr/>
                    <a:lstStyle/>
                    <a:p>
                      <a:r>
                        <a:rPr lang="en-US" sz="1600" dirty="0"/>
                        <a:t>33%</a:t>
                      </a:r>
                    </a:p>
                  </a:txBody>
                  <a:tcPr/>
                </a:tc>
                <a:tc>
                  <a:txBody>
                    <a:bodyPr/>
                    <a:lstStyle/>
                    <a:p>
                      <a:r>
                        <a:rPr lang="en-US" sz="1600" dirty="0"/>
                        <a:t>Medical Records</a:t>
                      </a:r>
                    </a:p>
                  </a:txBody>
                  <a:tcPr/>
                </a:tc>
                <a:tc>
                  <a:txBody>
                    <a:bodyPr/>
                    <a:lstStyle/>
                    <a:p>
                      <a:r>
                        <a:rPr lang="en-US" sz="1600" dirty="0"/>
                        <a:t>34%</a:t>
                      </a:r>
                    </a:p>
                  </a:txBody>
                  <a:tcPr/>
                </a:tc>
                <a:extLst>
                  <a:ext uri="{0D108BD9-81ED-4DB2-BD59-A6C34878D82A}">
                    <a16:rowId xmlns:a16="http://schemas.microsoft.com/office/drawing/2014/main" val="1959929796"/>
                  </a:ext>
                </a:extLst>
              </a:tr>
              <a:tr h="370840">
                <a:tc>
                  <a:txBody>
                    <a:bodyPr/>
                    <a:lstStyle/>
                    <a:p>
                      <a:r>
                        <a:rPr lang="en-US" sz="1600" dirty="0"/>
                        <a:t>Email Addresses</a:t>
                      </a:r>
                    </a:p>
                  </a:txBody>
                  <a:tcPr/>
                </a:tc>
                <a:tc>
                  <a:txBody>
                    <a:bodyPr/>
                    <a:lstStyle/>
                    <a:p>
                      <a:r>
                        <a:rPr lang="en-US" sz="1600" dirty="0"/>
                        <a:t>21%</a:t>
                      </a:r>
                    </a:p>
                  </a:txBody>
                  <a:tcPr/>
                </a:tc>
                <a:tc>
                  <a:txBody>
                    <a:bodyPr/>
                    <a:lstStyle/>
                    <a:p>
                      <a:r>
                        <a:rPr lang="en-US" sz="1600" dirty="0"/>
                        <a:t>Phone Numbers</a:t>
                      </a:r>
                    </a:p>
                  </a:txBody>
                  <a:tcPr/>
                </a:tc>
                <a:tc>
                  <a:txBody>
                    <a:bodyPr/>
                    <a:lstStyle/>
                    <a:p>
                      <a:r>
                        <a:rPr lang="en-US" sz="1600" dirty="0"/>
                        <a:t>21%</a:t>
                      </a:r>
                    </a:p>
                  </a:txBody>
                  <a:tcPr/>
                </a:tc>
                <a:extLst>
                  <a:ext uri="{0D108BD9-81ED-4DB2-BD59-A6C34878D82A}">
                    <a16:rowId xmlns:a16="http://schemas.microsoft.com/office/drawing/2014/main" val="3067083390"/>
                  </a:ext>
                </a:extLst>
              </a:tr>
              <a:tr h="370840">
                <a:tc>
                  <a:txBody>
                    <a:bodyPr/>
                    <a:lstStyle/>
                    <a:p>
                      <a:r>
                        <a:rPr lang="en-US" sz="1600" dirty="0"/>
                        <a:t>Phone Numbers</a:t>
                      </a:r>
                    </a:p>
                  </a:txBody>
                  <a:tcPr/>
                </a:tc>
                <a:tc>
                  <a:txBody>
                    <a:bodyPr/>
                    <a:lstStyle/>
                    <a:p>
                      <a:r>
                        <a:rPr lang="en-US" sz="1600" dirty="0"/>
                        <a:t>19%</a:t>
                      </a:r>
                    </a:p>
                  </a:txBody>
                  <a:tcPr/>
                </a:tc>
                <a:tc>
                  <a:txBody>
                    <a:bodyPr/>
                    <a:lstStyle/>
                    <a:p>
                      <a:r>
                        <a:rPr lang="en-US" sz="1600" dirty="0"/>
                        <a:t>Email Addresses</a:t>
                      </a:r>
                    </a:p>
                  </a:txBody>
                  <a:tcPr/>
                </a:tc>
                <a:tc>
                  <a:txBody>
                    <a:bodyPr/>
                    <a:lstStyle/>
                    <a:p>
                      <a:r>
                        <a:rPr lang="en-US" sz="1600" dirty="0"/>
                        <a:t>20%</a:t>
                      </a:r>
                    </a:p>
                  </a:txBody>
                  <a:tcPr/>
                </a:tc>
                <a:extLst>
                  <a:ext uri="{0D108BD9-81ED-4DB2-BD59-A6C34878D82A}">
                    <a16:rowId xmlns:a16="http://schemas.microsoft.com/office/drawing/2014/main" val="3700317224"/>
                  </a:ext>
                </a:extLst>
              </a:tr>
              <a:tr h="370840">
                <a:tc>
                  <a:txBody>
                    <a:bodyPr/>
                    <a:lstStyle/>
                    <a:p>
                      <a:r>
                        <a:rPr lang="en-US" sz="1600" dirty="0"/>
                        <a:t>Insurance</a:t>
                      </a:r>
                    </a:p>
                  </a:txBody>
                  <a:tcPr/>
                </a:tc>
                <a:tc>
                  <a:txBody>
                    <a:bodyPr/>
                    <a:lstStyle/>
                    <a:p>
                      <a:r>
                        <a:rPr lang="en-US" sz="1600" dirty="0"/>
                        <a:t>13%</a:t>
                      </a:r>
                    </a:p>
                  </a:txBody>
                  <a:tcPr/>
                </a:tc>
                <a:tc>
                  <a:txBody>
                    <a:bodyPr/>
                    <a:lstStyle/>
                    <a:p>
                      <a:r>
                        <a:rPr lang="en-US" sz="1600" dirty="0"/>
                        <a:t>Usernames &amp; Passwords</a:t>
                      </a:r>
                    </a:p>
                  </a:txBody>
                  <a:tcPr/>
                </a:tc>
                <a:tc>
                  <a:txBody>
                    <a:bodyPr/>
                    <a:lstStyle/>
                    <a:p>
                      <a:r>
                        <a:rPr lang="en-US" sz="1600" dirty="0"/>
                        <a:t>13%</a:t>
                      </a:r>
                    </a:p>
                  </a:txBody>
                  <a:tcPr/>
                </a:tc>
                <a:extLst>
                  <a:ext uri="{0D108BD9-81ED-4DB2-BD59-A6C34878D82A}">
                    <a16:rowId xmlns:a16="http://schemas.microsoft.com/office/drawing/2014/main" val="3789282247"/>
                  </a:ext>
                </a:extLst>
              </a:tr>
              <a:tr h="370840">
                <a:tc>
                  <a:txBody>
                    <a:bodyPr/>
                    <a:lstStyle/>
                    <a:p>
                      <a:r>
                        <a:rPr lang="en-US" sz="1600" dirty="0"/>
                        <a:t>Usernames &amp; Passwords</a:t>
                      </a:r>
                    </a:p>
                  </a:txBody>
                  <a:tcPr/>
                </a:tc>
                <a:tc>
                  <a:txBody>
                    <a:bodyPr/>
                    <a:lstStyle/>
                    <a:p>
                      <a:r>
                        <a:rPr lang="en-US" sz="1600" dirty="0"/>
                        <a:t>11%</a:t>
                      </a:r>
                    </a:p>
                  </a:txBody>
                  <a:tcPr/>
                </a:tc>
                <a:tc>
                  <a:txBody>
                    <a:bodyPr/>
                    <a:lstStyle/>
                    <a:p>
                      <a:r>
                        <a:rPr lang="en-US" sz="1600" dirty="0"/>
                        <a:t>Insurance</a:t>
                      </a:r>
                    </a:p>
                  </a:txBody>
                  <a:tcPr/>
                </a:tc>
                <a:tc>
                  <a:txBody>
                    <a:bodyPr/>
                    <a:lstStyle/>
                    <a:p>
                      <a:r>
                        <a:rPr lang="en-US" sz="1600" dirty="0"/>
                        <a:t>11%</a:t>
                      </a:r>
                    </a:p>
                  </a:txBody>
                  <a:tcPr/>
                </a:tc>
                <a:extLst>
                  <a:ext uri="{0D108BD9-81ED-4DB2-BD59-A6C34878D82A}">
                    <a16:rowId xmlns:a16="http://schemas.microsoft.com/office/drawing/2014/main" val="3109169153"/>
                  </a:ext>
                </a:extLst>
              </a:tr>
            </a:tbl>
          </a:graphicData>
        </a:graphic>
      </p:graphicFrame>
      <p:sp>
        <p:nvSpPr>
          <p:cNvPr id="3" name="Title 2">
            <a:extLst>
              <a:ext uri="{FF2B5EF4-FFF2-40B4-BE49-F238E27FC236}">
                <a16:creationId xmlns:a16="http://schemas.microsoft.com/office/drawing/2014/main" id="{6AA93907-645A-8548-AD35-96864FE49B78}"/>
              </a:ext>
            </a:extLst>
          </p:cNvPr>
          <p:cNvSpPr>
            <a:spLocks noGrp="1"/>
          </p:cNvSpPr>
          <p:nvPr>
            <p:ph type="title"/>
          </p:nvPr>
        </p:nvSpPr>
        <p:spPr/>
        <p:txBody>
          <a:bodyPr/>
          <a:lstStyle/>
          <a:p>
            <a:r>
              <a:rPr lang="en-US" dirty="0"/>
              <a:t>Top 10 Types of Information Exposed</a:t>
            </a:r>
          </a:p>
        </p:txBody>
      </p:sp>
      <p:sp>
        <p:nvSpPr>
          <p:cNvPr id="5" name="TextBox 4">
            <a:extLst>
              <a:ext uri="{FF2B5EF4-FFF2-40B4-BE49-F238E27FC236}">
                <a16:creationId xmlns:a16="http://schemas.microsoft.com/office/drawing/2014/main" id="{C125766D-5BCB-5C4D-8F64-66E4DD896FC9}"/>
              </a:ext>
            </a:extLst>
          </p:cNvPr>
          <p:cNvSpPr txBox="1"/>
          <p:nvPr/>
        </p:nvSpPr>
        <p:spPr>
          <a:xfrm>
            <a:off x="4840609" y="6360607"/>
            <a:ext cx="3921651" cy="300788"/>
          </a:xfrm>
          <a:prstGeom prst="rect">
            <a:avLst/>
          </a:prstGeom>
          <a:noFill/>
        </p:spPr>
        <p:txBody>
          <a:bodyPr wrap="none" rtlCol="0">
            <a:spAutoFit/>
          </a:bodyPr>
          <a:lstStyle/>
          <a:p>
            <a:pPr algn="ctr">
              <a:lnSpc>
                <a:spcPts val="1800"/>
              </a:lnSpc>
            </a:pPr>
            <a:r>
              <a:rPr lang="en-US" sz="1200" dirty="0"/>
              <a:t>Source: Symantec Internet Security Threat Report (2016)</a:t>
            </a:r>
            <a:endParaRPr lang="en-US" sz="1200" b="0" dirty="0">
              <a:latin typeface="+mn-lt"/>
            </a:endParaRPr>
          </a:p>
        </p:txBody>
      </p:sp>
      <p:sp>
        <p:nvSpPr>
          <p:cNvPr id="6" name="TextBox 5">
            <a:extLst>
              <a:ext uri="{FF2B5EF4-FFF2-40B4-BE49-F238E27FC236}">
                <a16:creationId xmlns:a16="http://schemas.microsoft.com/office/drawing/2014/main" id="{F1F15502-6F0E-C94D-A01F-CF6D85231B0A}"/>
              </a:ext>
            </a:extLst>
          </p:cNvPr>
          <p:cNvSpPr txBox="1"/>
          <p:nvPr/>
        </p:nvSpPr>
        <p:spPr>
          <a:xfrm>
            <a:off x="401194" y="1820662"/>
            <a:ext cx="8361066" cy="323165"/>
          </a:xfrm>
          <a:prstGeom prst="rect">
            <a:avLst/>
          </a:prstGeom>
          <a:noFill/>
        </p:spPr>
        <p:txBody>
          <a:bodyPr wrap="square" rtlCol="0">
            <a:spAutoFit/>
          </a:bodyPr>
          <a:lstStyle/>
          <a:p>
            <a:pPr>
              <a:lnSpc>
                <a:spcPts val="1800"/>
              </a:lnSpc>
            </a:pPr>
            <a:r>
              <a:rPr lang="en-US" sz="1800" b="0" dirty="0">
                <a:latin typeface="+mn-lt"/>
              </a:rPr>
              <a:t>Percentage is of data breaches that exposed the specified type of data</a:t>
            </a:r>
          </a:p>
        </p:txBody>
      </p:sp>
    </p:spTree>
    <p:extLst>
      <p:ext uri="{BB962C8B-B14F-4D97-AF65-F5344CB8AC3E}">
        <p14:creationId xmlns:p14="http://schemas.microsoft.com/office/powerpoint/2010/main" val="377981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C9DF5F-66D7-E14C-8C10-9392040CD149}"/>
              </a:ext>
            </a:extLst>
          </p:cNvPr>
          <p:cNvSpPr>
            <a:spLocks noGrp="1"/>
          </p:cNvSpPr>
          <p:nvPr>
            <p:ph idx="1"/>
          </p:nvPr>
        </p:nvSpPr>
        <p:spPr/>
        <p:txBody>
          <a:bodyPr/>
          <a:lstStyle/>
          <a:p>
            <a:r>
              <a:rPr lang="en-US" dirty="0"/>
              <a:t>Attacks targeting identities are rising everyday</a:t>
            </a:r>
          </a:p>
          <a:p>
            <a:r>
              <a:rPr lang="en-US" dirty="0"/>
              <a:t>The following graph shows the number of identities that have been exposed compared to the total number of incidents</a:t>
            </a:r>
          </a:p>
        </p:txBody>
      </p:sp>
      <p:sp>
        <p:nvSpPr>
          <p:cNvPr id="3" name="Title 2">
            <a:extLst>
              <a:ext uri="{FF2B5EF4-FFF2-40B4-BE49-F238E27FC236}">
                <a16:creationId xmlns:a16="http://schemas.microsoft.com/office/drawing/2014/main" id="{F304833B-C217-0746-9F39-697C63F887A6}"/>
              </a:ext>
            </a:extLst>
          </p:cNvPr>
          <p:cNvSpPr>
            <a:spLocks noGrp="1"/>
          </p:cNvSpPr>
          <p:nvPr>
            <p:ph type="title"/>
          </p:nvPr>
        </p:nvSpPr>
        <p:spPr/>
        <p:txBody>
          <a:bodyPr/>
          <a:lstStyle/>
          <a:p>
            <a:r>
              <a:rPr lang="en-US" dirty="0"/>
              <a:t>Identity Attacks Rising</a:t>
            </a:r>
          </a:p>
        </p:txBody>
      </p:sp>
      <p:pic>
        <p:nvPicPr>
          <p:cNvPr id="5" name="Picture 4">
            <a:extLst>
              <a:ext uri="{FF2B5EF4-FFF2-40B4-BE49-F238E27FC236}">
                <a16:creationId xmlns:a16="http://schemas.microsoft.com/office/drawing/2014/main" id="{7AA56691-551A-EC4F-9908-A2B1D24E2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6935" y="3091938"/>
            <a:ext cx="4029389" cy="2944140"/>
          </a:xfrm>
          <a:prstGeom prst="rect">
            <a:avLst/>
          </a:prstGeom>
        </p:spPr>
      </p:pic>
      <p:sp>
        <p:nvSpPr>
          <p:cNvPr id="6" name="TextBox 5">
            <a:extLst>
              <a:ext uri="{FF2B5EF4-FFF2-40B4-BE49-F238E27FC236}">
                <a16:creationId xmlns:a16="http://schemas.microsoft.com/office/drawing/2014/main" id="{1854B7F8-39CC-F545-BAC4-41F534C29848}"/>
              </a:ext>
            </a:extLst>
          </p:cNvPr>
          <p:cNvSpPr txBox="1"/>
          <p:nvPr/>
        </p:nvSpPr>
        <p:spPr>
          <a:xfrm>
            <a:off x="2610803" y="6036078"/>
            <a:ext cx="3921651" cy="300788"/>
          </a:xfrm>
          <a:prstGeom prst="rect">
            <a:avLst/>
          </a:prstGeom>
          <a:noFill/>
        </p:spPr>
        <p:txBody>
          <a:bodyPr wrap="none" rtlCol="0">
            <a:spAutoFit/>
          </a:bodyPr>
          <a:lstStyle/>
          <a:p>
            <a:pPr algn="ctr">
              <a:lnSpc>
                <a:spcPts val="1800"/>
              </a:lnSpc>
            </a:pPr>
            <a:r>
              <a:rPr lang="en-US" sz="1200" dirty="0"/>
              <a:t>Source: Symantec Internet Security Threat Report (2016)</a:t>
            </a:r>
            <a:endParaRPr lang="en-US" sz="1200" b="0" dirty="0">
              <a:latin typeface="+mn-lt"/>
            </a:endParaRPr>
          </a:p>
        </p:txBody>
      </p:sp>
    </p:spTree>
    <p:extLst>
      <p:ext uri="{BB962C8B-B14F-4D97-AF65-F5344CB8AC3E}">
        <p14:creationId xmlns:p14="http://schemas.microsoft.com/office/powerpoint/2010/main" val="3004845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43D7CA-C460-504B-A9B2-9B933979D436}"/>
              </a:ext>
            </a:extLst>
          </p:cNvPr>
          <p:cNvSpPr>
            <a:spLocks noGrp="1"/>
          </p:cNvSpPr>
          <p:nvPr>
            <p:ph idx="1"/>
          </p:nvPr>
        </p:nvSpPr>
        <p:spPr/>
        <p:txBody>
          <a:bodyPr/>
          <a:lstStyle/>
          <a:p>
            <a:r>
              <a:rPr lang="en-US" dirty="0"/>
              <a:t>The most common response of engineers behind the attacked system is to say that the attack was very complex and sophisticated, but that is usually not the case</a:t>
            </a:r>
          </a:p>
          <a:p>
            <a:r>
              <a:rPr lang="en-US" dirty="0"/>
              <a:t>The following graph shows that most vulnerabilities in software that attackers find are not complex</a:t>
            </a:r>
          </a:p>
        </p:txBody>
      </p:sp>
      <p:sp>
        <p:nvSpPr>
          <p:cNvPr id="3" name="Title 2">
            <a:extLst>
              <a:ext uri="{FF2B5EF4-FFF2-40B4-BE49-F238E27FC236}">
                <a16:creationId xmlns:a16="http://schemas.microsoft.com/office/drawing/2014/main" id="{12F096A9-7DEA-A94A-872D-80219010BEAC}"/>
              </a:ext>
            </a:extLst>
          </p:cNvPr>
          <p:cNvSpPr>
            <a:spLocks noGrp="1"/>
          </p:cNvSpPr>
          <p:nvPr>
            <p:ph type="title"/>
          </p:nvPr>
        </p:nvSpPr>
        <p:spPr/>
        <p:txBody>
          <a:bodyPr/>
          <a:lstStyle/>
          <a:p>
            <a:r>
              <a:rPr lang="en-US" dirty="0"/>
              <a:t>Complexity of Vulnerabilities</a:t>
            </a:r>
          </a:p>
        </p:txBody>
      </p:sp>
      <p:pic>
        <p:nvPicPr>
          <p:cNvPr id="6" name="Picture 5">
            <a:extLst>
              <a:ext uri="{FF2B5EF4-FFF2-40B4-BE49-F238E27FC236}">
                <a16:creationId xmlns:a16="http://schemas.microsoft.com/office/drawing/2014/main" id="{663FE189-099A-7A4B-A9AD-59B2B6DF1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501" y="3547616"/>
            <a:ext cx="4582887" cy="2578863"/>
          </a:xfrm>
          <a:prstGeom prst="rect">
            <a:avLst/>
          </a:prstGeom>
        </p:spPr>
      </p:pic>
      <p:sp>
        <p:nvSpPr>
          <p:cNvPr id="7" name="TextBox 6">
            <a:extLst>
              <a:ext uri="{FF2B5EF4-FFF2-40B4-BE49-F238E27FC236}">
                <a16:creationId xmlns:a16="http://schemas.microsoft.com/office/drawing/2014/main" id="{4A0CE94D-E49A-8749-8032-8A7812996C39}"/>
              </a:ext>
            </a:extLst>
          </p:cNvPr>
          <p:cNvSpPr txBox="1"/>
          <p:nvPr/>
        </p:nvSpPr>
        <p:spPr>
          <a:xfrm>
            <a:off x="2293501" y="6126479"/>
            <a:ext cx="4582887" cy="531620"/>
          </a:xfrm>
          <a:prstGeom prst="rect">
            <a:avLst/>
          </a:prstGeom>
          <a:noFill/>
        </p:spPr>
        <p:txBody>
          <a:bodyPr wrap="square" rtlCol="0">
            <a:spAutoFit/>
          </a:bodyPr>
          <a:lstStyle/>
          <a:p>
            <a:pPr algn="ctr">
              <a:lnSpc>
                <a:spcPts val="1800"/>
              </a:lnSpc>
            </a:pPr>
            <a:r>
              <a:rPr lang="en-US" sz="1200" dirty="0"/>
              <a:t>Source: Microsoft Security Intelligence Report Volume 21 ( January through June 2016)</a:t>
            </a:r>
            <a:endParaRPr lang="en-US" sz="1200" b="0" dirty="0">
              <a:latin typeface="+mn-lt"/>
            </a:endParaRPr>
          </a:p>
        </p:txBody>
      </p:sp>
    </p:spTree>
    <p:extLst>
      <p:ext uri="{BB962C8B-B14F-4D97-AF65-F5344CB8AC3E}">
        <p14:creationId xmlns:p14="http://schemas.microsoft.com/office/powerpoint/2010/main" val="1700757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4F6B0C-A7A2-9046-9E56-8C8B653D01BE}"/>
              </a:ext>
            </a:extLst>
          </p:cNvPr>
          <p:cNvSpPr>
            <a:spLocks noGrp="1"/>
          </p:cNvSpPr>
          <p:nvPr>
            <p:ph idx="1"/>
          </p:nvPr>
        </p:nvSpPr>
        <p:spPr/>
        <p:txBody>
          <a:bodyPr/>
          <a:lstStyle/>
          <a:p>
            <a:r>
              <a:rPr lang="en-US" dirty="0"/>
              <a:t>The Microsoft tiered administration model is based on 3 tiers</a:t>
            </a:r>
          </a:p>
          <a:p>
            <a:r>
              <a:rPr lang="en-US" dirty="0"/>
              <a:t>Identity attacks generally start by gaining some sort of access to the infrastructure and then moving laterally until the desired privileges are obtained</a:t>
            </a:r>
          </a:p>
        </p:txBody>
      </p:sp>
      <p:sp>
        <p:nvSpPr>
          <p:cNvPr id="3" name="Title 2">
            <a:extLst>
              <a:ext uri="{FF2B5EF4-FFF2-40B4-BE49-F238E27FC236}">
                <a16:creationId xmlns:a16="http://schemas.microsoft.com/office/drawing/2014/main" id="{0E5D4733-41CB-D247-BE98-016C79FCE609}"/>
              </a:ext>
            </a:extLst>
          </p:cNvPr>
          <p:cNvSpPr>
            <a:spLocks noGrp="1"/>
          </p:cNvSpPr>
          <p:nvPr>
            <p:ph type="title"/>
          </p:nvPr>
        </p:nvSpPr>
        <p:spPr/>
        <p:txBody>
          <a:bodyPr/>
          <a:lstStyle/>
          <a:p>
            <a:r>
              <a:rPr lang="en-US" dirty="0"/>
              <a:t>A Typical Identity Infrastructure Attack</a:t>
            </a:r>
          </a:p>
        </p:txBody>
      </p:sp>
      <p:pic>
        <p:nvPicPr>
          <p:cNvPr id="5" name="Picture 4">
            <a:extLst>
              <a:ext uri="{FF2B5EF4-FFF2-40B4-BE49-F238E27FC236}">
                <a16:creationId xmlns:a16="http://schemas.microsoft.com/office/drawing/2014/main" id="{51FFDA42-7123-A048-A985-DB45BD59EC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0624" y="3235657"/>
            <a:ext cx="4762007" cy="2898864"/>
          </a:xfrm>
          <a:prstGeom prst="rect">
            <a:avLst/>
          </a:prstGeom>
        </p:spPr>
      </p:pic>
      <p:sp>
        <p:nvSpPr>
          <p:cNvPr id="6" name="Rectangle 5">
            <a:extLst>
              <a:ext uri="{FF2B5EF4-FFF2-40B4-BE49-F238E27FC236}">
                <a16:creationId xmlns:a16="http://schemas.microsoft.com/office/drawing/2014/main" id="{406D8419-4B13-8945-85FB-FFC3EF5FEAF9}"/>
              </a:ext>
            </a:extLst>
          </p:cNvPr>
          <p:cNvSpPr/>
          <p:nvPr/>
        </p:nvSpPr>
        <p:spPr>
          <a:xfrm>
            <a:off x="2294613" y="6134521"/>
            <a:ext cx="4554031" cy="300788"/>
          </a:xfrm>
          <a:prstGeom prst="rect">
            <a:avLst/>
          </a:prstGeom>
        </p:spPr>
        <p:txBody>
          <a:bodyPr wrap="square">
            <a:spAutoFit/>
          </a:bodyPr>
          <a:lstStyle/>
          <a:p>
            <a:pPr algn="ctr">
              <a:lnSpc>
                <a:spcPts val="1800"/>
              </a:lnSpc>
            </a:pPr>
            <a:r>
              <a:rPr lang="en-US" sz="1200" dirty="0"/>
              <a:t>Source: Mastering Active Directory, </a:t>
            </a:r>
            <a:r>
              <a:rPr lang="en-US" sz="1200" dirty="0" err="1"/>
              <a:t>Dishan</a:t>
            </a:r>
            <a:r>
              <a:rPr lang="en-US" sz="1200" dirty="0"/>
              <a:t> Francis</a:t>
            </a:r>
          </a:p>
        </p:txBody>
      </p:sp>
    </p:spTree>
    <p:extLst>
      <p:ext uri="{BB962C8B-B14F-4D97-AF65-F5344CB8AC3E}">
        <p14:creationId xmlns:p14="http://schemas.microsoft.com/office/powerpoint/2010/main" val="1890798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208E3C-4389-B34F-A124-886D6527268A}"/>
              </a:ext>
            </a:extLst>
          </p:cNvPr>
          <p:cNvSpPr>
            <a:spLocks noGrp="1"/>
          </p:cNvSpPr>
          <p:nvPr>
            <p:ph idx="1"/>
          </p:nvPr>
        </p:nvSpPr>
        <p:spPr/>
        <p:txBody>
          <a:bodyPr/>
          <a:lstStyle/>
          <a:p>
            <a:r>
              <a:rPr lang="en-US" dirty="0"/>
              <a:t>The first step is to get some type of access into the identity infrastructure system</a:t>
            </a:r>
          </a:p>
          <a:p>
            <a:r>
              <a:rPr lang="en-US" dirty="0"/>
              <a:t>Attackers go after typical user accounts first as they are much easier to get access to as opposed to a domain/enterprise admin account</a:t>
            </a:r>
          </a:p>
          <a:p>
            <a:pPr lvl="1"/>
            <a:r>
              <a:rPr lang="en-US" dirty="0"/>
              <a:t>A phishing email is a common attack method to gain access to a normal user account</a:t>
            </a:r>
          </a:p>
          <a:p>
            <a:r>
              <a:rPr lang="en-US" dirty="0"/>
              <a:t>Many admins, in bad practice, give typical users admin privileges as an easy solution to allow them to perform a necessary task</a:t>
            </a:r>
          </a:p>
          <a:p>
            <a:pPr lvl="1"/>
            <a:r>
              <a:rPr lang="en-US" dirty="0"/>
              <a:t>This leaves many typical user accounts with the privileges of an admin right off the bat</a:t>
            </a:r>
          </a:p>
        </p:txBody>
      </p:sp>
      <p:sp>
        <p:nvSpPr>
          <p:cNvPr id="3" name="Title 2">
            <a:extLst>
              <a:ext uri="{FF2B5EF4-FFF2-40B4-BE49-F238E27FC236}">
                <a16:creationId xmlns:a16="http://schemas.microsoft.com/office/drawing/2014/main" id="{FED17F75-7AB9-1B40-ADFF-68D8ADFE1249}"/>
              </a:ext>
            </a:extLst>
          </p:cNvPr>
          <p:cNvSpPr>
            <a:spLocks noGrp="1"/>
          </p:cNvSpPr>
          <p:nvPr>
            <p:ph type="title"/>
          </p:nvPr>
        </p:nvSpPr>
        <p:spPr/>
        <p:txBody>
          <a:bodyPr/>
          <a:lstStyle/>
          <a:p>
            <a:r>
              <a:rPr lang="en-US" dirty="0"/>
              <a:t>A Typical Attack</a:t>
            </a:r>
          </a:p>
        </p:txBody>
      </p:sp>
    </p:spTree>
    <p:extLst>
      <p:ext uri="{BB962C8B-B14F-4D97-AF65-F5344CB8AC3E}">
        <p14:creationId xmlns:p14="http://schemas.microsoft.com/office/powerpoint/2010/main" val="216074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052DFA-B484-AB4B-A50D-207BAF73F65E}"/>
              </a:ext>
            </a:extLst>
          </p:cNvPr>
          <p:cNvSpPr>
            <a:spLocks noGrp="1"/>
          </p:cNvSpPr>
          <p:nvPr>
            <p:ph idx="1"/>
          </p:nvPr>
        </p:nvSpPr>
        <p:spPr/>
        <p:txBody>
          <a:bodyPr/>
          <a:lstStyle/>
          <a:p>
            <a:r>
              <a:rPr lang="en-US" dirty="0"/>
              <a:t>If the user does not already have privileges needed to get to the next tier, an experienced attacker can easily get them</a:t>
            </a:r>
          </a:p>
          <a:p>
            <a:pPr lvl="1"/>
            <a:r>
              <a:rPr lang="en-US" dirty="0"/>
              <a:t>A common tactic is to set up a password harvesting tool and make the system fail, requiring an IT admin with administrator privileges to come login and have their username and password harvested</a:t>
            </a:r>
          </a:p>
          <a:p>
            <a:r>
              <a:rPr lang="en-US" dirty="0"/>
              <a:t>These simple attacks get many attackers the privileges that they are after</a:t>
            </a:r>
          </a:p>
        </p:txBody>
      </p:sp>
      <p:sp>
        <p:nvSpPr>
          <p:cNvPr id="3" name="Title 2">
            <a:extLst>
              <a:ext uri="{FF2B5EF4-FFF2-40B4-BE49-F238E27FC236}">
                <a16:creationId xmlns:a16="http://schemas.microsoft.com/office/drawing/2014/main" id="{FD5D9A7D-142A-DF44-9A9C-976D0C1A593F}"/>
              </a:ext>
            </a:extLst>
          </p:cNvPr>
          <p:cNvSpPr>
            <a:spLocks noGrp="1"/>
          </p:cNvSpPr>
          <p:nvPr>
            <p:ph type="title"/>
          </p:nvPr>
        </p:nvSpPr>
        <p:spPr/>
        <p:txBody>
          <a:bodyPr/>
          <a:lstStyle/>
          <a:p>
            <a:r>
              <a:rPr lang="en-US" dirty="0"/>
              <a:t>A Typical Attack (cont.)</a:t>
            </a:r>
          </a:p>
        </p:txBody>
      </p:sp>
    </p:spTree>
    <p:extLst>
      <p:ext uri="{BB962C8B-B14F-4D97-AF65-F5344CB8AC3E}">
        <p14:creationId xmlns:p14="http://schemas.microsoft.com/office/powerpoint/2010/main" val="2792294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3C6696-9A57-5348-B38D-8A96C41158A8}"/>
              </a:ext>
            </a:extLst>
          </p:cNvPr>
          <p:cNvSpPr>
            <a:spLocks noGrp="1"/>
          </p:cNvSpPr>
          <p:nvPr>
            <p:ph idx="1"/>
          </p:nvPr>
        </p:nvSpPr>
        <p:spPr/>
        <p:txBody>
          <a:bodyPr/>
          <a:lstStyle/>
          <a:p>
            <a:r>
              <a:rPr lang="en-US" dirty="0"/>
              <a:t>The latest reports show that after an initial breach, it takes less than 48 hours on average to get access to tier 0</a:t>
            </a:r>
          </a:p>
          <a:p>
            <a:r>
              <a:rPr lang="en-US" dirty="0"/>
              <a:t>It usually takes at least 7 or 8 months to identify the breach</a:t>
            </a:r>
          </a:p>
          <a:p>
            <a:pPr lvl="1"/>
            <a:r>
              <a:rPr lang="en-US" dirty="0"/>
              <a:t>Once the attacker has full privileges, it is easy for them to hide themselves by creating backdoors into the infrastructure or cleaning up logs</a:t>
            </a:r>
          </a:p>
          <a:p>
            <a:r>
              <a:rPr lang="en-US" dirty="0"/>
              <a:t>The systems we use trust admin accounts as trustworthy people, but this should no longer be the case</a:t>
            </a:r>
          </a:p>
        </p:txBody>
      </p:sp>
      <p:sp>
        <p:nvSpPr>
          <p:cNvPr id="3" name="Title 2">
            <a:extLst>
              <a:ext uri="{FF2B5EF4-FFF2-40B4-BE49-F238E27FC236}">
                <a16:creationId xmlns:a16="http://schemas.microsoft.com/office/drawing/2014/main" id="{C1D624E8-93D5-1846-AED9-33C11B0816FB}"/>
              </a:ext>
            </a:extLst>
          </p:cNvPr>
          <p:cNvSpPr>
            <a:spLocks noGrp="1"/>
          </p:cNvSpPr>
          <p:nvPr>
            <p:ph type="title"/>
          </p:nvPr>
        </p:nvSpPr>
        <p:spPr/>
        <p:txBody>
          <a:bodyPr/>
          <a:lstStyle/>
          <a:p>
            <a:r>
              <a:rPr lang="en-US" dirty="0"/>
              <a:t>After They Have Access</a:t>
            </a:r>
          </a:p>
        </p:txBody>
      </p:sp>
    </p:spTree>
    <p:extLst>
      <p:ext uri="{BB962C8B-B14F-4D97-AF65-F5344CB8AC3E}">
        <p14:creationId xmlns:p14="http://schemas.microsoft.com/office/powerpoint/2010/main" val="1622470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9F5272-C025-A848-938C-77F8760BBC16}"/>
              </a:ext>
            </a:extLst>
          </p:cNvPr>
          <p:cNvSpPr>
            <a:spLocks noGrp="1"/>
          </p:cNvSpPr>
          <p:nvPr>
            <p:ph idx="1"/>
          </p:nvPr>
        </p:nvSpPr>
        <p:spPr>
          <a:xfrm>
            <a:off x="380999" y="1719071"/>
            <a:ext cx="8407893" cy="4882696"/>
          </a:xfrm>
        </p:spPr>
        <p:txBody>
          <a:bodyPr>
            <a:normAutofit/>
          </a:bodyPr>
          <a:lstStyle/>
          <a:p>
            <a:r>
              <a:rPr lang="en-US" dirty="0"/>
              <a:t>The root of this vulnerability comes from IT professionals managing the permissions of user accounts</a:t>
            </a:r>
          </a:p>
          <a:p>
            <a:pPr lvl="1"/>
            <a:r>
              <a:rPr lang="en-US" dirty="0"/>
              <a:t>It is too easy for someone to take the easy path and just assign someone admin privileges</a:t>
            </a:r>
          </a:p>
          <a:p>
            <a:r>
              <a:rPr lang="en-US" dirty="0"/>
              <a:t>Common comments from IT professionals on infrastructure identity security</a:t>
            </a:r>
          </a:p>
          <a:p>
            <a:pPr lvl="1"/>
            <a:r>
              <a:rPr lang="en-US" dirty="0"/>
              <a:t>“We have too many administrator accounts.”</a:t>
            </a:r>
          </a:p>
          <a:p>
            <a:pPr lvl="1"/>
            <a:r>
              <a:rPr lang="en-US" dirty="0"/>
              <a:t>”We don’t know how many administrator accounts we have.”</a:t>
            </a:r>
          </a:p>
          <a:p>
            <a:pPr lvl="1"/>
            <a:r>
              <a:rPr lang="en-US" dirty="0"/>
              <a:t>”We have fast changing IT teams, so its hard to manage permissions.”</a:t>
            </a:r>
          </a:p>
          <a:p>
            <a:pPr lvl="1"/>
            <a:r>
              <a:rPr lang="en-US" dirty="0"/>
              <a:t>”We don’t have visibility over administrator account activities.”</a:t>
            </a:r>
          </a:p>
          <a:p>
            <a:r>
              <a:rPr lang="en-US" dirty="0"/>
              <a:t>The answer to all of these concerns is Privileged Access Management (PAM)</a:t>
            </a:r>
          </a:p>
        </p:txBody>
      </p:sp>
      <p:sp>
        <p:nvSpPr>
          <p:cNvPr id="3" name="Title 2">
            <a:extLst>
              <a:ext uri="{FF2B5EF4-FFF2-40B4-BE49-F238E27FC236}">
                <a16:creationId xmlns:a16="http://schemas.microsoft.com/office/drawing/2014/main" id="{15B047D9-B982-B349-BC89-D8C99194B014}"/>
              </a:ext>
            </a:extLst>
          </p:cNvPr>
          <p:cNvSpPr>
            <a:spLocks noGrp="1"/>
          </p:cNvSpPr>
          <p:nvPr>
            <p:ph type="title"/>
          </p:nvPr>
        </p:nvSpPr>
        <p:spPr/>
        <p:txBody>
          <a:bodyPr/>
          <a:lstStyle/>
          <a:p>
            <a:r>
              <a:rPr lang="en-US" dirty="0"/>
              <a:t>IT Professional Concerns</a:t>
            </a:r>
          </a:p>
        </p:txBody>
      </p:sp>
    </p:spTree>
    <p:extLst>
      <p:ext uri="{BB962C8B-B14F-4D97-AF65-F5344CB8AC3E}">
        <p14:creationId xmlns:p14="http://schemas.microsoft.com/office/powerpoint/2010/main" val="4223204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138929"/>
          </a:xfrm>
        </p:spPr>
        <p:txBody>
          <a:bodyPr>
            <a:normAutofit/>
          </a:bodyPr>
          <a:lstStyle/>
          <a:p>
            <a:r>
              <a:rPr lang="en-US" dirty="0"/>
              <a:t>EMC Education Services. 2012. </a:t>
            </a:r>
            <a:r>
              <a:rPr lang="en-US" i="1" dirty="0"/>
              <a:t>Information storage and management: storing, managing, and protecting digital information</a:t>
            </a:r>
            <a:r>
              <a:rPr lang="en-US" dirty="0"/>
              <a:t> 2nd ed., Hoboken, NJ: Wiley.</a:t>
            </a:r>
          </a:p>
          <a:p>
            <a:r>
              <a:rPr lang="en-US" dirty="0"/>
              <a:t>D. Francis, Mastering Active Directory. Birmingham: </a:t>
            </a:r>
            <a:r>
              <a:rPr lang="en-US" dirty="0" err="1"/>
              <a:t>Packt</a:t>
            </a:r>
            <a:r>
              <a:rPr lang="en-US" dirty="0"/>
              <a:t>, 2017.</a:t>
            </a:r>
          </a:p>
          <a:p>
            <a:r>
              <a:rPr lang="en-US" dirty="0"/>
              <a:t>Internet Security Threat Report. (2016). [</a:t>
            </a:r>
            <a:r>
              <a:rPr lang="en-US" dirty="0" err="1"/>
              <a:t>ebook</a:t>
            </a:r>
            <a:r>
              <a:rPr lang="en-US" dirty="0"/>
              <a:t>] Symantec, pp.49, 53. Available at: https://</a:t>
            </a:r>
            <a:r>
              <a:rPr lang="en-US" dirty="0" err="1"/>
              <a:t>www.symantec.com</a:t>
            </a:r>
            <a:r>
              <a:rPr lang="en-US" dirty="0"/>
              <a:t>/content/dam/</a:t>
            </a:r>
            <a:r>
              <a:rPr lang="en-US" dirty="0" err="1"/>
              <a:t>symantec</a:t>
            </a:r>
            <a:r>
              <a:rPr lang="en-US" dirty="0"/>
              <a:t>/docs/reports/istr-21-2016-en.pdf [Accessed 27 Mar. 2018].</a:t>
            </a:r>
          </a:p>
          <a:p>
            <a:r>
              <a:rPr lang="en-US" dirty="0"/>
              <a:t>Microsoft Security Intelligence Report. (2018). [</a:t>
            </a:r>
            <a:r>
              <a:rPr lang="en-US" dirty="0" err="1"/>
              <a:t>ebook</a:t>
            </a:r>
            <a:r>
              <a:rPr lang="en-US" dirty="0"/>
              <a:t>] Microsoft, p.46. Available at: https://</a:t>
            </a:r>
            <a:r>
              <a:rPr lang="en-US" dirty="0" err="1"/>
              <a:t>download.microsoft.com</a:t>
            </a:r>
            <a:r>
              <a:rPr lang="en-US" dirty="0"/>
              <a:t>/download/E/B/0/EB0F50CC-989C-4B66-B7F6-68CD3DC90DE3/Microsoft_Security_Intelligence_Report_Volume_21_English.pdf [Accessed 27 Mar. 2018].</a:t>
            </a:r>
          </a:p>
          <a:p>
            <a:endParaRPr lang="en-US" dirty="0"/>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7125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t>By the end of this lesson, you should be able to:</a:t>
            </a:r>
          </a:p>
          <a:p>
            <a:r>
              <a:rPr lang="en-US" dirty="0"/>
              <a:t>Understand the motives of system attackers and hackers</a:t>
            </a:r>
          </a:p>
          <a:p>
            <a:r>
              <a:rPr lang="en-US" dirty="0"/>
              <a:t>Understand the importance and value of identities in an infrastructure</a:t>
            </a:r>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1053929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786109-188E-B14A-8786-BDABA643A2A9}"/>
              </a:ext>
            </a:extLst>
          </p:cNvPr>
          <p:cNvSpPr>
            <a:spLocks noGrp="1"/>
          </p:cNvSpPr>
          <p:nvPr>
            <p:ph idx="1"/>
          </p:nvPr>
        </p:nvSpPr>
        <p:spPr/>
        <p:txBody>
          <a:bodyPr/>
          <a:lstStyle/>
          <a:p>
            <a:r>
              <a:rPr lang="en-US" dirty="0"/>
              <a:t>Financial gain has been one of the main motives of system attackers and hackers over the last decade</a:t>
            </a:r>
          </a:p>
          <a:p>
            <a:r>
              <a:rPr lang="en-US" dirty="0"/>
              <a:t>Attackers would focus on websites that store credit card information in an attempt to steal the mass amount of financial data</a:t>
            </a:r>
          </a:p>
          <a:p>
            <a:r>
              <a:rPr lang="en-US" dirty="0"/>
              <a:t>As more and more data is moved to digital platforms, attackers find new ways to use stolen data for their benefit</a:t>
            </a:r>
          </a:p>
        </p:txBody>
      </p:sp>
      <p:sp>
        <p:nvSpPr>
          <p:cNvPr id="3" name="Title 2">
            <a:extLst>
              <a:ext uri="{FF2B5EF4-FFF2-40B4-BE49-F238E27FC236}">
                <a16:creationId xmlns:a16="http://schemas.microsoft.com/office/drawing/2014/main" id="{ED5F59E9-2512-D546-9CE5-42B114AA897C}"/>
              </a:ext>
            </a:extLst>
          </p:cNvPr>
          <p:cNvSpPr>
            <a:spLocks noGrp="1"/>
          </p:cNvSpPr>
          <p:nvPr>
            <p:ph type="title"/>
          </p:nvPr>
        </p:nvSpPr>
        <p:spPr/>
        <p:txBody>
          <a:bodyPr/>
          <a:lstStyle/>
          <a:p>
            <a:r>
              <a:rPr lang="en-US" dirty="0"/>
              <a:t>Motives of System Attackers</a:t>
            </a:r>
          </a:p>
        </p:txBody>
      </p:sp>
    </p:spTree>
    <p:extLst>
      <p:ext uri="{BB962C8B-B14F-4D97-AF65-F5344CB8AC3E}">
        <p14:creationId xmlns:p14="http://schemas.microsoft.com/office/powerpoint/2010/main" val="388909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6D598F-4069-A74B-A2FE-CC315ED35AB8}"/>
              </a:ext>
            </a:extLst>
          </p:cNvPr>
          <p:cNvSpPr>
            <a:spLocks noGrp="1"/>
          </p:cNvSpPr>
          <p:nvPr>
            <p:ph idx="1"/>
          </p:nvPr>
        </p:nvSpPr>
        <p:spPr/>
        <p:txBody>
          <a:bodyPr/>
          <a:lstStyle/>
          <a:p>
            <a:r>
              <a:rPr lang="en-US" dirty="0"/>
              <a:t>Over the last ten years, identities have solidified as a new type of data for attackers to target</a:t>
            </a:r>
          </a:p>
          <a:p>
            <a:r>
              <a:rPr lang="en-US" dirty="0"/>
              <a:t>It is uncommon now for identities not to be stored digitally</a:t>
            </a:r>
          </a:p>
          <a:p>
            <a:pPr lvl="1"/>
            <a:r>
              <a:rPr lang="en-US" dirty="0"/>
              <a:t>When you go to the doctor’s office, the person at the front desk can pull up your information in seconds instead of having to look through physical files</a:t>
            </a:r>
          </a:p>
          <a:p>
            <a:pPr lvl="1"/>
            <a:r>
              <a:rPr lang="en-US" dirty="0"/>
              <a:t>When you log into your baking profile, you are accessing your identity within the bank’s infrastructure</a:t>
            </a:r>
          </a:p>
        </p:txBody>
      </p:sp>
      <p:sp>
        <p:nvSpPr>
          <p:cNvPr id="3" name="Title 2">
            <a:extLst>
              <a:ext uri="{FF2B5EF4-FFF2-40B4-BE49-F238E27FC236}">
                <a16:creationId xmlns:a16="http://schemas.microsoft.com/office/drawing/2014/main" id="{DBD0655B-83AA-7041-9AED-955137B0E0CF}"/>
              </a:ext>
            </a:extLst>
          </p:cNvPr>
          <p:cNvSpPr>
            <a:spLocks noGrp="1"/>
          </p:cNvSpPr>
          <p:nvPr>
            <p:ph type="title"/>
          </p:nvPr>
        </p:nvSpPr>
        <p:spPr/>
        <p:txBody>
          <a:bodyPr/>
          <a:lstStyle/>
          <a:p>
            <a:r>
              <a:rPr lang="en-US" dirty="0"/>
              <a:t>New Data for Attackers</a:t>
            </a:r>
          </a:p>
        </p:txBody>
      </p:sp>
    </p:spTree>
    <p:extLst>
      <p:ext uri="{BB962C8B-B14F-4D97-AF65-F5344CB8AC3E}">
        <p14:creationId xmlns:p14="http://schemas.microsoft.com/office/powerpoint/2010/main" val="171780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B1C981-A4F1-254A-B869-31EE3B6BC405}"/>
              </a:ext>
            </a:extLst>
          </p:cNvPr>
          <p:cNvSpPr>
            <a:spLocks noGrp="1"/>
          </p:cNvSpPr>
          <p:nvPr>
            <p:ph idx="1"/>
          </p:nvPr>
        </p:nvSpPr>
        <p:spPr/>
        <p:txBody>
          <a:bodyPr/>
          <a:lstStyle/>
          <a:p>
            <a:r>
              <a:rPr lang="en-US" dirty="0"/>
              <a:t>In the previous example of having an identity within a banking infrastructure, there are certain privileges attached to your identity</a:t>
            </a:r>
          </a:p>
          <a:p>
            <a:pPr lvl="1"/>
            <a:r>
              <a:rPr lang="en-US" dirty="0"/>
              <a:t>For example, you only have privileges to access your account information, not your neighbors</a:t>
            </a:r>
          </a:p>
          <a:p>
            <a:r>
              <a:rPr lang="en-US" dirty="0"/>
              <a:t>Other identities may have more privileges</a:t>
            </a:r>
          </a:p>
          <a:p>
            <a:pPr lvl="1"/>
            <a:r>
              <a:rPr lang="en-US" dirty="0"/>
              <a:t>For example, a bank manager would be able to view both your and your neighbor’s accounts</a:t>
            </a:r>
          </a:p>
          <a:p>
            <a:r>
              <a:rPr lang="en-US" dirty="0"/>
              <a:t>Different identities have different privileges and therefor can access different information within the infrastructure</a:t>
            </a:r>
          </a:p>
        </p:txBody>
      </p:sp>
      <p:sp>
        <p:nvSpPr>
          <p:cNvPr id="3" name="Title 2">
            <a:extLst>
              <a:ext uri="{FF2B5EF4-FFF2-40B4-BE49-F238E27FC236}">
                <a16:creationId xmlns:a16="http://schemas.microsoft.com/office/drawing/2014/main" id="{DFBE5A00-03C1-5746-91E1-413DC5D5FD16}"/>
              </a:ext>
            </a:extLst>
          </p:cNvPr>
          <p:cNvSpPr>
            <a:spLocks noGrp="1"/>
          </p:cNvSpPr>
          <p:nvPr>
            <p:ph type="title"/>
          </p:nvPr>
        </p:nvSpPr>
        <p:spPr/>
        <p:txBody>
          <a:bodyPr/>
          <a:lstStyle/>
          <a:p>
            <a:r>
              <a:rPr lang="en-US" dirty="0"/>
              <a:t>Identities and Privileges</a:t>
            </a:r>
          </a:p>
        </p:txBody>
      </p:sp>
    </p:spTree>
    <p:extLst>
      <p:ext uri="{BB962C8B-B14F-4D97-AF65-F5344CB8AC3E}">
        <p14:creationId xmlns:p14="http://schemas.microsoft.com/office/powerpoint/2010/main" val="2339708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B0F536-4313-CF48-B4E9-56A0B6AAF94F}"/>
              </a:ext>
            </a:extLst>
          </p:cNvPr>
          <p:cNvSpPr>
            <a:spLocks noGrp="1"/>
          </p:cNvSpPr>
          <p:nvPr>
            <p:ph idx="1"/>
          </p:nvPr>
        </p:nvSpPr>
        <p:spPr/>
        <p:txBody>
          <a:bodyPr/>
          <a:lstStyle/>
          <a:p>
            <a:r>
              <a:rPr lang="en-US" dirty="0"/>
              <a:t>Another common development with identity infrastructures is integration into other systems</a:t>
            </a:r>
          </a:p>
          <a:p>
            <a:r>
              <a:rPr lang="en-US" dirty="0"/>
              <a:t>Industries use many different types of systems such as email, billing, and other content management systems</a:t>
            </a:r>
          </a:p>
          <a:p>
            <a:r>
              <a:rPr lang="en-US" dirty="0"/>
              <a:t>It is common to integrate one common identity to use as authentication into these multiple systems, which creates a smooth single sign on experience for the end user</a:t>
            </a:r>
          </a:p>
          <a:p>
            <a:pPr lvl="1"/>
            <a:r>
              <a:rPr lang="en-US" dirty="0"/>
              <a:t>Rowan is a great example of this, students have a single login to access their student email, Blackboard, Starfish, etc.</a:t>
            </a:r>
          </a:p>
        </p:txBody>
      </p:sp>
      <p:sp>
        <p:nvSpPr>
          <p:cNvPr id="3" name="Title 2">
            <a:extLst>
              <a:ext uri="{FF2B5EF4-FFF2-40B4-BE49-F238E27FC236}">
                <a16:creationId xmlns:a16="http://schemas.microsoft.com/office/drawing/2014/main" id="{64A17384-F320-D349-A58B-42ACEB71D7E1}"/>
              </a:ext>
            </a:extLst>
          </p:cNvPr>
          <p:cNvSpPr>
            <a:spLocks noGrp="1"/>
          </p:cNvSpPr>
          <p:nvPr>
            <p:ph type="title"/>
          </p:nvPr>
        </p:nvSpPr>
        <p:spPr/>
        <p:txBody>
          <a:bodyPr/>
          <a:lstStyle/>
          <a:p>
            <a:r>
              <a:rPr lang="en-US" dirty="0"/>
              <a:t>Identities and Multiple Systems</a:t>
            </a:r>
          </a:p>
        </p:txBody>
      </p:sp>
    </p:spTree>
    <p:extLst>
      <p:ext uri="{BB962C8B-B14F-4D97-AF65-F5344CB8AC3E}">
        <p14:creationId xmlns:p14="http://schemas.microsoft.com/office/powerpoint/2010/main" val="3050820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1AB98D-38A8-3F43-806A-655D697D3D13}"/>
              </a:ext>
            </a:extLst>
          </p:cNvPr>
          <p:cNvSpPr>
            <a:spLocks noGrp="1"/>
          </p:cNvSpPr>
          <p:nvPr>
            <p:ph idx="1"/>
          </p:nvPr>
        </p:nvSpPr>
        <p:spPr/>
        <p:txBody>
          <a:bodyPr/>
          <a:lstStyle/>
          <a:p>
            <a:r>
              <a:rPr lang="en-US" dirty="0"/>
              <a:t>Identities can cause more damage than accessing things they aren’t supposed to in an infrastructure</a:t>
            </a:r>
          </a:p>
          <a:p>
            <a:r>
              <a:rPr lang="en-US" dirty="0"/>
              <a:t>Identities are representations of an actual human’s identity and hold connections into that person’s life</a:t>
            </a:r>
          </a:p>
          <a:p>
            <a:pPr lvl="1"/>
            <a:r>
              <a:rPr lang="en-US" dirty="0"/>
              <a:t>Identities can be exposed to humiliate and embarrass individuals and families</a:t>
            </a:r>
          </a:p>
          <a:p>
            <a:r>
              <a:rPr lang="en-US" dirty="0"/>
              <a:t>Identities in an infrastructure can also be connected to someone who holds a position of power</a:t>
            </a:r>
          </a:p>
          <a:p>
            <a:pPr lvl="1"/>
            <a:r>
              <a:rPr lang="en-US" dirty="0"/>
              <a:t>An identity even with no special privileges can be used to cause great damage if the identity its connected to is important</a:t>
            </a:r>
          </a:p>
        </p:txBody>
      </p:sp>
      <p:sp>
        <p:nvSpPr>
          <p:cNvPr id="3" name="Title 2">
            <a:extLst>
              <a:ext uri="{FF2B5EF4-FFF2-40B4-BE49-F238E27FC236}">
                <a16:creationId xmlns:a16="http://schemas.microsoft.com/office/drawing/2014/main" id="{4D8445FF-CAC2-0348-AC38-28C105E13FA9}"/>
              </a:ext>
            </a:extLst>
          </p:cNvPr>
          <p:cNvSpPr>
            <a:spLocks noGrp="1"/>
          </p:cNvSpPr>
          <p:nvPr>
            <p:ph type="title"/>
          </p:nvPr>
        </p:nvSpPr>
        <p:spPr/>
        <p:txBody>
          <a:bodyPr/>
          <a:lstStyle/>
          <a:p>
            <a:r>
              <a:rPr lang="en-US" dirty="0"/>
              <a:t>Identities and Personal Connections</a:t>
            </a:r>
          </a:p>
        </p:txBody>
      </p:sp>
    </p:spTree>
    <p:extLst>
      <p:ext uri="{BB962C8B-B14F-4D97-AF65-F5344CB8AC3E}">
        <p14:creationId xmlns:p14="http://schemas.microsoft.com/office/powerpoint/2010/main" val="3318310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C362F3-F5CB-F748-A1DE-BD666C0CBDFD}"/>
              </a:ext>
            </a:extLst>
          </p:cNvPr>
          <p:cNvSpPr>
            <a:spLocks noGrp="1"/>
          </p:cNvSpPr>
          <p:nvPr>
            <p:ph idx="1"/>
          </p:nvPr>
        </p:nvSpPr>
        <p:spPr/>
        <p:txBody>
          <a:bodyPr/>
          <a:lstStyle/>
          <a:p>
            <a:r>
              <a:rPr lang="en-US" dirty="0"/>
              <a:t>In 2015, a group threatened to expose user account information of the Ashley Madison dating website if the parent company did not shut down the website</a:t>
            </a:r>
          </a:p>
          <a:p>
            <a:r>
              <a:rPr lang="en-US" dirty="0"/>
              <a:t>Financial value was not what made this data dangerous, it was the personal lives of the people connected to those identities</a:t>
            </a:r>
          </a:p>
          <a:p>
            <a:r>
              <a:rPr lang="en-US" dirty="0"/>
              <a:t>The release of those identities could expose names of people who used the website, enough to humiliate families and cause separations</a:t>
            </a:r>
          </a:p>
        </p:txBody>
      </p:sp>
      <p:sp>
        <p:nvSpPr>
          <p:cNvPr id="3" name="Title 2">
            <a:extLst>
              <a:ext uri="{FF2B5EF4-FFF2-40B4-BE49-F238E27FC236}">
                <a16:creationId xmlns:a16="http://schemas.microsoft.com/office/drawing/2014/main" id="{E9EA6114-CE75-5545-94A2-8EC5CAB69A9A}"/>
              </a:ext>
            </a:extLst>
          </p:cNvPr>
          <p:cNvSpPr>
            <a:spLocks noGrp="1"/>
          </p:cNvSpPr>
          <p:nvPr>
            <p:ph type="title"/>
          </p:nvPr>
        </p:nvSpPr>
        <p:spPr/>
        <p:txBody>
          <a:bodyPr/>
          <a:lstStyle/>
          <a:p>
            <a:r>
              <a:rPr lang="en-US" dirty="0"/>
              <a:t>Ashley Madison Website Hack </a:t>
            </a:r>
          </a:p>
        </p:txBody>
      </p:sp>
    </p:spTree>
    <p:extLst>
      <p:ext uri="{BB962C8B-B14F-4D97-AF65-F5344CB8AC3E}">
        <p14:creationId xmlns:p14="http://schemas.microsoft.com/office/powerpoint/2010/main" val="3461482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49733C-D998-AB47-821E-F8BABDC3357C}"/>
              </a:ext>
            </a:extLst>
          </p:cNvPr>
          <p:cNvSpPr>
            <a:spLocks noGrp="1"/>
          </p:cNvSpPr>
          <p:nvPr>
            <p:ph idx="1"/>
          </p:nvPr>
        </p:nvSpPr>
        <p:spPr/>
        <p:txBody>
          <a:bodyPr/>
          <a:lstStyle/>
          <a:p>
            <a:r>
              <a:rPr lang="en-US" dirty="0"/>
              <a:t>Since the 2016 presidential elections, its is evident how much news can be generated from a single tweet</a:t>
            </a:r>
          </a:p>
          <a:p>
            <a:r>
              <a:rPr lang="en-US" dirty="0"/>
              <a:t>The President’s Twitter account does not have any special privileges</a:t>
            </a:r>
          </a:p>
          <a:p>
            <a:r>
              <a:rPr lang="en-US" dirty="0"/>
              <a:t>The identity is important because of the individual it is connected to</a:t>
            </a:r>
          </a:p>
          <a:p>
            <a:r>
              <a:rPr lang="en-US" dirty="0"/>
              <a:t>Access to that particular identity could cause a great amount of damage, for no reason other than the individual it is connected to</a:t>
            </a:r>
          </a:p>
        </p:txBody>
      </p:sp>
      <p:sp>
        <p:nvSpPr>
          <p:cNvPr id="3" name="Title 2">
            <a:extLst>
              <a:ext uri="{FF2B5EF4-FFF2-40B4-BE49-F238E27FC236}">
                <a16:creationId xmlns:a16="http://schemas.microsoft.com/office/drawing/2014/main" id="{E66CCBF4-D53D-3B4B-A342-F885B6788D8E}"/>
              </a:ext>
            </a:extLst>
          </p:cNvPr>
          <p:cNvSpPr>
            <a:spLocks noGrp="1"/>
          </p:cNvSpPr>
          <p:nvPr>
            <p:ph type="title"/>
          </p:nvPr>
        </p:nvSpPr>
        <p:spPr/>
        <p:txBody>
          <a:bodyPr/>
          <a:lstStyle/>
          <a:p>
            <a:r>
              <a:rPr lang="en-US" dirty="0"/>
              <a:t>Twitter Account of The President</a:t>
            </a:r>
          </a:p>
        </p:txBody>
      </p:sp>
    </p:spTree>
    <p:extLst>
      <p:ext uri="{BB962C8B-B14F-4D97-AF65-F5344CB8AC3E}">
        <p14:creationId xmlns:p14="http://schemas.microsoft.com/office/powerpoint/2010/main" val="28950545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Custom 1">
      <a:dk1>
        <a:sysClr val="windowText" lastClr="000000"/>
      </a:dk1>
      <a:lt1>
        <a:sysClr val="window" lastClr="FFFFFF"/>
      </a:lt1>
      <a:dk2>
        <a:srgbClr val="403B81"/>
      </a:dk2>
      <a:lt2>
        <a:srgbClr val="DDE6F7"/>
      </a:lt2>
      <a:accent1>
        <a:srgbClr val="C00000"/>
      </a:accent1>
      <a:accent2>
        <a:srgbClr val="0070C0"/>
      </a:accent2>
      <a:accent3>
        <a:srgbClr val="92278F"/>
      </a:accent3>
      <a:accent4>
        <a:srgbClr val="993300"/>
      </a:accent4>
      <a:accent5>
        <a:srgbClr val="45A5ED"/>
      </a:accent5>
      <a:accent6>
        <a:srgbClr val="5982DB"/>
      </a:accent6>
      <a:hlink>
        <a:srgbClr val="0066FF"/>
      </a:hlink>
      <a:folHlink>
        <a:srgbClr val="666699"/>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77656</TotalTime>
  <Words>2765</Words>
  <Application>Microsoft Macintosh PowerPoint</Application>
  <PresentationFormat>On-screen Show (4:3)</PresentationFormat>
  <Paragraphs>175</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 Narrow</vt:lpstr>
      <vt:lpstr>Calibri</vt:lpstr>
      <vt:lpstr>Franklin Gothic Medium</vt:lpstr>
      <vt:lpstr>Times</vt:lpstr>
      <vt:lpstr>Wingdings</vt:lpstr>
      <vt:lpstr>Wingdings 2</vt:lpstr>
      <vt:lpstr>Java Green</vt:lpstr>
      <vt:lpstr>Concepts of  Computing  Technologies   Directory and Access Management: Active Directory Domain Services 2016 Security Improvements  </vt:lpstr>
      <vt:lpstr>Objectives</vt:lpstr>
      <vt:lpstr>Motives of System Attackers</vt:lpstr>
      <vt:lpstr>New Data for Attackers</vt:lpstr>
      <vt:lpstr>Identities and Privileges</vt:lpstr>
      <vt:lpstr>Identities and Multiple Systems</vt:lpstr>
      <vt:lpstr>Identities and Personal Connections</vt:lpstr>
      <vt:lpstr>Ashley Madison Website Hack </vt:lpstr>
      <vt:lpstr>Twitter Account of The President</vt:lpstr>
      <vt:lpstr>Value of Identities</vt:lpstr>
      <vt:lpstr>Top 10 Types of Information Exposed</vt:lpstr>
      <vt:lpstr>Identity Attacks Rising</vt:lpstr>
      <vt:lpstr>Complexity of Vulnerabilities</vt:lpstr>
      <vt:lpstr>A Typical Identity Infrastructure Attack</vt:lpstr>
      <vt:lpstr>A Typical Attack</vt:lpstr>
      <vt:lpstr>A Typical Attack (cont.)</vt:lpstr>
      <vt:lpstr>After They Have Access</vt:lpstr>
      <vt:lpstr>IT Professional Concerns</vt:lpstr>
      <vt:lpstr>References</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Programming and Data Abstraction  Lesson 1: Review</dc:title>
  <dc:creator>Jack Myers</dc:creator>
  <cp:lastModifiedBy>Patrick</cp:lastModifiedBy>
  <cp:revision>685</cp:revision>
  <dcterms:created xsi:type="dcterms:W3CDTF">2013-12-20T15:33:26Z</dcterms:created>
  <dcterms:modified xsi:type="dcterms:W3CDTF">2018-04-23T00:42:24Z</dcterms:modified>
</cp:coreProperties>
</file>