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375" r:id="rId2"/>
    <p:sldId id="343" r:id="rId3"/>
    <p:sldId id="344" r:id="rId4"/>
    <p:sldId id="346" r:id="rId5"/>
    <p:sldId id="348" r:id="rId6"/>
    <p:sldId id="37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58" d="100"/>
          <a:sy n="58" d="100"/>
        </p:scale>
        <p:origin x="1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33AFA3-BB02-4BFD-9266-E6BBBE853465}" type="datetimeFigureOut">
              <a:rPr lang="en-US" smtClean="0"/>
              <a:t>4/23/2018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6EA9A6-5C89-4AA8-9A05-E2D774DD5081}" type="slidenum">
              <a:rPr lang="en-US" smtClean="0"/>
              <a:t>‹#›</a:t>
            </a:fld>
            <a:endParaRPr lang="en-US"/>
          </a:p>
        </p:txBody>
      </p:sp>
    </p:spTree>
    <p:extLst>
      <p:ext uri="{BB962C8B-B14F-4D97-AF65-F5344CB8AC3E}">
        <p14:creationId xmlns:p14="http://schemas.microsoft.com/office/powerpoint/2010/main" val="1531106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JIT was covered in Chapter 2. This slide simply reviews important facts about JIT. </a:t>
            </a:r>
          </a:p>
        </p:txBody>
      </p:sp>
      <p:sp>
        <p:nvSpPr>
          <p:cNvPr id="4" name="Slide Number Placeholder 3"/>
          <p:cNvSpPr>
            <a:spLocks noGrp="1"/>
          </p:cNvSpPr>
          <p:nvPr>
            <p:ph type="sldNum" sz="quarter" idx="10"/>
          </p:nvPr>
        </p:nvSpPr>
        <p:spPr/>
        <p:txBody>
          <a:bodyPr/>
          <a:lstStyle/>
          <a:p>
            <a:fld id="{C1097A96-D84A-48C7-B9F4-4A16298CA197}" type="slidenum">
              <a:rPr lang="en-US" smtClean="0"/>
              <a:t>3</a:t>
            </a:fld>
            <a:endParaRPr lang="en-US"/>
          </a:p>
        </p:txBody>
      </p:sp>
    </p:spTree>
    <p:extLst>
      <p:ext uri="{BB962C8B-B14F-4D97-AF65-F5344CB8AC3E}">
        <p14:creationId xmlns:p14="http://schemas.microsoft.com/office/powerpoint/2010/main" val="3787998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494517" y="6645106"/>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12" name="Footer Placeholder 11"/>
          <p:cNvSpPr>
            <a:spLocks noGrp="1"/>
          </p:cNvSpPr>
          <p:nvPr>
            <p:ph type="ftr" sz="quarter" idx="12"/>
          </p:nvPr>
        </p:nvSpPr>
        <p:spPr>
          <a:xfrm>
            <a:off x="4064000" y="6645106"/>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609600" y="2052960"/>
            <a:ext cx="84328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5300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8" name="Footer Placeholder 7"/>
          <p:cNvSpPr>
            <a:spLocks noGrp="1"/>
          </p:cNvSpPr>
          <p:nvPr>
            <p:ph type="ftr" sz="quarter" idx="11"/>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37456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4" name="Footer Placeholder 3"/>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44501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494517" y="6629475"/>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3" name="Footer Placeholder 2"/>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729078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33155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64398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42852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8428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1694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999" y="685801"/>
            <a:ext cx="11210524"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581975"/>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5" name="Footer Placeholder 4"/>
          <p:cNvSpPr>
            <a:spLocks noGrp="1"/>
          </p:cNvSpPr>
          <p:nvPr>
            <p:ph type="ftr" sz="quarter" idx="11"/>
          </p:nvPr>
        </p:nvSpPr>
        <p:spPr>
          <a:xfrm>
            <a:off x="4064000" y="65819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508000" y="152401"/>
            <a:ext cx="11175013"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205344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627061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1E08C43C-DFED-426D-81CF-E84D3406FE6B}"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722714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1E08C43C-DFED-426D-81CF-E84D3406FE6B}" type="datetimeFigureOut">
              <a:rPr lang="en-US" smtClean="0"/>
              <a:t>4/23/2018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AE810EC-C32C-43DF-8E14-B8FBF5BB7AD1}" type="slidenum">
              <a:rPr lang="en-US" smtClean="0"/>
              <a:t>‹#›</a:t>
            </a:fld>
            <a:endParaRPr lang="en-US"/>
          </a:p>
        </p:txBody>
      </p:sp>
    </p:spTree>
    <p:extLst>
      <p:ext uri="{BB962C8B-B14F-4D97-AF65-F5344CB8AC3E}">
        <p14:creationId xmlns:p14="http://schemas.microsoft.com/office/powerpoint/2010/main" val="1376553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602DD69-416F-490E-8154-EE3398A2928E}"/>
              </a:ext>
            </a:extLst>
          </p:cNvPr>
          <p:cNvSpPr>
            <a:spLocks noGrp="1"/>
          </p:cNvSpPr>
          <p:nvPr>
            <p:ph type="subTitle" idx="1"/>
          </p:nvPr>
        </p:nvSpPr>
        <p:spPr>
          <a:xfrm>
            <a:off x="9347200" y="2052959"/>
            <a:ext cx="2641600" cy="2741463"/>
          </a:xfrm>
        </p:spPr>
        <p:txBody>
          <a:bodyPr>
            <a:normAutofit fontScale="62500" lnSpcReduction="20000"/>
          </a:bodyPr>
          <a:lstStyle/>
          <a:p>
            <a:r>
              <a:rPr lang="en-US" dirty="0"/>
              <a:t>Chapter 15:</a:t>
            </a:r>
          </a:p>
          <a:p>
            <a:pPr marL="457200" indent="-457200">
              <a:buFont typeface="+mj-lt"/>
              <a:buAutoNum type="arabicPeriod"/>
            </a:pPr>
            <a:r>
              <a:rPr lang="en-US" dirty="0"/>
              <a:t>Cyber Threats &amp; Kerberos</a:t>
            </a:r>
          </a:p>
          <a:p>
            <a:pPr marL="457200" indent="-457200">
              <a:buFont typeface="+mj-lt"/>
              <a:buAutoNum type="arabicPeriod"/>
            </a:pPr>
            <a:r>
              <a:rPr lang="en-US" dirty="0"/>
              <a:t>Key Distribution Center</a:t>
            </a:r>
          </a:p>
          <a:p>
            <a:pPr marL="457200" indent="-457200">
              <a:buFont typeface="+mj-lt"/>
              <a:buAutoNum type="arabicPeriod"/>
            </a:pPr>
            <a:r>
              <a:rPr lang="en-US" dirty="0"/>
              <a:t>Kerberos Authentication (Review)</a:t>
            </a:r>
          </a:p>
          <a:p>
            <a:pPr marL="457200" indent="-457200">
              <a:buFont typeface="+mj-lt"/>
              <a:buAutoNum type="arabicPeriod"/>
            </a:pPr>
            <a:r>
              <a:rPr lang="en-US" dirty="0"/>
              <a:t>Permissions</a:t>
            </a:r>
          </a:p>
          <a:p>
            <a:pPr marL="457200" indent="-457200">
              <a:buFont typeface="+mj-lt"/>
              <a:buAutoNum type="arabicPeriod"/>
            </a:pPr>
            <a:r>
              <a:rPr lang="en-US" dirty="0"/>
              <a:t>Fine-grained Password Policies</a:t>
            </a:r>
          </a:p>
          <a:p>
            <a:pPr marL="457200" indent="-457200">
              <a:buFont typeface="+mj-lt"/>
              <a:buAutoNum type="arabicPeriod"/>
            </a:pPr>
            <a:r>
              <a:rPr lang="en-US" dirty="0"/>
              <a:t>Pass-the-hash Attacks</a:t>
            </a:r>
          </a:p>
          <a:p>
            <a:pPr marL="457200" indent="-457200">
              <a:buFont typeface="+mj-lt"/>
              <a:buAutoNum type="arabicPeriod"/>
            </a:pPr>
            <a:r>
              <a:rPr lang="en-US" dirty="0"/>
              <a:t>Protecting Highly Privileged Accounts</a:t>
            </a:r>
          </a:p>
          <a:p>
            <a:pPr marL="457200" indent="-457200">
              <a:buFont typeface="+mj-lt"/>
              <a:buAutoNum type="arabicPeriod"/>
            </a:pPr>
            <a:r>
              <a:rPr lang="en-US" dirty="0">
                <a:solidFill>
                  <a:schemeClr val="accent1"/>
                </a:solidFill>
              </a:rPr>
              <a:t>JIT and JE Administration</a:t>
            </a:r>
          </a:p>
        </p:txBody>
      </p:sp>
      <p:sp>
        <p:nvSpPr>
          <p:cNvPr id="2" name="Title 1">
            <a:extLst>
              <a:ext uri="{FF2B5EF4-FFF2-40B4-BE49-F238E27FC236}">
                <a16:creationId xmlns:a16="http://schemas.microsoft.com/office/drawing/2014/main" id="{CFCC55B8-B3BA-4D9C-8550-7E3D17910C49}"/>
              </a:ext>
            </a:extLst>
          </p:cNvPr>
          <p:cNvSpPr>
            <a:spLocks noGrp="1"/>
          </p:cNvSpPr>
          <p:nvPr>
            <p:ph type="title"/>
          </p:nvPr>
        </p:nvSpPr>
        <p:spPr/>
        <p:txBody>
          <a:bodyPr/>
          <a:lstStyle/>
          <a:p>
            <a:r>
              <a:rPr lang="en-US" sz="4400" dirty="0"/>
              <a:t>Active Directory Security Best Practices</a:t>
            </a:r>
          </a:p>
        </p:txBody>
      </p:sp>
    </p:spTree>
    <p:extLst>
      <p:ext uri="{BB962C8B-B14F-4D97-AF65-F5344CB8AC3E}">
        <p14:creationId xmlns:p14="http://schemas.microsoft.com/office/powerpoint/2010/main" val="2058973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5FFD92-CEC8-40F7-B214-A0AA8E2CDAAD}"/>
              </a:ext>
            </a:extLst>
          </p:cNvPr>
          <p:cNvSpPr>
            <a:spLocks noGrp="1"/>
          </p:cNvSpPr>
          <p:nvPr>
            <p:ph idx="1"/>
          </p:nvPr>
        </p:nvSpPr>
        <p:spPr/>
        <p:txBody>
          <a:bodyPr/>
          <a:lstStyle/>
          <a:p>
            <a:r>
              <a:rPr lang="en-US" dirty="0"/>
              <a:t>Previously we covered tools and features introduced by Microsoft to prevent pass-the-hash attacks</a:t>
            </a:r>
          </a:p>
          <a:p>
            <a:r>
              <a:rPr lang="en-US" dirty="0"/>
              <a:t>JIT and JEA are two other approaches towards identity infrastructure security</a:t>
            </a:r>
          </a:p>
          <a:p>
            <a:pPr lvl="1"/>
            <a:r>
              <a:rPr lang="en-US" dirty="0"/>
              <a:t>In any attack, hackers are primarily looking for one thing, privileged accounts</a:t>
            </a:r>
          </a:p>
          <a:p>
            <a:pPr lvl="1"/>
            <a:r>
              <a:rPr lang="en-US" dirty="0"/>
              <a:t>JIT and JEA are focused on managing privileged effectively within an identity infrastructure</a:t>
            </a:r>
          </a:p>
          <a:p>
            <a:pPr lvl="1"/>
            <a:r>
              <a:rPr lang="en-US" dirty="0"/>
              <a:t>They limit what hackers can do to the infrastructure even if there is a breach</a:t>
            </a:r>
          </a:p>
        </p:txBody>
      </p:sp>
      <p:sp>
        <p:nvSpPr>
          <p:cNvPr id="2" name="Title 1">
            <a:extLst>
              <a:ext uri="{FF2B5EF4-FFF2-40B4-BE49-F238E27FC236}">
                <a16:creationId xmlns:a16="http://schemas.microsoft.com/office/drawing/2014/main" id="{3BCE7D04-D16A-49F3-B9A8-54F06D81083D}"/>
              </a:ext>
            </a:extLst>
          </p:cNvPr>
          <p:cNvSpPr>
            <a:spLocks noGrp="1"/>
          </p:cNvSpPr>
          <p:nvPr>
            <p:ph type="title"/>
          </p:nvPr>
        </p:nvSpPr>
        <p:spPr/>
        <p:txBody>
          <a:bodyPr/>
          <a:lstStyle/>
          <a:p>
            <a:r>
              <a:rPr lang="en-US" dirty="0"/>
              <a:t>Just-in-time / Just Enough Administration</a:t>
            </a:r>
          </a:p>
        </p:txBody>
      </p:sp>
    </p:spTree>
    <p:extLst>
      <p:ext uri="{BB962C8B-B14F-4D97-AF65-F5344CB8AC3E}">
        <p14:creationId xmlns:p14="http://schemas.microsoft.com/office/powerpoint/2010/main" val="3294818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CFDDA3-B45A-4916-8928-A9D393133908}"/>
              </a:ext>
            </a:extLst>
          </p:cNvPr>
          <p:cNvSpPr>
            <a:spLocks noGrp="1"/>
          </p:cNvSpPr>
          <p:nvPr>
            <p:ph idx="1"/>
          </p:nvPr>
        </p:nvSpPr>
        <p:spPr>
          <a:xfrm>
            <a:off x="507999" y="1719071"/>
            <a:ext cx="11210524" cy="5027718"/>
          </a:xfrm>
        </p:spPr>
        <p:txBody>
          <a:bodyPr>
            <a:normAutofit fontScale="85000" lnSpcReduction="20000"/>
          </a:bodyPr>
          <a:lstStyle/>
          <a:p>
            <a:r>
              <a:rPr lang="en-US" dirty="0"/>
              <a:t>These are important facts relative to JIT</a:t>
            </a:r>
          </a:p>
          <a:p>
            <a:pPr lvl="1"/>
            <a:r>
              <a:rPr lang="en-US" dirty="0"/>
              <a:t>JIT administration allows you to assign administrative privileges to users whenever required</a:t>
            </a:r>
          </a:p>
          <a:p>
            <a:pPr lvl="2"/>
            <a:r>
              <a:rPr lang="en-US" dirty="0"/>
              <a:t>In this method, user accounts do not need to be members of privileged groups permanently</a:t>
            </a:r>
          </a:p>
          <a:p>
            <a:pPr lvl="1"/>
            <a:r>
              <a:rPr lang="en-US" dirty="0"/>
              <a:t>Privileges will be time-based</a:t>
            </a:r>
          </a:p>
          <a:p>
            <a:pPr lvl="2"/>
            <a:r>
              <a:rPr lang="en-US" dirty="0"/>
              <a:t>Privileged group memberships have Time To Live (TTL), and once it exceeds the allocated time, members will automatically fade away from groups</a:t>
            </a:r>
          </a:p>
          <a:p>
            <a:pPr lvl="1"/>
            <a:r>
              <a:rPr lang="en-US" dirty="0"/>
              <a:t>A bastion forest (the administrative forest) will introduce you to the existing infrastructure in order to manage privileges</a:t>
            </a:r>
          </a:p>
          <a:p>
            <a:pPr lvl="2"/>
            <a:r>
              <a:rPr lang="en-US" dirty="0"/>
              <a:t> This forest can run on the Windows Server 2016 or Windows Server 2012 R2 forest functional level</a:t>
            </a:r>
          </a:p>
          <a:p>
            <a:pPr lvl="1"/>
            <a:r>
              <a:rPr lang="en-US" dirty="0"/>
              <a:t>Minimal changes are required in the existing AD forest</a:t>
            </a:r>
          </a:p>
          <a:p>
            <a:pPr lvl="2"/>
            <a:r>
              <a:rPr lang="en-US" dirty="0"/>
              <a:t>They are not required for domain functional level and forest functional level upgrade</a:t>
            </a:r>
          </a:p>
          <a:p>
            <a:pPr lvl="1"/>
            <a:r>
              <a:rPr lang="en-US" dirty="0"/>
              <a:t>Microsoft Identity Manager 2016 is part of the solution</a:t>
            </a:r>
          </a:p>
          <a:p>
            <a:pPr lvl="2"/>
            <a:r>
              <a:rPr lang="en-US" dirty="0"/>
              <a:t>It is responsible for managing the bastion forest, managing group memberships, creating workflows, and producing reports</a:t>
            </a:r>
          </a:p>
          <a:p>
            <a:pPr lvl="1"/>
            <a:r>
              <a:rPr lang="en-US" dirty="0"/>
              <a:t>One bastion forest can manage privileges for multiple forests</a:t>
            </a:r>
          </a:p>
          <a:p>
            <a:pPr lvl="1"/>
            <a:r>
              <a:rPr lang="en-US" dirty="0"/>
              <a:t>Users can make requests for privileges, and it will be handled according to the policies in place</a:t>
            </a:r>
          </a:p>
          <a:p>
            <a:pPr lvl="2"/>
            <a:r>
              <a:rPr lang="en-US" dirty="0"/>
              <a:t>It can be either manual, or it can be an auto-approval process</a:t>
            </a:r>
          </a:p>
          <a:p>
            <a:pPr lvl="1"/>
            <a:r>
              <a:rPr lang="en-US" dirty="0"/>
              <a:t>All the incidents will be recorded and can be reported when required</a:t>
            </a:r>
          </a:p>
          <a:p>
            <a:pPr lvl="1"/>
            <a:r>
              <a:rPr lang="en-US" dirty="0"/>
              <a:t>The solution can be integrated with existing helpdesk systems or CMS using REST APIs</a:t>
            </a:r>
          </a:p>
          <a:p>
            <a:pPr lvl="1"/>
            <a:endParaRPr lang="en-US" dirty="0"/>
          </a:p>
        </p:txBody>
      </p:sp>
      <p:sp>
        <p:nvSpPr>
          <p:cNvPr id="2" name="Title 1">
            <a:extLst>
              <a:ext uri="{FF2B5EF4-FFF2-40B4-BE49-F238E27FC236}">
                <a16:creationId xmlns:a16="http://schemas.microsoft.com/office/drawing/2014/main" id="{462C3DEC-ABA5-47E0-A76D-30D8D2598108}"/>
              </a:ext>
            </a:extLst>
          </p:cNvPr>
          <p:cNvSpPr>
            <a:spLocks noGrp="1"/>
          </p:cNvSpPr>
          <p:nvPr>
            <p:ph type="title"/>
          </p:nvPr>
        </p:nvSpPr>
        <p:spPr/>
        <p:txBody>
          <a:bodyPr/>
          <a:lstStyle/>
          <a:p>
            <a:r>
              <a:rPr lang="en-US" dirty="0"/>
              <a:t>Just-in-time Administration (JIT) (ref Ch 2)</a:t>
            </a:r>
          </a:p>
        </p:txBody>
      </p:sp>
    </p:spTree>
    <p:extLst>
      <p:ext uri="{BB962C8B-B14F-4D97-AF65-F5344CB8AC3E}">
        <p14:creationId xmlns:p14="http://schemas.microsoft.com/office/powerpoint/2010/main" val="31373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D1A122-7259-4CA6-8424-2B55485E229D}"/>
              </a:ext>
            </a:extLst>
          </p:cNvPr>
          <p:cNvSpPr>
            <a:spLocks noGrp="1"/>
          </p:cNvSpPr>
          <p:nvPr>
            <p:ph idx="1"/>
          </p:nvPr>
        </p:nvSpPr>
        <p:spPr/>
        <p:txBody>
          <a:bodyPr>
            <a:normAutofit fontScale="92500" lnSpcReduction="20000"/>
          </a:bodyPr>
          <a:lstStyle/>
          <a:p>
            <a:r>
              <a:rPr lang="en-US" dirty="0"/>
              <a:t>The first approach towards JIT</a:t>
            </a:r>
          </a:p>
          <a:p>
            <a:r>
              <a:rPr lang="en-US" dirty="0"/>
              <a:t>Allows you to provide role-based privileges instead of full administrative privileges</a:t>
            </a:r>
          </a:p>
          <a:p>
            <a:pPr lvl="1"/>
            <a:r>
              <a:rPr lang="en-US" dirty="0"/>
              <a:t>Useful in situations when employees may need Domain Admin privileges for particular a task, but not for their day-to-day tasks</a:t>
            </a:r>
          </a:p>
          <a:p>
            <a:pPr lvl="2"/>
            <a:r>
              <a:rPr lang="en-US" dirty="0"/>
              <a:t>Using JEA, we can assign just enough privileges to accomplish this, instead of providing full Domain Admin privileges</a:t>
            </a:r>
          </a:p>
          <a:p>
            <a:pPr lvl="2"/>
            <a:r>
              <a:rPr lang="en-US" dirty="0"/>
              <a:t>This is a fully PowerShell-based solution</a:t>
            </a:r>
          </a:p>
          <a:p>
            <a:pPr lvl="3"/>
            <a:r>
              <a:rPr lang="en-US" dirty="0"/>
              <a:t>Can be used with anything that can be managed via PowerShell</a:t>
            </a:r>
          </a:p>
          <a:p>
            <a:r>
              <a:rPr lang="en-US" dirty="0"/>
              <a:t>Microsoft AD DS already provides features that can limit administrative permissions </a:t>
            </a:r>
          </a:p>
          <a:p>
            <a:pPr lvl="1"/>
            <a:r>
              <a:rPr lang="en-US" dirty="0"/>
              <a:t>Such as role-based administration and delegated control</a:t>
            </a:r>
          </a:p>
          <a:p>
            <a:r>
              <a:rPr lang="en-US" dirty="0"/>
              <a:t>These are still open to certain security concerns:</a:t>
            </a:r>
          </a:p>
          <a:p>
            <a:pPr lvl="1"/>
            <a:r>
              <a:rPr lang="en-US" dirty="0"/>
              <a:t>First-line support engineers are involved with basic troubleshooting only. Log analysis, executing basic troubleshooting commands, and restarting services are some of their most common activities</a:t>
            </a:r>
          </a:p>
          <a:p>
            <a:pPr lvl="2"/>
            <a:r>
              <a:rPr lang="en-US" dirty="0"/>
              <a:t>However, most of the time, they have Domain Admin, Enterprise Admin, or local administrator privileges</a:t>
            </a:r>
          </a:p>
          <a:p>
            <a:endParaRPr lang="en-US" dirty="0"/>
          </a:p>
        </p:txBody>
      </p:sp>
      <p:sp>
        <p:nvSpPr>
          <p:cNvPr id="2" name="Title 1">
            <a:extLst>
              <a:ext uri="{FF2B5EF4-FFF2-40B4-BE49-F238E27FC236}">
                <a16:creationId xmlns:a16="http://schemas.microsoft.com/office/drawing/2014/main" id="{6A436322-3751-4916-AB2A-9A3A76459F6D}"/>
              </a:ext>
            </a:extLst>
          </p:cNvPr>
          <p:cNvSpPr>
            <a:spLocks noGrp="1"/>
          </p:cNvSpPr>
          <p:nvPr>
            <p:ph type="title"/>
          </p:nvPr>
        </p:nvSpPr>
        <p:spPr/>
        <p:txBody>
          <a:bodyPr/>
          <a:lstStyle/>
          <a:p>
            <a:r>
              <a:rPr lang="en-US" dirty="0"/>
              <a:t>Just Enough Administration (JEA)</a:t>
            </a:r>
          </a:p>
        </p:txBody>
      </p:sp>
    </p:spTree>
    <p:extLst>
      <p:ext uri="{BB962C8B-B14F-4D97-AF65-F5344CB8AC3E}">
        <p14:creationId xmlns:p14="http://schemas.microsoft.com/office/powerpoint/2010/main" val="2009621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20DD6F-2785-4DDD-AECA-BACA39A67676}"/>
              </a:ext>
            </a:extLst>
          </p:cNvPr>
          <p:cNvSpPr>
            <a:spLocks noGrp="1"/>
          </p:cNvSpPr>
          <p:nvPr>
            <p:ph idx="1"/>
          </p:nvPr>
        </p:nvSpPr>
        <p:spPr/>
        <p:txBody>
          <a:bodyPr>
            <a:normAutofit/>
          </a:bodyPr>
          <a:lstStyle/>
          <a:p>
            <a:r>
              <a:rPr lang="en-US" dirty="0"/>
              <a:t>Software vendors and application support engineers require access to their systems to do various support tasks. Most of the time, these accounts end up as Domain or Enterprise Admins as it's easy for them to carry out their required tasks </a:t>
            </a:r>
          </a:p>
          <a:p>
            <a:pPr lvl="1"/>
            <a:r>
              <a:rPr lang="en-US" dirty="0"/>
              <a:t>With these permissions, nothing prevents them from accessing other critical systems or data</a:t>
            </a:r>
          </a:p>
          <a:p>
            <a:r>
              <a:rPr lang="en-US" dirty="0"/>
              <a:t>Built-in delegation control capabilities are limited</a:t>
            </a:r>
          </a:p>
          <a:p>
            <a:pPr lvl="1"/>
            <a:r>
              <a:rPr lang="en-US" dirty="0"/>
              <a:t>They cannot limit users and delegated permissions to hosts</a:t>
            </a:r>
          </a:p>
          <a:p>
            <a:r>
              <a:rPr lang="en-US" dirty="0"/>
              <a:t>Some service accounts are required to have local administrator privileges at least in order to run certain service-related tasks. But these tasks are application-specific</a:t>
            </a:r>
          </a:p>
          <a:p>
            <a:pPr lvl="1"/>
            <a:r>
              <a:rPr lang="en-US" dirty="0"/>
              <a:t> What will guarantee that these services accounts are not being used to change system settings or other services run in the system?</a:t>
            </a:r>
          </a:p>
          <a:p>
            <a:endParaRPr lang="en-US" dirty="0"/>
          </a:p>
        </p:txBody>
      </p:sp>
      <p:sp>
        <p:nvSpPr>
          <p:cNvPr id="2" name="Title 1">
            <a:extLst>
              <a:ext uri="{FF2B5EF4-FFF2-40B4-BE49-F238E27FC236}">
                <a16:creationId xmlns:a16="http://schemas.microsoft.com/office/drawing/2014/main" id="{F3B6C5AE-51AD-4FE0-9CF4-9F9F7B0D0824}"/>
              </a:ext>
            </a:extLst>
          </p:cNvPr>
          <p:cNvSpPr>
            <a:spLocks noGrp="1"/>
          </p:cNvSpPr>
          <p:nvPr>
            <p:ph type="title"/>
          </p:nvPr>
        </p:nvSpPr>
        <p:spPr/>
        <p:txBody>
          <a:bodyPr/>
          <a:lstStyle/>
          <a:p>
            <a:r>
              <a:rPr lang="en-US" dirty="0"/>
              <a:t>Just Enough Administration (JEA): Security Concerns</a:t>
            </a:r>
          </a:p>
        </p:txBody>
      </p:sp>
    </p:spTree>
    <p:extLst>
      <p:ext uri="{BB962C8B-B14F-4D97-AF65-F5344CB8AC3E}">
        <p14:creationId xmlns:p14="http://schemas.microsoft.com/office/powerpoint/2010/main" val="3507333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657E986-7735-4CC5-8A86-F5E1F6BBD15E}"/>
              </a:ext>
            </a:extLst>
          </p:cNvPr>
          <p:cNvSpPr>
            <a:spLocks noGrp="1"/>
          </p:cNvSpPr>
          <p:nvPr>
            <p:ph sz="half" idx="1"/>
          </p:nvPr>
        </p:nvSpPr>
        <p:spPr/>
        <p:txBody>
          <a:bodyPr>
            <a:normAutofit fontScale="85000" lnSpcReduction="20000"/>
          </a:bodyPr>
          <a:lstStyle/>
          <a:p>
            <a:r>
              <a:rPr lang="en-US" dirty="0"/>
              <a:t>When using JEA, keep these points in mind:</a:t>
            </a:r>
          </a:p>
          <a:p>
            <a:pPr lvl="1"/>
            <a:r>
              <a:rPr lang="en-US" dirty="0"/>
              <a:t>Users have only those permissions that are required to run tasks they are assigned for</a:t>
            </a:r>
          </a:p>
          <a:p>
            <a:pPr lvl="1"/>
            <a:r>
              <a:rPr lang="en-US" dirty="0"/>
              <a:t>Users cannot copy the same permission to other users in the same system</a:t>
            </a:r>
          </a:p>
          <a:p>
            <a:pPr lvl="1"/>
            <a:r>
              <a:rPr lang="en-US" dirty="0"/>
              <a:t>If user A is allowed to run task B on computer C, they cannot run task B on computer D even if it's the same task and the same privileges requirements</a:t>
            </a:r>
          </a:p>
          <a:p>
            <a:pPr lvl="1"/>
            <a:r>
              <a:rPr lang="en-US" dirty="0"/>
              <a:t>Detail logging provides visibility of the activities in the environment</a:t>
            </a:r>
          </a:p>
          <a:p>
            <a:r>
              <a:rPr lang="en-US" dirty="0"/>
              <a:t>One disadvantage of JEA is that it is limited to PowerShell</a:t>
            </a:r>
          </a:p>
          <a:p>
            <a:pPr lvl="1"/>
            <a:r>
              <a:rPr lang="en-US" dirty="0"/>
              <a:t>This makes it incompatible with typical GUI based tasks and functions</a:t>
            </a:r>
          </a:p>
          <a:p>
            <a:pPr lvl="1"/>
            <a:endParaRPr lang="en-US" dirty="0"/>
          </a:p>
          <a:p>
            <a:endParaRPr lang="en-US" dirty="0"/>
          </a:p>
        </p:txBody>
      </p:sp>
      <p:sp>
        <p:nvSpPr>
          <p:cNvPr id="3" name="Content Placeholder 2">
            <a:extLst>
              <a:ext uri="{FF2B5EF4-FFF2-40B4-BE49-F238E27FC236}">
                <a16:creationId xmlns:a16="http://schemas.microsoft.com/office/drawing/2014/main" id="{2C8F79A5-7BDA-4C52-AF4A-90EB824A7626}"/>
              </a:ext>
            </a:extLst>
          </p:cNvPr>
          <p:cNvSpPr>
            <a:spLocks noGrp="1"/>
          </p:cNvSpPr>
          <p:nvPr>
            <p:ph sz="half" idx="2"/>
          </p:nvPr>
        </p:nvSpPr>
        <p:spPr/>
        <p:txBody>
          <a:bodyPr>
            <a:normAutofit fontScale="85000" lnSpcReduction="20000"/>
          </a:bodyPr>
          <a:lstStyle/>
          <a:p>
            <a:r>
              <a:rPr lang="en-US" dirty="0"/>
              <a:t>Is implemented as PowerShell session end points and includes the following files:</a:t>
            </a:r>
          </a:p>
          <a:p>
            <a:pPr lvl="1"/>
            <a:r>
              <a:rPr lang="en-US" b="1" dirty="0"/>
              <a:t>PowerShell Session Configuration file</a:t>
            </a:r>
            <a:r>
              <a:rPr lang="en-US" dirty="0"/>
              <a:t>: </a:t>
            </a:r>
          </a:p>
          <a:p>
            <a:pPr lvl="2"/>
            <a:r>
              <a:rPr lang="en-US" dirty="0"/>
              <a:t>This allows you to map users to the endpoint</a:t>
            </a:r>
          </a:p>
          <a:p>
            <a:pPr lvl="2"/>
            <a:r>
              <a:rPr lang="en-US" dirty="0"/>
              <a:t>We can map users and groups to specific management roles </a:t>
            </a:r>
          </a:p>
          <a:p>
            <a:pPr lvl="2"/>
            <a:r>
              <a:rPr lang="en-US" dirty="0"/>
              <a:t>We also can configure global settings, such as virtual accounts and transcription policies</a:t>
            </a:r>
          </a:p>
          <a:p>
            <a:pPr lvl="2"/>
            <a:r>
              <a:rPr lang="en-US" dirty="0"/>
              <a:t>The PowerShell Session Configuration file is system-specific </a:t>
            </a:r>
          </a:p>
          <a:p>
            <a:pPr lvl="3"/>
            <a:r>
              <a:rPr lang="en-US" dirty="0"/>
              <a:t>So, configuration settings can be applied on a per-machine basis.</a:t>
            </a:r>
          </a:p>
          <a:p>
            <a:pPr lvl="1"/>
            <a:r>
              <a:rPr lang="en-US" b="1" dirty="0"/>
              <a:t>Role Capability files</a:t>
            </a:r>
            <a:r>
              <a:rPr lang="en-US" dirty="0"/>
              <a:t>: </a:t>
            </a:r>
          </a:p>
          <a:p>
            <a:pPr lvl="2"/>
            <a:r>
              <a:rPr lang="en-US" dirty="0"/>
              <a:t>These files specify what actions can be performed by users</a:t>
            </a:r>
          </a:p>
          <a:p>
            <a:pPr lvl="2"/>
            <a:r>
              <a:rPr lang="en-US" dirty="0"/>
              <a:t>This can be running a script, running certain cmdlets, running a program, and so on</a:t>
            </a:r>
          </a:p>
          <a:p>
            <a:pPr lvl="2"/>
            <a:r>
              <a:rPr lang="en-US" dirty="0"/>
              <a:t>These tasks can be grouped into roles and shared with other users</a:t>
            </a:r>
          </a:p>
          <a:p>
            <a:pPr lvl="3"/>
            <a:r>
              <a:rPr lang="en-US" dirty="0"/>
              <a:t> As an example, tasks performed by first-line engineers can be grouped into one role and shared with all the first-line engineers</a:t>
            </a:r>
          </a:p>
          <a:p>
            <a:endParaRPr lang="en-US" dirty="0"/>
          </a:p>
        </p:txBody>
      </p:sp>
      <p:sp>
        <p:nvSpPr>
          <p:cNvPr id="4" name="Title 3">
            <a:extLst>
              <a:ext uri="{FF2B5EF4-FFF2-40B4-BE49-F238E27FC236}">
                <a16:creationId xmlns:a16="http://schemas.microsoft.com/office/drawing/2014/main" id="{6E5C67C3-3C0E-4A52-90FF-B95694199AFA}"/>
              </a:ext>
            </a:extLst>
          </p:cNvPr>
          <p:cNvSpPr>
            <a:spLocks noGrp="1"/>
          </p:cNvSpPr>
          <p:nvPr>
            <p:ph type="title"/>
          </p:nvPr>
        </p:nvSpPr>
        <p:spPr/>
        <p:txBody>
          <a:bodyPr/>
          <a:lstStyle/>
          <a:p>
            <a:r>
              <a:rPr lang="en-US" dirty="0"/>
              <a:t>Just Enough Administration (JEA)</a:t>
            </a:r>
          </a:p>
        </p:txBody>
      </p:sp>
    </p:spTree>
    <p:extLst>
      <p:ext uri="{BB962C8B-B14F-4D97-AF65-F5344CB8AC3E}">
        <p14:creationId xmlns:p14="http://schemas.microsoft.com/office/powerpoint/2010/main" val="41483823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Concepts of Directory template (3)</Template>
  <TotalTime>1</TotalTime>
  <Words>877</Words>
  <Application>Microsoft Office PowerPoint</Application>
  <PresentationFormat>Widescreen</PresentationFormat>
  <Paragraphs>74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 Narrow</vt:lpstr>
      <vt:lpstr>Calibri</vt:lpstr>
      <vt:lpstr>Franklin Gothic Medium</vt:lpstr>
      <vt:lpstr>Wingdings</vt:lpstr>
      <vt:lpstr>Wingdings 2</vt:lpstr>
      <vt:lpstr>Java Green</vt:lpstr>
      <vt:lpstr>Active Directory Security Best Practices</vt:lpstr>
      <vt:lpstr>Just-in-time / Just Enough Administration</vt:lpstr>
      <vt:lpstr>Just-in-time Administration (JIT) (ref Ch 2)</vt:lpstr>
      <vt:lpstr>Just Enough Administration (JEA)</vt:lpstr>
      <vt:lpstr>Just Enough Administration (JEA): Security Concerns</vt:lpstr>
      <vt:lpstr>Just Enough Administration (JEA)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 Security Best Practices</dc:title>
  <dc:creator>Alex</dc:creator>
  <cp:lastModifiedBy>Alex</cp:lastModifiedBy>
  <cp:revision>1</cp:revision>
  <dcterms:created xsi:type="dcterms:W3CDTF">2018-04-23T13:16:44Z</dcterms:created>
  <dcterms:modified xsi:type="dcterms:W3CDTF">2018-04-23T13:17:50Z</dcterms:modified>
</cp:coreProperties>
</file>