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4" r:id="rId2"/>
    <p:sldId id="362" r:id="rId3"/>
    <p:sldId id="363" r:id="rId4"/>
    <p:sldId id="3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61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94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18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12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84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1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1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46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9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4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91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24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A49B41E-31C7-4735-A977-4EB8F4763F7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D8C0750-5C34-4F04-A42A-4C42A1E05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1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02DD69-416F-490E-8154-EE3398A29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59"/>
            <a:ext cx="2641600" cy="276617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Chapter 15: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Cyber Threats &amp; Kerberos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Key Distribution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Kerberos Authentication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Fine-grained Password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Pass-the-hash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Protecting Highly Privileged Accounts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JIT and JE Administration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C55B8-B3BA-4D9C-8550-7E3D179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1843233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F9911C-8D7B-4396-8866-42995E38BB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Is a group developed to provide better protection for high privilege accounts from credential theft</a:t>
            </a:r>
          </a:p>
          <a:p>
            <a:r>
              <a:rPr lang="en-US" dirty="0"/>
              <a:t>If a member of this group logs into Windows 8.1, Windows Server 2012 R2, Windows 10, or Windows Server 2016, we can expect:</a:t>
            </a:r>
          </a:p>
          <a:p>
            <a:pPr lvl="1"/>
            <a:r>
              <a:rPr lang="en-US" dirty="0"/>
              <a:t>Members of this group cannot use NTLM, digest authentication, or </a:t>
            </a:r>
            <a:r>
              <a:rPr lang="en-US" dirty="0" err="1"/>
              <a:t>CredSSP</a:t>
            </a:r>
            <a:r>
              <a:rPr lang="en-US" dirty="0"/>
              <a:t> for authentication</a:t>
            </a:r>
          </a:p>
          <a:p>
            <a:pPr lvl="2"/>
            <a:r>
              <a:rPr lang="en-US" dirty="0"/>
              <a:t>Plain text passwords are not cached</a:t>
            </a:r>
          </a:p>
          <a:p>
            <a:pPr lvl="3"/>
            <a:r>
              <a:rPr lang="en-US" dirty="0"/>
              <a:t>Any of the devices using these protocols will fail to authenticate to the domain</a:t>
            </a:r>
          </a:p>
          <a:p>
            <a:pPr lvl="1"/>
            <a:r>
              <a:rPr lang="en-US" dirty="0"/>
              <a:t>Kerberos long-term keys not cached</a:t>
            </a:r>
          </a:p>
          <a:p>
            <a:pPr lvl="2"/>
            <a:r>
              <a:rPr lang="en-US" dirty="0"/>
              <a:t>For accounts in this group, the Kerberos protocol verifies authentication at each request (the TGT acquired at log on)</a:t>
            </a:r>
          </a:p>
          <a:p>
            <a:pPr lvl="1"/>
            <a:r>
              <a:rPr lang="en-US" dirty="0"/>
              <a:t>Sign-in is offline</a:t>
            </a:r>
          </a:p>
          <a:p>
            <a:pPr lvl="2"/>
            <a:r>
              <a:rPr lang="en-US" dirty="0"/>
              <a:t> A cached verifier is not created at sign-in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EDFEB-95A4-4B04-9DA1-53195C5174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the AD environment uses Windows Server 2012 R2/Windows Server 2016 domain functional levels</a:t>
            </a:r>
          </a:p>
          <a:p>
            <a:pPr lvl="1"/>
            <a:r>
              <a:rPr lang="en-US" dirty="0"/>
              <a:t>It provides additional protections with Protected User groups, such as:</a:t>
            </a:r>
          </a:p>
          <a:p>
            <a:pPr lvl="2"/>
            <a:r>
              <a:rPr lang="en-US" dirty="0"/>
              <a:t>No NTLM authentication</a:t>
            </a:r>
          </a:p>
          <a:p>
            <a:pPr lvl="2"/>
            <a:r>
              <a:rPr lang="en-US" dirty="0"/>
              <a:t>No DES or RC4 encryption in Kerberos pre-authentication</a:t>
            </a:r>
          </a:p>
          <a:p>
            <a:pPr lvl="2"/>
            <a:r>
              <a:rPr lang="en-US" dirty="0"/>
              <a:t>No delegation using the unconstrained or constrained method</a:t>
            </a:r>
          </a:p>
          <a:p>
            <a:pPr lvl="2"/>
            <a:r>
              <a:rPr lang="en-US" dirty="0"/>
              <a:t>No Kerberos TGT valid more than 4 hours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76111E-3706-4B1B-9A42-E09326AA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Users Security Group</a:t>
            </a:r>
          </a:p>
        </p:txBody>
      </p:sp>
    </p:spTree>
    <p:extLst>
      <p:ext uri="{BB962C8B-B14F-4D97-AF65-F5344CB8AC3E}">
        <p14:creationId xmlns:p14="http://schemas.microsoft.com/office/powerpoint/2010/main" val="150499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5F1425-8240-4C4D-B91F-D5BDA9AF89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Due to high privileged accounts having advanced protection, hackers often target regular user accounts for the initial breach </a:t>
            </a:r>
          </a:p>
          <a:p>
            <a:pPr lvl="1"/>
            <a:r>
              <a:rPr lang="en-US" dirty="0"/>
              <a:t>They can then misbehave with the system, and contact the IT department for help</a:t>
            </a:r>
          </a:p>
          <a:p>
            <a:pPr lvl="2"/>
            <a:r>
              <a:rPr lang="en-US" dirty="0"/>
              <a:t>IT engineers are usually members of Enterprise Admins, Domain Admins, or at least local administrator groups</a:t>
            </a:r>
          </a:p>
          <a:p>
            <a:pPr lvl="2"/>
            <a:r>
              <a:rPr lang="en-US" dirty="0"/>
              <a:t>To log in and troubleshoot IT engineers must use their privileged accounts</a:t>
            </a:r>
          </a:p>
          <a:p>
            <a:pPr lvl="2"/>
            <a:r>
              <a:rPr lang="en-US" dirty="0"/>
              <a:t>Hackers can have programs running on the system to capture privileged account credentials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084CC-034C-479D-9B9A-1981684009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Local Security Authority Subsystem Service memory stores credentials when it:</a:t>
            </a:r>
          </a:p>
          <a:p>
            <a:pPr lvl="1"/>
            <a:r>
              <a:rPr lang="en-US" dirty="0"/>
              <a:t>Logs in to a computer locally or using RDP</a:t>
            </a:r>
          </a:p>
          <a:p>
            <a:pPr lvl="1"/>
            <a:r>
              <a:rPr lang="en-US" dirty="0"/>
              <a:t>Runs an application or a task using the Run As option</a:t>
            </a:r>
          </a:p>
          <a:p>
            <a:pPr lvl="1"/>
            <a:r>
              <a:rPr lang="en-US" dirty="0"/>
              <a:t>Runs a Windows service on the computer with the service account</a:t>
            </a:r>
          </a:p>
          <a:p>
            <a:pPr lvl="1"/>
            <a:r>
              <a:rPr lang="en-US" dirty="0"/>
              <a:t>Runs a scheduled task or a batch job on the computer</a:t>
            </a:r>
          </a:p>
          <a:p>
            <a:pPr lvl="1"/>
            <a:r>
              <a:rPr lang="en-US" dirty="0"/>
              <a:t>Runs a task on the local computer using remote tools (system scans and installations)</a:t>
            </a:r>
          </a:p>
          <a:p>
            <a:r>
              <a:rPr lang="en-US" dirty="0"/>
              <a:t>Remote Desktop Protocol is used by engineers to access computers remotely</a:t>
            </a:r>
          </a:p>
          <a:p>
            <a:pPr lvl="1"/>
            <a:r>
              <a:rPr lang="en-US" dirty="0"/>
              <a:t>When engineering Remote Desktop Protocol, it sends credentials to the remote computer</a:t>
            </a:r>
          </a:p>
          <a:p>
            <a:pPr lvl="2"/>
            <a:r>
              <a:rPr lang="en-US" dirty="0"/>
              <a:t>This is an issue with this computer is already compromised</a:t>
            </a:r>
          </a:p>
          <a:p>
            <a:pPr lvl="1"/>
            <a:r>
              <a:rPr lang="en-US" dirty="0"/>
              <a:t>Thus, Microsoft introduced </a:t>
            </a:r>
            <a:r>
              <a:rPr lang="en-US" b="1" dirty="0"/>
              <a:t>restricted admin mode</a:t>
            </a:r>
            <a:r>
              <a:rPr lang="en-US" dirty="0"/>
              <a:t> for Remote Desktop Protocol </a:t>
            </a:r>
          </a:p>
          <a:p>
            <a:pPr lvl="2"/>
            <a:r>
              <a:rPr lang="en-US" dirty="0"/>
              <a:t>When used, it will not send credentials to the remote computer</a:t>
            </a:r>
          </a:p>
          <a:p>
            <a:pPr lvl="2"/>
            <a:r>
              <a:rPr lang="en-US" dirty="0"/>
              <a:t>When the user connects, they cannot connect to other resources</a:t>
            </a:r>
          </a:p>
          <a:p>
            <a:pPr lvl="3"/>
            <a:r>
              <a:rPr lang="en-US" dirty="0"/>
              <a:t>Ex. A shared network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64745D-36E7-4C32-97A1-79F1D979A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Restricted Admin Mode for Remote Desktop Protocol (RDP)</a:t>
            </a:r>
          </a:p>
        </p:txBody>
      </p:sp>
    </p:spTree>
    <p:extLst>
      <p:ext uri="{BB962C8B-B14F-4D97-AF65-F5344CB8AC3E}">
        <p14:creationId xmlns:p14="http://schemas.microsoft.com/office/powerpoint/2010/main" val="334326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1A4C8E-9662-4525-9E36-64306142CA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Authentication Policies</a:t>
            </a:r>
          </a:p>
          <a:p>
            <a:pPr lvl="1"/>
            <a:r>
              <a:rPr lang="en-US" dirty="0"/>
              <a:t>Can be used to limit highly privileged accounts to highly valued systems</a:t>
            </a:r>
          </a:p>
          <a:p>
            <a:pPr lvl="1"/>
            <a:r>
              <a:rPr lang="en-US" b="1" dirty="0"/>
              <a:t>Authentication policies: </a:t>
            </a:r>
          </a:p>
          <a:p>
            <a:pPr lvl="2"/>
            <a:r>
              <a:rPr lang="en-US" dirty="0"/>
              <a:t>Can be used to specify the Kerberos protocol TGT validity period and access control conditions to restrict user sign-on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1260E-B212-411B-8E42-4ACE95D736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Authentication Policy Silos</a:t>
            </a:r>
          </a:p>
          <a:p>
            <a:pPr lvl="1"/>
            <a:r>
              <a:rPr lang="en-US" dirty="0"/>
              <a:t>Are similar to containers where we can assign user accounts, computer accounts, and service accounts</a:t>
            </a:r>
          </a:p>
          <a:p>
            <a:pPr lvl="2"/>
            <a:r>
              <a:rPr lang="en-US" dirty="0"/>
              <a:t>These accounts are managed by authentication policies</a:t>
            </a:r>
          </a:p>
          <a:p>
            <a:pPr lvl="1"/>
            <a:r>
              <a:rPr lang="en-US" dirty="0"/>
              <a:t>This feature requires the following prerequisites: </a:t>
            </a:r>
          </a:p>
          <a:p>
            <a:pPr lvl="2"/>
            <a:r>
              <a:rPr lang="en-US" dirty="0"/>
              <a:t>All domain controllers in the domain must be based on Windows Server 2012 R2 or Windows Server 2016</a:t>
            </a:r>
          </a:p>
          <a:p>
            <a:pPr lvl="2"/>
            <a:r>
              <a:rPr lang="en-US" dirty="0"/>
              <a:t>The domain functional level must be Windows Server 2012 R2 or Windows Server 2016</a:t>
            </a:r>
          </a:p>
          <a:p>
            <a:pPr lvl="2"/>
            <a:r>
              <a:rPr lang="en-US" dirty="0"/>
              <a:t>Domain controllers must be configured to support DAC</a:t>
            </a:r>
          </a:p>
          <a:p>
            <a:pPr lvl="2"/>
            <a:r>
              <a:rPr lang="en-US" dirty="0"/>
              <a:t>Windows 8, Windows 8.1, Windows 10, Windows Server 2012, Windows Server 2012 R2, and Windows Server 2016 domain members must be configured to support DAC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C269E5-B64B-424A-B1B1-3BCA1F91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 Policies and Authentication Policy Silos</a:t>
            </a:r>
          </a:p>
        </p:txBody>
      </p:sp>
    </p:spTree>
    <p:extLst>
      <p:ext uri="{BB962C8B-B14F-4D97-AF65-F5344CB8AC3E}">
        <p14:creationId xmlns:p14="http://schemas.microsoft.com/office/powerpoint/2010/main" val="2270494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(3)</Template>
  <TotalTime>1</TotalTime>
  <Words>585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 Narrow</vt:lpstr>
      <vt:lpstr>Franklin Gothic Medium</vt:lpstr>
      <vt:lpstr>Wingdings</vt:lpstr>
      <vt:lpstr>Wingdings 2</vt:lpstr>
      <vt:lpstr>Java Green</vt:lpstr>
      <vt:lpstr>Active Directory Security Best Practices</vt:lpstr>
      <vt:lpstr>Protected Users Security Group</vt:lpstr>
      <vt:lpstr>Restricted Admin Mode for Remote Desktop Protocol (RDP)</vt:lpstr>
      <vt:lpstr>Authentication Policies and Authentication Policy Silos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Security Best Practices</dc:title>
  <dc:creator>Alex</dc:creator>
  <cp:lastModifiedBy>Alex</cp:lastModifiedBy>
  <cp:revision>1</cp:revision>
  <dcterms:created xsi:type="dcterms:W3CDTF">2018-04-23T13:16:23Z</dcterms:created>
  <dcterms:modified xsi:type="dcterms:W3CDTF">2018-04-23T13:18:13Z</dcterms:modified>
</cp:coreProperties>
</file>