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73" r:id="rId2"/>
    <p:sldId id="376" r:id="rId3"/>
    <p:sldId id="332" r:id="rId4"/>
    <p:sldId id="334" r:id="rId5"/>
    <p:sldId id="33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0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494517" y="6645106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DD208632-6F1A-4E1B-9BED-DA02BDB94D1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064000" y="6645106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609600" y="2052960"/>
            <a:ext cx="84328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555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22438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386917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DD208632-6F1A-4E1B-9BED-DA02BDB94D1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29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DD208632-6F1A-4E1B-9BED-DA02BDB94D1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04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200" y="150919"/>
            <a:ext cx="11775736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94517" y="6629475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DD208632-6F1A-4E1B-9BED-DA02BDB94D1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625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DD208632-6F1A-4E1B-9BED-DA02BDB94D1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870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DD208632-6F1A-4E1B-9BED-DA02BDB94D1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254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DD208632-6F1A-4E1B-9BED-DA02BDB94D1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540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4176" y="1719072"/>
            <a:ext cx="563022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677725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8695" y="663011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DD208632-6F1A-4E1B-9BED-DA02BDB94D1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736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4176" y="1719072"/>
            <a:ext cx="563022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677725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8695" y="663011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DD208632-6F1A-4E1B-9BED-DA02BDB94D1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932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999" y="685801"/>
            <a:ext cx="11210524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581975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DD208632-6F1A-4E1B-9BED-DA02BDB94D1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5819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508000" y="152401"/>
            <a:ext cx="11175013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319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DD208632-6F1A-4E1B-9BED-DA02BDB94D1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195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DD208632-6F1A-4E1B-9BED-DA02BDB94D1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16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03200" y="1634971"/>
            <a:ext cx="11775736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199" y="152401"/>
            <a:ext cx="11752063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55847"/>
            <a:ext cx="11175013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999" y="1719071"/>
            <a:ext cx="11210524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517" y="6356350"/>
            <a:ext cx="2844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DD208632-6F1A-4E1B-9BED-DA02BDB94D1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4000" y="6356350"/>
            <a:ext cx="447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9573" y="6355080"/>
            <a:ext cx="777288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52C0B0BC-E574-4E70-9E09-8A51CE720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208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602DD69-416F-490E-8154-EE3398A292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47200" y="2052959"/>
            <a:ext cx="2641600" cy="279089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Chapter 15: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Cyber Threats &amp; Kerberos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Key Distribution Center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Kerberos Authentication (Review)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Permissions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Fine-grained Password Policies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accent1"/>
                </a:solidFill>
              </a:rPr>
              <a:t>Pass-the-hash Attacks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Protecting Highly Privileged Accounts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JIT and JE Administration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CC55B8-B3BA-4D9C-8550-7E3D17910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Active Directory Security Best Practices</a:t>
            </a:r>
          </a:p>
        </p:txBody>
      </p:sp>
    </p:spTree>
    <p:extLst>
      <p:ext uri="{BB962C8B-B14F-4D97-AF65-F5344CB8AC3E}">
        <p14:creationId xmlns:p14="http://schemas.microsoft.com/office/powerpoint/2010/main" val="2536531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C75E606-86C1-47FD-9202-DAAA1A6152E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When a client and server begin communication, they use the authentication system to verify the clients identity</a:t>
            </a:r>
          </a:p>
          <a:p>
            <a:pPr lvl="1"/>
            <a:r>
              <a:rPr lang="en-US" dirty="0"/>
              <a:t>This is done using a username and password</a:t>
            </a:r>
          </a:p>
          <a:p>
            <a:pPr lvl="1"/>
            <a:r>
              <a:rPr lang="en-US" dirty="0"/>
              <a:t>Due to legacy protocols and system, this information is sent in clear text</a:t>
            </a:r>
          </a:p>
          <a:p>
            <a:pPr lvl="2"/>
            <a:r>
              <a:rPr lang="en-US" dirty="0"/>
              <a:t>If someone were listening to traffic between the client and authentication system, they can easily capture the password </a:t>
            </a:r>
          </a:p>
          <a:p>
            <a:r>
              <a:rPr lang="en-US" dirty="0"/>
              <a:t>Modern technologies avoid this by encrypting credentials or by creating cryptographic hashes</a:t>
            </a:r>
          </a:p>
          <a:p>
            <a:pPr lvl="1"/>
            <a:r>
              <a:rPr lang="en-US" b="1" dirty="0"/>
              <a:t>Cryptographic hash</a:t>
            </a:r>
            <a:r>
              <a:rPr lang="en-US" dirty="0"/>
              <a:t> </a:t>
            </a:r>
            <a:r>
              <a:rPr lang="en-US" b="1" dirty="0"/>
              <a:t>– </a:t>
            </a:r>
            <a:r>
              <a:rPr lang="en-US" dirty="0"/>
              <a:t>is a password string transformed into a fixed-length digest using an algorithm</a:t>
            </a:r>
            <a:endParaRPr lang="en-US" b="1" dirty="0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F2F2D-63F7-4446-9A94-2E33DA3C6A7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Cryptographic Hash</a:t>
            </a:r>
            <a:endParaRPr lang="en-US" dirty="0"/>
          </a:p>
          <a:p>
            <a:pPr lvl="1"/>
            <a:r>
              <a:rPr lang="en-US" dirty="0"/>
              <a:t>The use of Cryptographic Hash is similar to how Kerberos authentication works, by using hash values</a:t>
            </a:r>
          </a:p>
          <a:p>
            <a:r>
              <a:rPr lang="en-US" dirty="0"/>
              <a:t>When using hash values, the authentication server compares the hash value submitted by the client to the value stored in the database</a:t>
            </a:r>
          </a:p>
          <a:p>
            <a:pPr lvl="1"/>
            <a:r>
              <a:rPr lang="en-US" dirty="0"/>
              <a:t>In the Windows environment, these values are stored in 3 locations</a:t>
            </a:r>
          </a:p>
          <a:p>
            <a:pPr lvl="2"/>
            <a:r>
              <a:rPr lang="en-US" dirty="0"/>
              <a:t>The </a:t>
            </a:r>
            <a:r>
              <a:rPr lang="en-US" b="1" dirty="0"/>
              <a:t>Security Account Manager </a:t>
            </a:r>
            <a:r>
              <a:rPr lang="en-US" dirty="0"/>
              <a:t>(</a:t>
            </a:r>
            <a:r>
              <a:rPr lang="en-US" b="1" dirty="0"/>
              <a:t>SAM</a:t>
            </a:r>
            <a:r>
              <a:rPr lang="en-US" dirty="0"/>
              <a:t>) database</a:t>
            </a:r>
          </a:p>
          <a:p>
            <a:pPr lvl="2"/>
            <a:r>
              <a:rPr lang="en-US" dirty="0"/>
              <a:t>The </a:t>
            </a:r>
            <a:r>
              <a:rPr lang="en-US" b="1" dirty="0"/>
              <a:t>Local Security Authority Subsystem Service </a:t>
            </a:r>
            <a:r>
              <a:rPr lang="en-US" dirty="0"/>
              <a:t>(</a:t>
            </a:r>
            <a:r>
              <a:rPr lang="en-US" b="1" dirty="0"/>
              <a:t>LSASS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The Active Directory database</a:t>
            </a:r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88FDF83-2FDF-4979-AF30-02961C265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Pass-the-hash Attacks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653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3B69F-C850-4EFA-ACE9-489D8FFB4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Stores usernames and NT (Microsoft’s ‘Windows New Technology’) hashes in a %</a:t>
            </a:r>
            <a:r>
              <a:rPr lang="en-US" dirty="0" err="1"/>
              <a:t>SystemRoot</a:t>
            </a:r>
            <a:r>
              <a:rPr lang="en-US" dirty="0"/>
              <a:t>%/system32/config/SAM file</a:t>
            </a:r>
          </a:p>
          <a:p>
            <a:pPr lvl="1"/>
            <a:r>
              <a:rPr lang="en-US" dirty="0"/>
              <a:t>This file contains all hash values for accounts local to the computer</a:t>
            </a:r>
          </a:p>
          <a:p>
            <a:pPr lvl="1"/>
            <a:r>
              <a:rPr lang="en-US" dirty="0"/>
              <a:t>It uses the </a:t>
            </a:r>
            <a:r>
              <a:rPr lang="en-US" b="1" dirty="0"/>
              <a:t>Data Encryption Standard </a:t>
            </a:r>
            <a:r>
              <a:rPr lang="en-US" dirty="0"/>
              <a:t>(</a:t>
            </a:r>
            <a:r>
              <a:rPr lang="en-US" b="1" dirty="0"/>
              <a:t>DES</a:t>
            </a:r>
            <a:r>
              <a:rPr lang="en-US" dirty="0"/>
              <a:t>) algorithm for hashing</a:t>
            </a:r>
          </a:p>
          <a:p>
            <a:pPr lvl="2"/>
            <a:r>
              <a:rPr lang="en-US" dirty="0"/>
              <a:t>This is a legacy weak schema, Microsoft highly recommends </a:t>
            </a:r>
            <a:r>
              <a:rPr lang="en-US" b="1" dirty="0"/>
              <a:t>not</a:t>
            </a:r>
            <a:r>
              <a:rPr lang="en-US" dirty="0"/>
              <a:t> using it</a:t>
            </a:r>
          </a:p>
          <a:p>
            <a:pPr lvl="2"/>
            <a:r>
              <a:rPr lang="en-US" dirty="0"/>
              <a:t>Does no support passwords larger than 15 ASCII characters</a:t>
            </a:r>
          </a:p>
          <a:p>
            <a:pPr lvl="3"/>
            <a:r>
              <a:rPr lang="en-US" dirty="0"/>
              <a:t>Passwords are not case sensitive</a:t>
            </a:r>
          </a:p>
          <a:p>
            <a:pPr lvl="1"/>
            <a:r>
              <a:rPr lang="en-US" dirty="0"/>
              <a:t>New OS after Windows vista support </a:t>
            </a:r>
            <a:r>
              <a:rPr lang="en-US" b="1" dirty="0"/>
              <a:t>Advanced Encryption Standard </a:t>
            </a:r>
            <a:r>
              <a:rPr lang="en-US" dirty="0"/>
              <a:t>(</a:t>
            </a:r>
            <a:r>
              <a:rPr lang="en-US" b="1" dirty="0"/>
              <a:t>AES</a:t>
            </a:r>
            <a:r>
              <a:rPr lang="en-US" dirty="0"/>
              <a:t>) algorithm for hashing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91C705-4FFE-4BF2-8FED-52909661B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Pass-the-hash Attacks: Security Account Manager </a:t>
            </a:r>
            <a:r>
              <a:rPr lang="en-US" dirty="0"/>
              <a:t>(</a:t>
            </a:r>
            <a:r>
              <a:rPr lang="en-US" b="1" dirty="0"/>
              <a:t>SAM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77606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CF36B-3986-4A0F-A805-9BFF8CB66E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Hash values are not transmitted over directly</a:t>
            </a:r>
          </a:p>
          <a:p>
            <a:r>
              <a:rPr lang="en-US" dirty="0"/>
              <a:t>Local Security Authority Subsystem Service stores credentials on behalf of users with active sessions</a:t>
            </a:r>
          </a:p>
          <a:p>
            <a:pPr lvl="1"/>
            <a:r>
              <a:rPr lang="en-US" dirty="0"/>
              <a:t>Local Security Authority Subsystem Service can store credentials in multiple forms</a:t>
            </a:r>
          </a:p>
          <a:p>
            <a:pPr lvl="2"/>
            <a:r>
              <a:rPr lang="en-US" dirty="0"/>
              <a:t>NT hash</a:t>
            </a:r>
          </a:p>
          <a:p>
            <a:pPr lvl="2"/>
            <a:r>
              <a:rPr lang="en-US" dirty="0"/>
              <a:t>LM hash</a:t>
            </a:r>
          </a:p>
          <a:p>
            <a:pPr lvl="2"/>
            <a:r>
              <a:rPr lang="en-US" dirty="0"/>
              <a:t>Kerberos tickets</a:t>
            </a:r>
          </a:p>
          <a:p>
            <a:pPr lvl="1"/>
            <a:r>
              <a:rPr lang="en-US" dirty="0"/>
              <a:t>This is required to maintain active sessions and do future authentications faster</a:t>
            </a:r>
          </a:p>
          <a:p>
            <a:r>
              <a:rPr lang="en-US" dirty="0"/>
              <a:t>Microsoft has implemented many features and techniques to protect the AD environment from pass-the-hash attacks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ABCBFF-E1C8-40B5-96F2-13BD30B17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Pass-the-hash Attacks: Local Security Authority Subsystem Service </a:t>
            </a:r>
            <a:r>
              <a:rPr lang="en-US" dirty="0"/>
              <a:t>(</a:t>
            </a:r>
            <a:r>
              <a:rPr lang="en-US" b="1" dirty="0"/>
              <a:t>LSASS</a:t>
            </a:r>
            <a:r>
              <a:rPr lang="en-US" dirty="0"/>
              <a:t>)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207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57BE0-6B64-43BB-9510-B1820686C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Compared to clear text, it is almost impossible to determine the password based on the hash value</a:t>
            </a:r>
          </a:p>
          <a:p>
            <a:pPr lvl="1"/>
            <a:r>
              <a:rPr lang="en-US" dirty="0"/>
              <a:t>Determining this would take countless computing power and time</a:t>
            </a:r>
          </a:p>
          <a:p>
            <a:pPr lvl="1"/>
            <a:r>
              <a:rPr lang="en-US" dirty="0"/>
              <a:t>If Hackers instead of retrieving the password, acquires the hash code</a:t>
            </a:r>
          </a:p>
          <a:p>
            <a:pPr lvl="2"/>
            <a:r>
              <a:rPr lang="en-US" dirty="0"/>
              <a:t>It can be used to initiate connection with the server</a:t>
            </a:r>
          </a:p>
          <a:p>
            <a:pPr lvl="2"/>
            <a:r>
              <a:rPr lang="en-US" dirty="0"/>
              <a:t>This is not as easy as it sounds</a:t>
            </a:r>
          </a:p>
          <a:p>
            <a:pPr lvl="3"/>
            <a:r>
              <a:rPr lang="en-US" dirty="0"/>
              <a:t>Authentication protocols have mechanisms to prevent hackers from using someone else’s hash value</a:t>
            </a:r>
          </a:p>
          <a:p>
            <a:pPr lvl="3"/>
            <a:r>
              <a:rPr lang="en-US" dirty="0"/>
              <a:t>Ex. Kerberos uses timestamps to assist in verifying authenticity</a:t>
            </a:r>
          </a:p>
          <a:p>
            <a:pPr lvl="4"/>
            <a:r>
              <a:rPr lang="en-US" dirty="0"/>
              <a:t>LM and NTLM v1 and v2 also use similar challenge-response features to authenticate without revealing the password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97B977-895B-4FC9-8822-F2407F691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Pass-the-hash Attacks: Cryptographic Hash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7835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1">
      <a:dk1>
        <a:sysClr val="windowText" lastClr="000000"/>
      </a:dk1>
      <a:lt1>
        <a:sysClr val="window" lastClr="FFFFFF"/>
      </a:lt1>
      <a:dk2>
        <a:srgbClr val="403B81"/>
      </a:dk2>
      <a:lt2>
        <a:srgbClr val="DDE6F7"/>
      </a:lt2>
      <a:accent1>
        <a:srgbClr val="C00000"/>
      </a:accent1>
      <a:accent2>
        <a:srgbClr val="0070C0"/>
      </a:accent2>
      <a:accent3>
        <a:srgbClr val="92278F"/>
      </a:accent3>
      <a:accent4>
        <a:srgbClr val="993300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Concepts of Directory template (1)</Template>
  <TotalTime>2</TotalTime>
  <Words>473</Words>
  <Application>Microsoft Office PowerPoint</Application>
  <PresentationFormat>Widescreen</PresentationFormat>
  <Paragraphs>50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 Narrow</vt:lpstr>
      <vt:lpstr>Franklin Gothic Medium</vt:lpstr>
      <vt:lpstr>Wingdings</vt:lpstr>
      <vt:lpstr>Wingdings 2</vt:lpstr>
      <vt:lpstr>Java Green</vt:lpstr>
      <vt:lpstr>Active Directory Security Best Practices</vt:lpstr>
      <vt:lpstr>Pass-the-hash Attacks</vt:lpstr>
      <vt:lpstr>Pass-the-hash Attacks: Security Account Manager (SAM)</vt:lpstr>
      <vt:lpstr>Pass-the-hash Attacks: Local Security Authority Subsystem Service (LSASS) </vt:lpstr>
      <vt:lpstr>Pass-the-hash Attacks: Cryptographic Hash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 Directory Security Best Practices</dc:title>
  <dc:creator>Alex</dc:creator>
  <cp:lastModifiedBy>Alex</cp:lastModifiedBy>
  <cp:revision>1</cp:revision>
  <dcterms:created xsi:type="dcterms:W3CDTF">2018-04-23T13:15:48Z</dcterms:created>
  <dcterms:modified xsi:type="dcterms:W3CDTF">2018-04-23T13:18:29Z</dcterms:modified>
</cp:coreProperties>
</file>