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372" r:id="rId2"/>
    <p:sldId id="325" r:id="rId3"/>
    <p:sldId id="326" r:id="rId4"/>
    <p:sldId id="327" r:id="rId5"/>
    <p:sldId id="32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0" autoAdjust="0"/>
    <p:restoredTop sz="94660"/>
  </p:normalViewPr>
  <p:slideViewPr>
    <p:cSldViewPr snapToGrid="0">
      <p:cViewPr varScale="1">
        <p:scale>
          <a:sx n="58" d="100"/>
          <a:sy n="58" d="100"/>
        </p:scale>
        <p:origin x="102" y="9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EADD11-D0BC-48EB-90B9-F208EF52BB9D}" type="datetimeFigureOut">
              <a:rPr lang="en-US" smtClean="0"/>
              <a:t>4/23/2018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70FD3E-56A8-417C-BE06-83AE820D884E}" type="slidenum">
              <a:rPr lang="en-US" smtClean="0"/>
              <a:t>‹#›</a:t>
            </a:fld>
            <a:endParaRPr lang="en-US"/>
          </a:p>
        </p:txBody>
      </p:sp>
    </p:spTree>
    <p:extLst>
      <p:ext uri="{BB962C8B-B14F-4D97-AF65-F5344CB8AC3E}">
        <p14:creationId xmlns:p14="http://schemas.microsoft.com/office/powerpoint/2010/main" val="1243142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fine-grained password policy concept is something many students should already be familiar with if they have any sort of account associated with Microsoft, their bank, or other businesses, that being the restrictions/requirements their password must meet in order to be useable. Such as at least one number, an upper-case letter, or a special character included somewhere in their password declaration.</a:t>
            </a:r>
          </a:p>
        </p:txBody>
      </p:sp>
      <p:sp>
        <p:nvSpPr>
          <p:cNvPr id="4" name="Slide Number Placeholder 3"/>
          <p:cNvSpPr>
            <a:spLocks noGrp="1"/>
          </p:cNvSpPr>
          <p:nvPr>
            <p:ph type="sldNum" sz="quarter" idx="10"/>
          </p:nvPr>
        </p:nvSpPr>
        <p:spPr/>
        <p:txBody>
          <a:bodyPr/>
          <a:lstStyle/>
          <a:p>
            <a:fld id="{C1097A96-D84A-48C7-B9F4-4A16298CA197}" type="slidenum">
              <a:rPr lang="en-US" smtClean="0"/>
              <a:t>2</a:t>
            </a:fld>
            <a:endParaRPr lang="en-US"/>
          </a:p>
        </p:txBody>
      </p:sp>
    </p:spTree>
    <p:extLst>
      <p:ext uri="{BB962C8B-B14F-4D97-AF65-F5344CB8AC3E}">
        <p14:creationId xmlns:p14="http://schemas.microsoft.com/office/powerpoint/2010/main" val="95900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case it has not been covered else where, Organizational Unit (OUs) </a:t>
            </a:r>
            <a:r>
              <a:rPr lang="en-US" sz="1200" b="0" i="0" kern="1200" dirty="0">
                <a:solidFill>
                  <a:schemeClr val="tx1"/>
                </a:solidFill>
                <a:effectLst/>
                <a:latin typeface="+mn-lt"/>
                <a:ea typeface="+mn-ea"/>
                <a:cs typeface="+mn-cs"/>
              </a:rPr>
              <a:t>is a subdivision within an AD into which you can place users, groups, computers, and other organizational units. Allows users to structure their environment to represent their corporate structure.</a:t>
            </a:r>
            <a:endParaRPr lang="en-US" dirty="0"/>
          </a:p>
        </p:txBody>
      </p:sp>
      <p:sp>
        <p:nvSpPr>
          <p:cNvPr id="4" name="Slide Number Placeholder 3"/>
          <p:cNvSpPr>
            <a:spLocks noGrp="1"/>
          </p:cNvSpPr>
          <p:nvPr>
            <p:ph type="sldNum" sz="quarter" idx="10"/>
          </p:nvPr>
        </p:nvSpPr>
        <p:spPr/>
        <p:txBody>
          <a:bodyPr/>
          <a:lstStyle/>
          <a:p>
            <a:fld id="{C1097A96-D84A-48C7-B9F4-4A16298CA197}" type="slidenum">
              <a:rPr lang="en-US" smtClean="0"/>
              <a:t>3</a:t>
            </a:fld>
            <a:endParaRPr lang="en-US"/>
          </a:p>
        </p:txBody>
      </p:sp>
    </p:spTree>
    <p:extLst>
      <p:ext uri="{BB962C8B-B14F-4D97-AF65-F5344CB8AC3E}">
        <p14:creationId xmlns:p14="http://schemas.microsoft.com/office/powerpoint/2010/main" val="36417139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should not be concerned with knowing the specific attribute name (</a:t>
            </a:r>
            <a:r>
              <a:rPr lang="en-US" dirty="0" err="1"/>
              <a:t>msDS-PasswordSettingPrecedence</a:t>
            </a:r>
            <a:r>
              <a:rPr lang="en-US" dirty="0"/>
              <a:t>), more so the concept that a password policy has a value associated with it, to determine precedence against other policies. </a:t>
            </a:r>
          </a:p>
        </p:txBody>
      </p:sp>
      <p:sp>
        <p:nvSpPr>
          <p:cNvPr id="4" name="Slide Number Placeholder 3"/>
          <p:cNvSpPr>
            <a:spLocks noGrp="1"/>
          </p:cNvSpPr>
          <p:nvPr>
            <p:ph type="sldNum" sz="quarter" idx="10"/>
          </p:nvPr>
        </p:nvSpPr>
        <p:spPr/>
        <p:txBody>
          <a:bodyPr/>
          <a:lstStyle/>
          <a:p>
            <a:fld id="{C1097A96-D84A-48C7-B9F4-4A16298CA197}" type="slidenum">
              <a:rPr lang="en-US" smtClean="0"/>
              <a:t>4</a:t>
            </a:fld>
            <a:endParaRPr lang="en-US"/>
          </a:p>
        </p:txBody>
      </p:sp>
    </p:spTree>
    <p:extLst>
      <p:ext uri="{BB962C8B-B14F-4D97-AF65-F5344CB8AC3E}">
        <p14:creationId xmlns:p14="http://schemas.microsoft.com/office/powerpoint/2010/main" val="3997685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494517" y="6645106"/>
            <a:ext cx="2844800" cy="274320"/>
          </a:xfrm>
        </p:spPr>
        <p:txBody>
          <a:bodyPr/>
          <a:lstStyle>
            <a:lvl1pPr>
              <a:defRPr sz="900">
                <a:solidFill>
                  <a:schemeClr val="tx1"/>
                </a:solidFill>
                <a:latin typeface="Arial Narrow" panose="020B0606020202030204" pitchFamily="34" charset="0"/>
              </a:defRPr>
            </a:lvl1pPr>
          </a:lstStyle>
          <a:p>
            <a:fld id="{CD540665-A408-44BE-B8BD-93F6A1477531}" type="datetimeFigureOut">
              <a:rPr lang="en-US" smtClean="0"/>
              <a:t>4/23/2018</a:t>
            </a:fld>
            <a:endParaRPr lang="en-US"/>
          </a:p>
        </p:txBody>
      </p:sp>
      <p:sp>
        <p:nvSpPr>
          <p:cNvPr id="12" name="Footer Placeholder 11"/>
          <p:cNvSpPr>
            <a:spLocks noGrp="1"/>
          </p:cNvSpPr>
          <p:nvPr>
            <p:ph type="ftr" sz="quarter" idx="12"/>
          </p:nvPr>
        </p:nvSpPr>
        <p:spPr>
          <a:xfrm>
            <a:off x="4064000" y="6645106"/>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609600" y="2052960"/>
            <a:ext cx="84328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716665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438400"/>
            <a:ext cx="5386917"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438400"/>
            <a:ext cx="5389033"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494517" y="6641350"/>
            <a:ext cx="2844800" cy="274320"/>
          </a:xfrm>
        </p:spPr>
        <p:txBody>
          <a:bodyPr/>
          <a:lstStyle>
            <a:lvl1pPr>
              <a:defRPr sz="900">
                <a:solidFill>
                  <a:schemeClr val="tx1"/>
                </a:solidFill>
                <a:latin typeface="Arial Narrow" panose="020B0606020202030204" pitchFamily="34" charset="0"/>
              </a:defRPr>
            </a:lvl1pPr>
          </a:lstStyle>
          <a:p>
            <a:fld id="{CD540665-A408-44BE-B8BD-93F6A1477531}" type="datetimeFigureOut">
              <a:rPr lang="en-US" smtClean="0"/>
              <a:t>4/23/2018</a:t>
            </a:fld>
            <a:endParaRPr lang="en-US"/>
          </a:p>
        </p:txBody>
      </p:sp>
      <p:sp>
        <p:nvSpPr>
          <p:cNvPr id="8" name="Footer Placeholder 7"/>
          <p:cNvSpPr>
            <a:spLocks noGrp="1"/>
          </p:cNvSpPr>
          <p:nvPr>
            <p:ph type="ftr" sz="quarter" idx="11"/>
          </p:nvPr>
        </p:nvSpPr>
        <p:spPr>
          <a:xfrm>
            <a:off x="4064000" y="664135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29708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CD540665-A408-44BE-B8BD-93F6A1477531}" type="datetimeFigureOut">
              <a:rPr lang="en-US" smtClean="0"/>
              <a:t>4/23/2018</a:t>
            </a:fld>
            <a:endParaRPr lang="en-US"/>
          </a:p>
        </p:txBody>
      </p:sp>
      <p:sp>
        <p:nvSpPr>
          <p:cNvPr id="4" name="Footer Placeholder 3"/>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779531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494517" y="6629475"/>
            <a:ext cx="2844800" cy="274320"/>
          </a:xfrm>
        </p:spPr>
        <p:txBody>
          <a:bodyPr/>
          <a:lstStyle>
            <a:lvl1pPr>
              <a:defRPr sz="900">
                <a:solidFill>
                  <a:schemeClr val="tx1"/>
                </a:solidFill>
                <a:latin typeface="Arial Narrow" panose="020B0606020202030204" pitchFamily="34" charset="0"/>
              </a:defRPr>
            </a:lvl1pPr>
          </a:lstStyle>
          <a:p>
            <a:fld id="{CD540665-A408-44BE-B8BD-93F6A1477531}" type="datetimeFigureOut">
              <a:rPr lang="en-US" smtClean="0"/>
              <a:t>4/23/2018</a:t>
            </a:fld>
            <a:endParaRPr lang="en-US"/>
          </a:p>
        </p:txBody>
      </p:sp>
      <p:sp>
        <p:nvSpPr>
          <p:cNvPr id="3" name="Footer Placeholder 2"/>
          <p:cNvSpPr>
            <a:spLocks noGrp="1"/>
          </p:cNvSpPr>
          <p:nvPr>
            <p:ph type="ftr" sz="quarter" idx="11"/>
          </p:nvPr>
        </p:nvSpPr>
        <p:spPr>
          <a:xfrm>
            <a:off x="4064000" y="66294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702952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CD540665-A408-44BE-B8BD-93F6A1477531}" type="datetimeFigureOut">
              <a:rPr lang="en-US" smtClean="0"/>
              <a:t>4/23/2018</a:t>
            </a:fld>
            <a:endParaRPr lang="en-US"/>
          </a:p>
        </p:txBody>
      </p:sp>
      <p:sp>
        <p:nvSpPr>
          <p:cNvPr id="5" name="Footer Placeholder 4"/>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101794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CD540665-A408-44BE-B8BD-93F6A1477531}" type="datetimeFigureOut">
              <a:rPr lang="en-US" smtClean="0"/>
              <a:t>4/23/2018</a:t>
            </a:fld>
            <a:endParaRPr lang="en-US"/>
          </a:p>
        </p:txBody>
      </p:sp>
      <p:sp>
        <p:nvSpPr>
          <p:cNvPr id="5" name="Footer Placeholder 4"/>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557504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CD540665-A408-44BE-B8BD-93F6A1477531}" type="datetimeFigureOut">
              <a:rPr lang="en-US" smtClean="0"/>
              <a:t>4/23/2018</a:t>
            </a:fld>
            <a:endParaRPr lang="en-US"/>
          </a:p>
        </p:txBody>
      </p:sp>
      <p:sp>
        <p:nvSpPr>
          <p:cNvPr id="5" name="Footer Placeholder 4"/>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524408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4176" y="1719072"/>
            <a:ext cx="563022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719072"/>
            <a:ext cx="5677725"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08695" y="6630110"/>
            <a:ext cx="2844800" cy="274320"/>
          </a:xfrm>
        </p:spPr>
        <p:txBody>
          <a:bodyPr/>
          <a:lstStyle>
            <a:lvl1pPr>
              <a:defRPr sz="900">
                <a:solidFill>
                  <a:schemeClr val="tx1"/>
                </a:solidFill>
                <a:latin typeface="Arial Narrow" panose="020B0606020202030204" pitchFamily="34" charset="0"/>
              </a:defRPr>
            </a:lvl1pPr>
          </a:lstStyle>
          <a:p>
            <a:fld id="{CD540665-A408-44BE-B8BD-93F6A1477531}" type="datetimeFigureOut">
              <a:rPr lang="en-US" smtClean="0"/>
              <a:t>4/23/2018</a:t>
            </a:fld>
            <a:endParaRPr lang="en-US"/>
          </a:p>
        </p:txBody>
      </p:sp>
      <p:sp>
        <p:nvSpPr>
          <p:cNvPr id="6" name="Footer Placeholder 5"/>
          <p:cNvSpPr>
            <a:spLocks noGrp="1"/>
          </p:cNvSpPr>
          <p:nvPr>
            <p:ph type="ftr" sz="quarter" idx="11"/>
          </p:nvPr>
        </p:nvSpPr>
        <p:spPr>
          <a:xfrm>
            <a:off x="4064000" y="66294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45748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4176" y="1719072"/>
            <a:ext cx="563022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719072"/>
            <a:ext cx="5677725"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08695" y="6630110"/>
            <a:ext cx="2844800" cy="274320"/>
          </a:xfrm>
        </p:spPr>
        <p:txBody>
          <a:bodyPr/>
          <a:lstStyle>
            <a:lvl1pPr>
              <a:defRPr sz="900">
                <a:solidFill>
                  <a:schemeClr val="tx1"/>
                </a:solidFill>
                <a:latin typeface="Arial Narrow" panose="020B0606020202030204" pitchFamily="34" charset="0"/>
              </a:defRPr>
            </a:lvl1pPr>
          </a:lstStyle>
          <a:p>
            <a:fld id="{CD540665-A408-44BE-B8BD-93F6A1477531}" type="datetimeFigureOut">
              <a:rPr lang="en-US" smtClean="0"/>
              <a:t>4/23/2018</a:t>
            </a:fld>
            <a:endParaRPr lang="en-US"/>
          </a:p>
        </p:txBody>
      </p:sp>
      <p:sp>
        <p:nvSpPr>
          <p:cNvPr id="6" name="Footer Placeholder 5"/>
          <p:cNvSpPr>
            <a:spLocks noGrp="1"/>
          </p:cNvSpPr>
          <p:nvPr>
            <p:ph type="ftr" sz="quarter" idx="11"/>
          </p:nvPr>
        </p:nvSpPr>
        <p:spPr>
          <a:xfrm>
            <a:off x="4064000" y="66294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72670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507999" y="685801"/>
            <a:ext cx="11210524"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581975"/>
            <a:ext cx="2844800" cy="274320"/>
          </a:xfrm>
        </p:spPr>
        <p:txBody>
          <a:bodyPr/>
          <a:lstStyle>
            <a:lvl1pPr>
              <a:defRPr sz="900">
                <a:solidFill>
                  <a:schemeClr val="tx1"/>
                </a:solidFill>
                <a:latin typeface="Arial Narrow" panose="020B0606020202030204" pitchFamily="34" charset="0"/>
              </a:defRPr>
            </a:lvl1pPr>
          </a:lstStyle>
          <a:p>
            <a:fld id="{CD540665-A408-44BE-B8BD-93F6A1477531}" type="datetimeFigureOut">
              <a:rPr lang="en-US" smtClean="0"/>
              <a:t>4/23/2018</a:t>
            </a:fld>
            <a:endParaRPr lang="en-US"/>
          </a:p>
        </p:txBody>
      </p:sp>
      <p:sp>
        <p:nvSpPr>
          <p:cNvPr id="5" name="Footer Placeholder 4"/>
          <p:cNvSpPr>
            <a:spLocks noGrp="1"/>
          </p:cNvSpPr>
          <p:nvPr>
            <p:ph type="ftr" sz="quarter" idx="11"/>
          </p:nvPr>
        </p:nvSpPr>
        <p:spPr>
          <a:xfrm>
            <a:off x="4064000" y="65819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508000" y="152401"/>
            <a:ext cx="11175013"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716198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203200" y="153923"/>
            <a:ext cx="89408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494517" y="6641350"/>
            <a:ext cx="2844800" cy="274320"/>
          </a:xfrm>
        </p:spPr>
        <p:txBody>
          <a:bodyPr/>
          <a:lstStyle>
            <a:lvl1pPr>
              <a:defRPr sz="900">
                <a:solidFill>
                  <a:schemeClr val="tx1"/>
                </a:solidFill>
                <a:latin typeface="Arial Narrow" panose="020B0606020202030204" pitchFamily="34" charset="0"/>
              </a:defRPr>
            </a:lvl1pPr>
          </a:lstStyle>
          <a:p>
            <a:fld id="{CD540665-A408-44BE-B8BD-93F6A1477531}" type="datetimeFigureOut">
              <a:rPr lang="en-US" smtClean="0"/>
              <a:t>4/23/2018</a:t>
            </a:fld>
            <a:endParaRPr lang="en-US"/>
          </a:p>
        </p:txBody>
      </p:sp>
      <p:sp>
        <p:nvSpPr>
          <p:cNvPr id="11" name="Footer Placeholder 10"/>
          <p:cNvSpPr>
            <a:spLocks noGrp="1"/>
          </p:cNvSpPr>
          <p:nvPr>
            <p:ph type="ftr" sz="quarter" idx="12"/>
          </p:nvPr>
        </p:nvSpPr>
        <p:spPr>
          <a:xfrm>
            <a:off x="4064000" y="664135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508000" y="2892277"/>
            <a:ext cx="84328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36668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203200" y="153923"/>
            <a:ext cx="89408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494517" y="6641350"/>
            <a:ext cx="2844800" cy="274320"/>
          </a:xfrm>
        </p:spPr>
        <p:txBody>
          <a:bodyPr/>
          <a:lstStyle>
            <a:lvl1pPr>
              <a:defRPr sz="900">
                <a:solidFill>
                  <a:schemeClr val="tx1"/>
                </a:solidFill>
                <a:latin typeface="Arial Narrow" panose="020B0606020202030204" pitchFamily="34" charset="0"/>
              </a:defRPr>
            </a:lvl1pPr>
          </a:lstStyle>
          <a:p>
            <a:fld id="{CD540665-A408-44BE-B8BD-93F6A1477531}" type="datetimeFigureOut">
              <a:rPr lang="en-US" smtClean="0"/>
              <a:t>4/23/2018</a:t>
            </a:fld>
            <a:endParaRPr lang="en-US"/>
          </a:p>
        </p:txBody>
      </p:sp>
      <p:sp>
        <p:nvSpPr>
          <p:cNvPr id="11" name="Footer Placeholder 10"/>
          <p:cNvSpPr>
            <a:spLocks noGrp="1"/>
          </p:cNvSpPr>
          <p:nvPr>
            <p:ph type="ftr" sz="quarter" idx="12"/>
          </p:nvPr>
        </p:nvSpPr>
        <p:spPr>
          <a:xfrm>
            <a:off x="4064000" y="664135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508000" y="2892277"/>
            <a:ext cx="84328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500950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CD540665-A408-44BE-B8BD-93F6A1477531}" type="datetimeFigureOut">
              <a:rPr lang="en-US" smtClean="0"/>
              <a:t>4/23/2018</a:t>
            </a:fld>
            <a:endParaRPr lang="en-US"/>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A6DF482D-1641-4A49-8D84-8FACFE61545F}" type="slidenum">
              <a:rPr lang="en-US" smtClean="0"/>
              <a:t>‹#›</a:t>
            </a:fld>
            <a:endParaRPr lang="en-US"/>
          </a:p>
        </p:txBody>
      </p:sp>
    </p:spTree>
    <p:extLst>
      <p:ext uri="{BB962C8B-B14F-4D97-AF65-F5344CB8AC3E}">
        <p14:creationId xmlns:p14="http://schemas.microsoft.com/office/powerpoint/2010/main" val="1428409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602DD69-416F-490E-8154-EE3398A2928E}"/>
              </a:ext>
            </a:extLst>
          </p:cNvPr>
          <p:cNvSpPr>
            <a:spLocks noGrp="1"/>
          </p:cNvSpPr>
          <p:nvPr>
            <p:ph type="subTitle" idx="1"/>
          </p:nvPr>
        </p:nvSpPr>
        <p:spPr>
          <a:xfrm>
            <a:off x="9347200" y="2052959"/>
            <a:ext cx="2641600" cy="2766176"/>
          </a:xfrm>
        </p:spPr>
        <p:txBody>
          <a:bodyPr>
            <a:normAutofit fontScale="62500" lnSpcReduction="20000"/>
          </a:bodyPr>
          <a:lstStyle/>
          <a:p>
            <a:r>
              <a:rPr lang="en-US" dirty="0"/>
              <a:t>Chapter 15:</a:t>
            </a:r>
          </a:p>
          <a:p>
            <a:pPr marL="457200" indent="-457200">
              <a:buFont typeface="+mj-lt"/>
              <a:buAutoNum type="arabicPeriod"/>
            </a:pPr>
            <a:r>
              <a:rPr lang="en-US" dirty="0"/>
              <a:t>Cyber Threats &amp; Kerberos</a:t>
            </a:r>
          </a:p>
          <a:p>
            <a:pPr marL="457200" indent="-457200">
              <a:buFont typeface="+mj-lt"/>
              <a:buAutoNum type="arabicPeriod"/>
            </a:pPr>
            <a:r>
              <a:rPr lang="en-US" dirty="0"/>
              <a:t>Key Distribution Center</a:t>
            </a:r>
          </a:p>
          <a:p>
            <a:pPr marL="457200" indent="-457200">
              <a:buFont typeface="+mj-lt"/>
              <a:buAutoNum type="arabicPeriod"/>
            </a:pPr>
            <a:r>
              <a:rPr lang="en-US" dirty="0"/>
              <a:t>Kerberos Authentication (Review)</a:t>
            </a:r>
          </a:p>
          <a:p>
            <a:pPr marL="457200" indent="-457200">
              <a:buFont typeface="+mj-lt"/>
              <a:buAutoNum type="arabicPeriod"/>
            </a:pPr>
            <a:r>
              <a:rPr lang="en-US" dirty="0"/>
              <a:t>Permissions</a:t>
            </a:r>
          </a:p>
          <a:p>
            <a:pPr marL="457200" indent="-457200">
              <a:buFont typeface="+mj-lt"/>
              <a:buAutoNum type="arabicPeriod"/>
            </a:pPr>
            <a:r>
              <a:rPr lang="en-US" dirty="0">
                <a:solidFill>
                  <a:schemeClr val="accent1"/>
                </a:solidFill>
              </a:rPr>
              <a:t>Fine-grained Password Policies</a:t>
            </a:r>
          </a:p>
          <a:p>
            <a:pPr marL="457200" indent="-457200">
              <a:buFont typeface="+mj-lt"/>
              <a:buAutoNum type="arabicPeriod"/>
            </a:pPr>
            <a:r>
              <a:rPr lang="en-US" dirty="0"/>
              <a:t>Pass-the-hash Attacks</a:t>
            </a:r>
          </a:p>
          <a:p>
            <a:pPr marL="457200" indent="-457200">
              <a:buFont typeface="+mj-lt"/>
              <a:buAutoNum type="arabicPeriod"/>
            </a:pPr>
            <a:r>
              <a:rPr lang="en-US" dirty="0"/>
              <a:t>Protecting Highly Privileged Accounts</a:t>
            </a:r>
          </a:p>
          <a:p>
            <a:pPr marL="457200" indent="-457200">
              <a:buFont typeface="+mj-lt"/>
              <a:buAutoNum type="arabicPeriod"/>
            </a:pPr>
            <a:r>
              <a:rPr lang="en-US" dirty="0"/>
              <a:t>JIT and JE Administration</a:t>
            </a:r>
          </a:p>
        </p:txBody>
      </p:sp>
      <p:sp>
        <p:nvSpPr>
          <p:cNvPr id="2" name="Title 1">
            <a:extLst>
              <a:ext uri="{FF2B5EF4-FFF2-40B4-BE49-F238E27FC236}">
                <a16:creationId xmlns:a16="http://schemas.microsoft.com/office/drawing/2014/main" id="{CFCC55B8-B3BA-4D9C-8550-7E3D17910C49}"/>
              </a:ext>
            </a:extLst>
          </p:cNvPr>
          <p:cNvSpPr>
            <a:spLocks noGrp="1"/>
          </p:cNvSpPr>
          <p:nvPr>
            <p:ph type="title"/>
          </p:nvPr>
        </p:nvSpPr>
        <p:spPr/>
        <p:txBody>
          <a:bodyPr/>
          <a:lstStyle/>
          <a:p>
            <a:r>
              <a:rPr lang="en-US" sz="4400" dirty="0"/>
              <a:t>Active Directory Security Best Practices</a:t>
            </a:r>
          </a:p>
        </p:txBody>
      </p:sp>
    </p:spTree>
    <p:extLst>
      <p:ext uri="{BB962C8B-B14F-4D97-AF65-F5344CB8AC3E}">
        <p14:creationId xmlns:p14="http://schemas.microsoft.com/office/powerpoint/2010/main" val="512288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68F75F-B7D5-4C99-8ED4-01CC370C7F8B}"/>
              </a:ext>
            </a:extLst>
          </p:cNvPr>
          <p:cNvSpPr>
            <a:spLocks noGrp="1"/>
          </p:cNvSpPr>
          <p:nvPr>
            <p:ph idx="1"/>
          </p:nvPr>
        </p:nvSpPr>
        <p:spPr/>
        <p:txBody>
          <a:bodyPr/>
          <a:lstStyle/>
          <a:p>
            <a:r>
              <a:rPr lang="en-US" dirty="0"/>
              <a:t>Password policy is a basic security setting that any administrator uses</a:t>
            </a:r>
          </a:p>
          <a:p>
            <a:pPr lvl="1"/>
            <a:r>
              <a:rPr lang="en-US" dirty="0"/>
              <a:t>Prior to Windows Server 2008 there was only one password policy and account lockout policy available</a:t>
            </a:r>
          </a:p>
          <a:p>
            <a:r>
              <a:rPr lang="en-US" dirty="0"/>
              <a:t>With Fine-grained password policies administrators can apply different password and account lockout policy settings to individual users or groups</a:t>
            </a:r>
          </a:p>
          <a:p>
            <a:pPr lvl="1"/>
            <a:r>
              <a:rPr lang="en-US" dirty="0"/>
              <a:t>This allows protection for privileged accounts using stronger policies than those for regular user accounts</a:t>
            </a:r>
          </a:p>
          <a:p>
            <a:pPr lvl="1"/>
            <a:r>
              <a:rPr lang="en-US" dirty="0"/>
              <a:t>Ex: a 5-character complex password for the Sale department</a:t>
            </a:r>
          </a:p>
          <a:p>
            <a:pPr lvl="2"/>
            <a:r>
              <a:rPr lang="en-US" dirty="0"/>
              <a:t>A 12-character complex password for Domain Admins</a:t>
            </a:r>
          </a:p>
        </p:txBody>
      </p:sp>
      <p:sp>
        <p:nvSpPr>
          <p:cNvPr id="2" name="Title 1">
            <a:extLst>
              <a:ext uri="{FF2B5EF4-FFF2-40B4-BE49-F238E27FC236}">
                <a16:creationId xmlns:a16="http://schemas.microsoft.com/office/drawing/2014/main" id="{A8D382E8-BF4A-40E7-9B5C-FC0B91AC435B}"/>
              </a:ext>
            </a:extLst>
          </p:cNvPr>
          <p:cNvSpPr>
            <a:spLocks noGrp="1"/>
          </p:cNvSpPr>
          <p:nvPr>
            <p:ph type="title"/>
          </p:nvPr>
        </p:nvSpPr>
        <p:spPr/>
        <p:txBody>
          <a:bodyPr/>
          <a:lstStyle/>
          <a:p>
            <a:r>
              <a:rPr lang="en-US" dirty="0"/>
              <a:t>Fine-grained Password Policies</a:t>
            </a:r>
          </a:p>
        </p:txBody>
      </p:sp>
    </p:spTree>
    <p:extLst>
      <p:ext uri="{BB962C8B-B14F-4D97-AF65-F5344CB8AC3E}">
        <p14:creationId xmlns:p14="http://schemas.microsoft.com/office/powerpoint/2010/main" val="2441085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9B0B0D-CBC7-4100-8557-D524648910E1}"/>
              </a:ext>
            </a:extLst>
          </p:cNvPr>
          <p:cNvSpPr>
            <a:spLocks noGrp="1"/>
          </p:cNvSpPr>
          <p:nvPr>
            <p:ph idx="1"/>
          </p:nvPr>
        </p:nvSpPr>
        <p:spPr/>
        <p:txBody>
          <a:bodyPr/>
          <a:lstStyle/>
          <a:p>
            <a:r>
              <a:rPr lang="en-US" dirty="0"/>
              <a:t>Fine-grained password policies have the following limitations: </a:t>
            </a:r>
          </a:p>
          <a:p>
            <a:pPr lvl="1"/>
            <a:r>
              <a:rPr lang="en-US" dirty="0"/>
              <a:t>Fine-grained password policies can be applied only to users and global security groups</a:t>
            </a:r>
          </a:p>
          <a:p>
            <a:pPr lvl="1"/>
            <a:r>
              <a:rPr lang="en-US" dirty="0"/>
              <a:t>They can't be applied to Organizational Units </a:t>
            </a:r>
          </a:p>
          <a:p>
            <a:r>
              <a:rPr lang="en-US" dirty="0"/>
              <a:t>By default, only Domain Admin/Enterprise Admins can set up/manage/delete fine-grained password policies</a:t>
            </a:r>
          </a:p>
          <a:p>
            <a:pPr lvl="1"/>
            <a:r>
              <a:rPr lang="en-US" dirty="0"/>
              <a:t>It is possible to delegate permission to other users if required</a:t>
            </a:r>
          </a:p>
          <a:p>
            <a:r>
              <a:rPr lang="en-US" dirty="0"/>
              <a:t>The minimum domain functional level is Windows Server 2008</a:t>
            </a:r>
          </a:p>
        </p:txBody>
      </p:sp>
      <p:sp>
        <p:nvSpPr>
          <p:cNvPr id="2" name="Title 1">
            <a:extLst>
              <a:ext uri="{FF2B5EF4-FFF2-40B4-BE49-F238E27FC236}">
                <a16:creationId xmlns:a16="http://schemas.microsoft.com/office/drawing/2014/main" id="{B3D5287B-7DBC-4830-9B72-9599E40A278D}"/>
              </a:ext>
            </a:extLst>
          </p:cNvPr>
          <p:cNvSpPr>
            <a:spLocks noGrp="1"/>
          </p:cNvSpPr>
          <p:nvPr>
            <p:ph type="title"/>
          </p:nvPr>
        </p:nvSpPr>
        <p:spPr/>
        <p:txBody>
          <a:bodyPr/>
          <a:lstStyle/>
          <a:p>
            <a:r>
              <a:rPr lang="en-US" dirty="0"/>
              <a:t>Fine-grained Password Policies - Limitations</a:t>
            </a:r>
          </a:p>
        </p:txBody>
      </p:sp>
    </p:spTree>
    <p:extLst>
      <p:ext uri="{BB962C8B-B14F-4D97-AF65-F5344CB8AC3E}">
        <p14:creationId xmlns:p14="http://schemas.microsoft.com/office/powerpoint/2010/main" val="1402454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D6025A-3BE2-481B-B1D7-C55494F04E68}"/>
              </a:ext>
            </a:extLst>
          </p:cNvPr>
          <p:cNvSpPr>
            <a:spLocks noGrp="1"/>
          </p:cNvSpPr>
          <p:nvPr>
            <p:ph idx="1"/>
          </p:nvPr>
        </p:nvSpPr>
        <p:spPr/>
        <p:txBody>
          <a:bodyPr/>
          <a:lstStyle/>
          <a:p>
            <a:r>
              <a:rPr lang="en-US" dirty="0"/>
              <a:t>Objects may have multiple Fine-grained Password Policies applied </a:t>
            </a:r>
          </a:p>
          <a:p>
            <a:pPr lvl="1"/>
            <a:r>
              <a:rPr lang="en-US" dirty="0"/>
              <a:t>However, only one password policy can be applied</a:t>
            </a:r>
          </a:p>
          <a:p>
            <a:pPr lvl="1"/>
            <a:r>
              <a:rPr lang="en-US" dirty="0"/>
              <a:t>It is not possible to merge multiple policies</a:t>
            </a:r>
          </a:p>
          <a:p>
            <a:r>
              <a:rPr lang="en-US" dirty="0"/>
              <a:t>Resultant Set of Policy uses the attribute value of </a:t>
            </a:r>
            <a:r>
              <a:rPr lang="en-US" dirty="0" err="1"/>
              <a:t>msDS-PasswordSettingPrecedence</a:t>
            </a:r>
            <a:endParaRPr lang="en-US" dirty="0"/>
          </a:p>
          <a:p>
            <a:pPr lvl="1"/>
            <a:r>
              <a:rPr lang="en-US" dirty="0"/>
              <a:t>This value is associated with each password to decide a winning policy</a:t>
            </a:r>
          </a:p>
          <a:p>
            <a:pPr lvl="1"/>
            <a:r>
              <a:rPr lang="en-US" dirty="0"/>
              <a:t>The precedence value is an integer defined by the administrator</a:t>
            </a:r>
          </a:p>
          <a:p>
            <a:pPr lvl="1"/>
            <a:r>
              <a:rPr lang="en-US" dirty="0"/>
              <a:t>Lower precedence values means higher priority</a:t>
            </a:r>
          </a:p>
          <a:p>
            <a:pPr lvl="1"/>
            <a:r>
              <a:rPr lang="en-US" dirty="0"/>
              <a:t>If an object has multiple policies applied, the lower precedence value wins</a:t>
            </a:r>
          </a:p>
          <a:p>
            <a:pPr lvl="1"/>
            <a:endParaRPr lang="en-US" dirty="0"/>
          </a:p>
        </p:txBody>
      </p:sp>
      <p:sp>
        <p:nvSpPr>
          <p:cNvPr id="2" name="Title 1">
            <a:extLst>
              <a:ext uri="{FF2B5EF4-FFF2-40B4-BE49-F238E27FC236}">
                <a16:creationId xmlns:a16="http://schemas.microsoft.com/office/drawing/2014/main" id="{45C444D0-BAC2-49CA-8429-3EA9BBD6EA49}"/>
              </a:ext>
            </a:extLst>
          </p:cNvPr>
          <p:cNvSpPr>
            <a:spLocks noGrp="1"/>
          </p:cNvSpPr>
          <p:nvPr>
            <p:ph type="title"/>
          </p:nvPr>
        </p:nvSpPr>
        <p:spPr/>
        <p:txBody>
          <a:bodyPr/>
          <a:lstStyle/>
          <a:p>
            <a:r>
              <a:rPr lang="en-US" dirty="0"/>
              <a:t>Fine-grained PP: Resultant Set of Policy(</a:t>
            </a:r>
            <a:r>
              <a:rPr lang="en-US" dirty="0" err="1"/>
              <a:t>RSoP</a:t>
            </a:r>
            <a:r>
              <a:rPr lang="en-US" dirty="0"/>
              <a:t>)</a:t>
            </a:r>
          </a:p>
        </p:txBody>
      </p:sp>
    </p:spTree>
    <p:extLst>
      <p:ext uri="{BB962C8B-B14F-4D97-AF65-F5344CB8AC3E}">
        <p14:creationId xmlns:p14="http://schemas.microsoft.com/office/powerpoint/2010/main" val="2980697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634BBC-9053-43E6-957C-7BCAB37C5E0F}"/>
              </a:ext>
            </a:extLst>
          </p:cNvPr>
          <p:cNvSpPr>
            <a:spLocks noGrp="1"/>
          </p:cNvSpPr>
          <p:nvPr>
            <p:ph idx="1"/>
          </p:nvPr>
        </p:nvSpPr>
        <p:spPr/>
        <p:txBody>
          <a:bodyPr>
            <a:normAutofit fontScale="92500" lnSpcReduction="20000"/>
          </a:bodyPr>
          <a:lstStyle/>
          <a:p>
            <a:r>
              <a:rPr lang="en-US" dirty="0"/>
              <a:t>The following explains how policies work in an infrastructure:</a:t>
            </a:r>
          </a:p>
          <a:p>
            <a:pPr lvl="1"/>
            <a:r>
              <a:rPr lang="en-US" dirty="0"/>
              <a:t>Two ways an object can be linked to a password policy</a:t>
            </a:r>
          </a:p>
          <a:p>
            <a:pPr lvl="2"/>
            <a:r>
              <a:rPr lang="en-US" dirty="0"/>
              <a:t>First: via a directly linked policy</a:t>
            </a:r>
          </a:p>
          <a:p>
            <a:pPr lvl="2"/>
            <a:r>
              <a:rPr lang="en-US" dirty="0"/>
              <a:t>Second: via group membership</a:t>
            </a:r>
          </a:p>
          <a:p>
            <a:pPr lvl="2"/>
            <a:r>
              <a:rPr lang="en-US" dirty="0"/>
              <a:t>If the policy targets a security group, members automatically inherit the password policy</a:t>
            </a:r>
          </a:p>
          <a:p>
            <a:pPr lvl="3"/>
            <a:r>
              <a:rPr lang="en-US" dirty="0"/>
              <a:t>However, if a Fine-grained Password Policy is linked to an object directly, it will be the winning policy</a:t>
            </a:r>
          </a:p>
          <a:p>
            <a:r>
              <a:rPr lang="en-US" dirty="0"/>
              <a:t>If there is no directly linked policy, the object will use the lowest policy precedence</a:t>
            </a:r>
          </a:p>
          <a:p>
            <a:pPr lvl="1"/>
            <a:r>
              <a:rPr lang="en-US" dirty="0"/>
              <a:t>These policies are inherited from its security groups</a:t>
            </a:r>
          </a:p>
          <a:p>
            <a:r>
              <a:rPr lang="en-US" dirty="0"/>
              <a:t>If both setting are not applicable, the default GPO password policy is applied</a:t>
            </a:r>
          </a:p>
          <a:p>
            <a:r>
              <a:rPr lang="en-US" dirty="0"/>
              <a:t>Fine-grained PP: Configuration</a:t>
            </a:r>
          </a:p>
          <a:p>
            <a:pPr lvl="1"/>
            <a:r>
              <a:rPr lang="en-US" dirty="0"/>
              <a:t>There are two ways to apply fine-grained password policies</a:t>
            </a:r>
          </a:p>
          <a:p>
            <a:pPr lvl="2"/>
            <a:r>
              <a:rPr lang="en-US" dirty="0"/>
              <a:t>The first option is to use ADAC</a:t>
            </a:r>
          </a:p>
          <a:p>
            <a:pPr lvl="2"/>
            <a:r>
              <a:rPr lang="en-US" dirty="0"/>
              <a:t>The second option is to use PowerShell cmdlets</a:t>
            </a:r>
          </a:p>
          <a:p>
            <a:pPr lvl="1"/>
            <a:endParaRPr lang="en-US" dirty="0"/>
          </a:p>
        </p:txBody>
      </p:sp>
      <p:sp>
        <p:nvSpPr>
          <p:cNvPr id="2" name="Title 1">
            <a:extLst>
              <a:ext uri="{FF2B5EF4-FFF2-40B4-BE49-F238E27FC236}">
                <a16:creationId xmlns:a16="http://schemas.microsoft.com/office/drawing/2014/main" id="{D20B4086-F178-40F6-8EB3-0CC16C5F49EA}"/>
              </a:ext>
            </a:extLst>
          </p:cNvPr>
          <p:cNvSpPr>
            <a:spLocks noGrp="1"/>
          </p:cNvSpPr>
          <p:nvPr>
            <p:ph type="title"/>
          </p:nvPr>
        </p:nvSpPr>
        <p:spPr/>
        <p:txBody>
          <a:bodyPr/>
          <a:lstStyle/>
          <a:p>
            <a:r>
              <a:rPr lang="en-US" dirty="0"/>
              <a:t>Fine-grained PP: Resultant Set of Policy(</a:t>
            </a:r>
            <a:r>
              <a:rPr lang="en-US" dirty="0" err="1"/>
              <a:t>RSoP</a:t>
            </a:r>
            <a:r>
              <a:rPr lang="en-US" dirty="0"/>
              <a:t>)</a:t>
            </a:r>
          </a:p>
        </p:txBody>
      </p:sp>
    </p:spTree>
    <p:extLst>
      <p:ext uri="{BB962C8B-B14F-4D97-AF65-F5344CB8AC3E}">
        <p14:creationId xmlns:p14="http://schemas.microsoft.com/office/powerpoint/2010/main" val="36320921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Concepts of Directory template (3)</Template>
  <TotalTime>3</TotalTime>
  <Words>546</Words>
  <Application>Microsoft Office PowerPoint</Application>
  <PresentationFormat>Widescreen</PresentationFormat>
  <Paragraphs>53</Paragraphs>
  <Slides>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 Narrow</vt:lpstr>
      <vt:lpstr>Calibri</vt:lpstr>
      <vt:lpstr>Franklin Gothic Medium</vt:lpstr>
      <vt:lpstr>Wingdings</vt:lpstr>
      <vt:lpstr>Wingdings 2</vt:lpstr>
      <vt:lpstr>Java Green</vt:lpstr>
      <vt:lpstr>Active Directory Security Best Practices</vt:lpstr>
      <vt:lpstr>Fine-grained Password Policies</vt:lpstr>
      <vt:lpstr>Fine-grained Password Policies - Limitations</vt:lpstr>
      <vt:lpstr>Fine-grained PP: Resultant Set of Policy(RSoP)</vt:lpstr>
      <vt:lpstr>Fine-grained PP: Resultant Set of Policy(RSoP)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Active Directory Security Best Practices</dc:title>
  <dc:creator>Alex</dc:creator>
  <cp:lastModifiedBy>Alex</cp:lastModifiedBy>
  <cp:revision>1</cp:revision>
  <dcterms:created xsi:type="dcterms:W3CDTF">2018-04-23T13:15:17Z</dcterms:created>
  <dcterms:modified xsi:type="dcterms:W3CDTF">2018-04-23T13:18:45Z</dcterms:modified>
</cp:coreProperties>
</file>