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71" r:id="rId2"/>
    <p:sldId id="317" r:id="rId3"/>
    <p:sldId id="318" r:id="rId4"/>
    <p:sldId id="319" r:id="rId5"/>
    <p:sldId id="360" r:id="rId6"/>
    <p:sldId id="3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227D64-48A1-45C6-A91E-F8780B64972D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A0659-D139-48D5-BB2B-DA322BF54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07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Permissions ensure that users can only access ‘tools’ necessary for their specific ‘job’.  This can prevent users and groups from accessing/manipulating data they either have no insight about or should not be manipulated. Real world example, you wouldn’t give a janitor access to highly volatile chemicals in the laboratory he cleans, he only gets cleaning supplies.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0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of these options will be covered in the following slides in depth. </a:t>
            </a:r>
          </a:p>
          <a:p>
            <a:r>
              <a:rPr lang="en-US" dirty="0"/>
              <a:t>Predefined roles are assigned to users and have predefined permissions already applied to those roles.</a:t>
            </a:r>
          </a:p>
          <a:p>
            <a:r>
              <a:rPr lang="en-US" dirty="0"/>
              <a:t>Permission can also be applied to specific objects. </a:t>
            </a:r>
          </a:p>
          <a:p>
            <a:r>
              <a:rPr lang="en-US" dirty="0"/>
              <a:t>AD’s delegate control method uses a wizard which includes predefined tasks that permissions are assigned to, this can also include custom tasks.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6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69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54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1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30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68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21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77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83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414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0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26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A8C48CF-8494-489B-BC7D-AE313A3BB1A3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8EAB5D0-513C-41F7-8805-C3E2ECC28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8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02DD69-416F-490E-8154-EE3398A29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270439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Chapter 15: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Cyber Threats &amp; Kerberos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Key Distribution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Kerberos Authentication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Fine-grained Password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Pass-the-hash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Protecting Highly Privileged Accounts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JIT and JE Administration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C55B8-B3BA-4D9C-8550-7E3D179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274646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6E9DF-A2C3-4874-BC86-8C4A14BC8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 allows for delegating permissions to different groups, to control and restrict their access and manipulation of resources</a:t>
            </a:r>
          </a:p>
          <a:p>
            <a:r>
              <a:rPr lang="en-US" dirty="0"/>
              <a:t>Consider this example, the structure of an IT department is broken up into separate roles, each of which responsible for certain tasks</a:t>
            </a:r>
          </a:p>
          <a:p>
            <a:pPr lvl="1"/>
            <a:r>
              <a:rPr lang="en-US" dirty="0"/>
              <a:t>This IT department has a first, second and third-line groups of IT engineers</a:t>
            </a:r>
          </a:p>
          <a:p>
            <a:pPr lvl="1"/>
            <a:r>
              <a:rPr lang="en-US" dirty="0"/>
              <a:t>The third line is responsible for advanced components and troubleshooting</a:t>
            </a:r>
          </a:p>
          <a:p>
            <a:pPr lvl="2"/>
            <a:r>
              <a:rPr lang="en-US" dirty="0"/>
              <a:t>Because they are responsible for these tasks, only they are given permission through AD to access certain files or resources</a:t>
            </a:r>
          </a:p>
          <a:p>
            <a:pPr lvl="2"/>
            <a:r>
              <a:rPr lang="en-US" dirty="0"/>
              <a:t>This restricts other groups from accessing resources they have no need or responsibility for</a:t>
            </a:r>
          </a:p>
          <a:p>
            <a:r>
              <a:rPr lang="en-US" dirty="0"/>
              <a:t>This allows different job roles to take ownership of different AD management tasks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71D8B-D87F-4256-87D4-E237AB473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Permissions</a:t>
            </a:r>
          </a:p>
        </p:txBody>
      </p:sp>
    </p:spTree>
    <p:extLst>
      <p:ext uri="{BB962C8B-B14F-4D97-AF65-F5344CB8AC3E}">
        <p14:creationId xmlns:p14="http://schemas.microsoft.com/office/powerpoint/2010/main" val="3885438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DFEA0-823D-4665-8604-A82E69D36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predefined Active Directory administrator roles</a:t>
            </a:r>
          </a:p>
          <a:p>
            <a:r>
              <a:rPr lang="en-US" dirty="0"/>
              <a:t>Using object Access Control Lists (ACLs)</a:t>
            </a:r>
          </a:p>
          <a:p>
            <a:r>
              <a:rPr lang="en-US" dirty="0"/>
              <a:t>Using the delegate control method in 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9BC79-7408-4327-840B-022318CED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Permission Management Options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4E6FE08-D187-430F-B6AE-F5139CD09247}"/>
              </a:ext>
            </a:extLst>
          </p:cNvPr>
          <p:cNvSpPr/>
          <p:nvPr/>
        </p:nvSpPr>
        <p:spPr>
          <a:xfrm>
            <a:off x="6755027" y="566481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45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51DB8-3D43-45E6-AA54-1E69729BF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8" y="1719070"/>
            <a:ext cx="11515125" cy="41874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Predefined AD Admin Roles have predefined permissions attached</a:t>
            </a:r>
          </a:p>
          <a:p>
            <a:r>
              <a:rPr lang="en-US" dirty="0"/>
              <a:t>If a user account needs to grant these role permissions, it needs to be added to the relevant security group:</a:t>
            </a:r>
          </a:p>
          <a:p>
            <a:pPr lvl="1"/>
            <a:r>
              <a:rPr lang="en-US" b="1" dirty="0"/>
              <a:t>Enterprise Admins</a:t>
            </a:r>
            <a:r>
              <a:rPr lang="en-US" dirty="0"/>
              <a:t>: The highest AD role permission which is applied for in the AD forest</a:t>
            </a:r>
          </a:p>
          <a:p>
            <a:pPr lvl="2"/>
            <a:r>
              <a:rPr lang="en-US" dirty="0"/>
              <a:t>Accounts of this group can modify logical and physical topology of the AD infrastructure</a:t>
            </a:r>
          </a:p>
          <a:p>
            <a:pPr lvl="2"/>
            <a:r>
              <a:rPr lang="en-US" dirty="0"/>
              <a:t>Allows you to do schema change</a:t>
            </a:r>
          </a:p>
          <a:p>
            <a:pPr lvl="2"/>
            <a:r>
              <a:rPr lang="en-US" dirty="0"/>
              <a:t>This role is capable of managing other role memberships (Enterprise, Schema, Domain – admins)</a:t>
            </a:r>
          </a:p>
          <a:p>
            <a:pPr lvl="1"/>
            <a:r>
              <a:rPr lang="en-US" b="1" dirty="0"/>
              <a:t>Schema Admins</a:t>
            </a:r>
            <a:r>
              <a:rPr lang="en-US" dirty="0"/>
              <a:t>: Member of this group can modify the AD schema</a:t>
            </a:r>
          </a:p>
          <a:p>
            <a:pPr lvl="2"/>
            <a:r>
              <a:rPr lang="en-US" dirty="0"/>
              <a:t>This is included only in the forest root domain</a:t>
            </a:r>
          </a:p>
          <a:p>
            <a:pPr lvl="3"/>
            <a:r>
              <a:rPr lang="en-US" dirty="0"/>
              <a:t>The schema is handled on the forest level</a:t>
            </a:r>
          </a:p>
          <a:p>
            <a:pPr lvl="1"/>
            <a:r>
              <a:rPr lang="en-US" b="1" dirty="0"/>
              <a:t>Domain Admins</a:t>
            </a:r>
            <a:r>
              <a:rPr lang="en-US" dirty="0"/>
              <a:t>: This is the highest AC role permission which can be applied for in the AD Domain</a:t>
            </a:r>
          </a:p>
          <a:p>
            <a:pPr lvl="2"/>
            <a:r>
              <a:rPr lang="en-US" dirty="0"/>
              <a:t>When adding the first domain controller to the forest, default administrator account will be part of Domain and Enterprise group</a:t>
            </a:r>
          </a:p>
          <a:p>
            <a:pPr lvl="2"/>
            <a:r>
              <a:rPr lang="en-US" dirty="0"/>
              <a:t>The domain admin can add/remove Domain Admins from the Domain Admin group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080541-D561-4070-BC06-A9C7DF39E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AD Administrator Roles</a:t>
            </a:r>
          </a:p>
        </p:txBody>
      </p:sp>
    </p:spTree>
    <p:extLst>
      <p:ext uri="{BB962C8B-B14F-4D97-AF65-F5344CB8AC3E}">
        <p14:creationId xmlns:p14="http://schemas.microsoft.com/office/powerpoint/2010/main" val="1901774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89E9E4-1CDD-4F1E-896A-4B0DF1696C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Object Access Control Lists (ACLs)</a:t>
            </a:r>
          </a:p>
          <a:p>
            <a:pPr lvl="1"/>
            <a:r>
              <a:rPr lang="en-US" dirty="0"/>
              <a:t>User or group access and permissions to a shared folder are controlled by the ACL</a:t>
            </a:r>
          </a:p>
          <a:p>
            <a:pPr lvl="1"/>
            <a:r>
              <a:rPr lang="en-US" dirty="0"/>
              <a:t>This allows defining permissions to Active Directory objects</a:t>
            </a:r>
          </a:p>
          <a:p>
            <a:pPr lvl="2"/>
            <a:r>
              <a:rPr lang="en-US" dirty="0"/>
              <a:t>Can be applied to:</a:t>
            </a:r>
          </a:p>
          <a:p>
            <a:pPr lvl="3"/>
            <a:r>
              <a:rPr lang="en-US" dirty="0"/>
              <a:t>Individual objects</a:t>
            </a:r>
          </a:p>
          <a:p>
            <a:pPr lvl="3"/>
            <a:r>
              <a:rPr lang="en-US" dirty="0"/>
              <a:t>AD site/domain/OU (then inherit to lower-level objects)</a:t>
            </a:r>
          </a:p>
          <a:p>
            <a:pPr lvl="1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E5B6B-DF96-4ADF-B5CB-7740D08A5F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Delegate Control Method in AD</a:t>
            </a:r>
          </a:p>
          <a:p>
            <a:pPr lvl="1"/>
            <a:r>
              <a:rPr lang="en-US" dirty="0"/>
              <a:t>Similar to ACLs but simplified privilege management through:</a:t>
            </a:r>
          </a:p>
          <a:p>
            <a:pPr lvl="2"/>
            <a:r>
              <a:rPr lang="en-US" dirty="0"/>
              <a:t>The Delegation of Control Wizard</a:t>
            </a:r>
          </a:p>
          <a:p>
            <a:pPr lvl="3"/>
            <a:r>
              <a:rPr lang="en-US" dirty="0"/>
              <a:t>Can be used to apply delegated permissions</a:t>
            </a:r>
          </a:p>
          <a:p>
            <a:pPr lvl="2"/>
            <a:r>
              <a:rPr lang="en-US" dirty="0"/>
              <a:t>Predefined tasks </a:t>
            </a:r>
          </a:p>
          <a:p>
            <a:pPr lvl="3"/>
            <a:r>
              <a:rPr lang="en-US" dirty="0"/>
              <a:t>Permissions are assigned to those tasks</a:t>
            </a:r>
          </a:p>
          <a:p>
            <a:pPr lvl="1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318E450-519E-4C7B-B01B-2EAABD318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ACLs &amp; Delegate Control Method  </a:t>
            </a:r>
          </a:p>
        </p:txBody>
      </p:sp>
    </p:spTree>
    <p:extLst>
      <p:ext uri="{BB962C8B-B14F-4D97-AF65-F5344CB8AC3E}">
        <p14:creationId xmlns:p14="http://schemas.microsoft.com/office/powerpoint/2010/main" val="2397464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020ECA-CAA3-41EF-A553-B8F19166D2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This wizard contains the following predefined tasks (which are used to assign permissions):</a:t>
            </a:r>
          </a:p>
          <a:p>
            <a:pPr lvl="1"/>
            <a:r>
              <a:rPr lang="en-US" dirty="0"/>
              <a:t>Create, delete, and manage user accounts</a:t>
            </a:r>
          </a:p>
          <a:p>
            <a:pPr lvl="1"/>
            <a:r>
              <a:rPr lang="en-US" dirty="0"/>
              <a:t>Reset user passwords and force a password change at the next logon</a:t>
            </a:r>
          </a:p>
          <a:p>
            <a:pPr lvl="1"/>
            <a:r>
              <a:rPr lang="en-US" dirty="0"/>
              <a:t>Read all user information</a:t>
            </a:r>
          </a:p>
          <a:p>
            <a:pPr lvl="1"/>
            <a:r>
              <a:rPr lang="en-US" dirty="0"/>
              <a:t>Create, delete, and manage groups</a:t>
            </a:r>
          </a:p>
          <a:p>
            <a:pPr lvl="1"/>
            <a:r>
              <a:rPr lang="en-US" dirty="0"/>
              <a:t>Modify the membership of a group</a:t>
            </a:r>
          </a:p>
          <a:p>
            <a:pPr lvl="1"/>
            <a:r>
              <a:rPr lang="en-US" dirty="0"/>
              <a:t>Manage Group Policy links</a:t>
            </a:r>
          </a:p>
          <a:p>
            <a:pPr lvl="1"/>
            <a:r>
              <a:rPr lang="en-US" dirty="0"/>
              <a:t>Generate Resultant Set of Policy (Planning)</a:t>
            </a:r>
          </a:p>
          <a:p>
            <a:pPr lvl="1"/>
            <a:r>
              <a:rPr lang="en-US" dirty="0"/>
              <a:t>Generate Resultant Set of Policy (Logging)</a:t>
            </a:r>
          </a:p>
          <a:p>
            <a:pPr lvl="1"/>
            <a:r>
              <a:rPr lang="en-US" dirty="0"/>
              <a:t>Create, delete, and manage </a:t>
            </a:r>
            <a:r>
              <a:rPr lang="en-US" dirty="0" err="1"/>
              <a:t>inetOrgPerson</a:t>
            </a:r>
            <a:r>
              <a:rPr lang="en-US" dirty="0"/>
              <a:t> accounts</a:t>
            </a:r>
          </a:p>
          <a:p>
            <a:pPr lvl="1"/>
            <a:r>
              <a:rPr lang="en-US" dirty="0"/>
              <a:t>Reset </a:t>
            </a:r>
            <a:r>
              <a:rPr lang="en-US" dirty="0" err="1"/>
              <a:t>inetOrgPerson</a:t>
            </a:r>
            <a:r>
              <a:rPr lang="en-US" dirty="0"/>
              <a:t> passwords and force a password change at the next logon</a:t>
            </a:r>
          </a:p>
          <a:p>
            <a:pPr lvl="1"/>
            <a:r>
              <a:rPr lang="en-US" dirty="0"/>
              <a:t>Read all the </a:t>
            </a:r>
            <a:r>
              <a:rPr lang="en-US" dirty="0" err="1"/>
              <a:t>inetOrgPerson</a:t>
            </a:r>
            <a:r>
              <a:rPr lang="en-US" dirty="0"/>
              <a:t> information</a:t>
            </a:r>
          </a:p>
          <a:p>
            <a:r>
              <a:rPr lang="en-US" dirty="0"/>
              <a:t>Custom tasks can also be created to delegate permission if not covered by the common tasks list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2DDB0-FCD2-4681-A992-EA60C07F1F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Permission may also be applied in the following levels:</a:t>
            </a:r>
          </a:p>
          <a:p>
            <a:pPr lvl="1"/>
            <a:r>
              <a:rPr lang="en-US" b="1" dirty="0"/>
              <a:t>Site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Delegated permissions will be valid for all the objects under the given Active Directory site</a:t>
            </a:r>
          </a:p>
          <a:p>
            <a:pPr lvl="1"/>
            <a:r>
              <a:rPr lang="en-US" b="1" dirty="0"/>
              <a:t>Domain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Delegated permission will be valid for all the objects under the given Active Directory domain</a:t>
            </a:r>
          </a:p>
          <a:p>
            <a:pPr lvl="1"/>
            <a:r>
              <a:rPr lang="en-US" b="1" dirty="0"/>
              <a:t>OU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Delegated permissions will be valid for all the objects under the given Active Directory OU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35B747-B7BF-4978-B07E-6D6CDA5D6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Delegate Control Method in AD</a:t>
            </a:r>
          </a:p>
        </p:txBody>
      </p:sp>
    </p:spTree>
    <p:extLst>
      <p:ext uri="{BB962C8B-B14F-4D97-AF65-F5344CB8AC3E}">
        <p14:creationId xmlns:p14="http://schemas.microsoft.com/office/powerpoint/2010/main" val="3824577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(3)</Template>
  <TotalTime>4</TotalTime>
  <Words>747</Words>
  <Application>Microsoft Office PowerPoint</Application>
  <PresentationFormat>Widescreen</PresentationFormat>
  <Paragraphs>76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Franklin Gothic Medium</vt:lpstr>
      <vt:lpstr>Wingdings</vt:lpstr>
      <vt:lpstr>Wingdings 2</vt:lpstr>
      <vt:lpstr>Java Green</vt:lpstr>
      <vt:lpstr>Active Directory Security Best Practices</vt:lpstr>
      <vt:lpstr>Delegating Permissions</vt:lpstr>
      <vt:lpstr>Permission Management Options</vt:lpstr>
      <vt:lpstr>Predefined AD Administrator Roles</vt:lpstr>
      <vt:lpstr>Object ACLs &amp; Delegate Control Method  </vt:lpstr>
      <vt:lpstr>Delegate Control Method in 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Security Best Practices</dc:title>
  <dc:creator>Alex</dc:creator>
  <cp:lastModifiedBy>Alex</cp:lastModifiedBy>
  <cp:revision>1</cp:revision>
  <dcterms:created xsi:type="dcterms:W3CDTF">2018-04-23T13:14:48Z</dcterms:created>
  <dcterms:modified xsi:type="dcterms:W3CDTF">2018-04-23T13:19:19Z</dcterms:modified>
</cp:coreProperties>
</file>