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369" r:id="rId2"/>
    <p:sldId id="306" r:id="rId3"/>
    <p:sldId id="308" r:id="rId4"/>
    <p:sldId id="309" r:id="rId5"/>
    <p:sldId id="310" r:id="rId6"/>
    <p:sldId id="311" r:id="rId7"/>
    <p:sldId id="312" r:id="rId8"/>
    <p:sldId id="313" r:id="rId9"/>
    <p:sldId id="31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0" autoAdjust="0"/>
    <p:restoredTop sz="94660"/>
  </p:normalViewPr>
  <p:slideViewPr>
    <p:cSldViewPr snapToGrid="0">
      <p:cViewPr varScale="1">
        <p:scale>
          <a:sx n="58" d="100"/>
          <a:sy n="58" d="100"/>
        </p:scale>
        <p:origin x="102"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E7F744-2DF0-4AC5-A1B1-AF4AC6F5AE0C}" type="datetimeFigureOut">
              <a:rPr lang="en-US" smtClean="0"/>
              <a:t>4/23/2018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663408-754D-4F98-B5DA-DF519C5FB6F9}" type="slidenum">
              <a:rPr lang="en-US" smtClean="0"/>
              <a:t>‹#›</a:t>
            </a:fld>
            <a:endParaRPr lang="en-US"/>
          </a:p>
        </p:txBody>
      </p:sp>
    </p:spTree>
    <p:extLst>
      <p:ext uri="{BB962C8B-B14F-4D97-AF65-F5344CB8AC3E}">
        <p14:creationId xmlns:p14="http://schemas.microsoft.com/office/powerpoint/2010/main" val="30999074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Authentication Service (AS) facilitates username and password validation using an on-premises Active Directory server. This component is not relative to the upcoming explanation of TGS. However, it is a primary part of the Key Distribution Center.</a:t>
            </a:r>
          </a:p>
          <a:p>
            <a:r>
              <a:rPr lang="en-US" dirty="0"/>
              <a:t>Also note, that the KDC is a part of the domain controller. In future examples and review, the KDC is referenced as only the domain controller, which may confuse students who initially learn that DC stands for distribution center. (In this case they are referencing the same thing) </a:t>
            </a:r>
          </a:p>
        </p:txBody>
      </p:sp>
      <p:sp>
        <p:nvSpPr>
          <p:cNvPr id="4" name="Slide Number Placeholder 3"/>
          <p:cNvSpPr>
            <a:spLocks noGrp="1"/>
          </p:cNvSpPr>
          <p:nvPr>
            <p:ph type="sldNum" sz="quarter" idx="10"/>
          </p:nvPr>
        </p:nvSpPr>
        <p:spPr/>
        <p:txBody>
          <a:bodyPr/>
          <a:lstStyle/>
          <a:p>
            <a:fld id="{C1097A96-D84A-48C7-B9F4-4A16298CA197}" type="slidenum">
              <a:rPr lang="en-US" smtClean="0"/>
              <a:t>3</a:t>
            </a:fld>
            <a:endParaRPr lang="en-US"/>
          </a:p>
        </p:txBody>
      </p:sp>
    </p:spTree>
    <p:extLst>
      <p:ext uri="{BB962C8B-B14F-4D97-AF65-F5344CB8AC3E}">
        <p14:creationId xmlns:p14="http://schemas.microsoft.com/office/powerpoint/2010/main" val="3087311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should be informed that there will be a review section which displays the numbered step by step process of a user attempting to connect to a server following this section. Advise them to focus on taking notes instead of grasping the entire concept. The review section is a bit more simplified and students can apply their notes there to fully understand the process. There will be 7 steps.</a:t>
            </a:r>
          </a:p>
        </p:txBody>
      </p:sp>
      <p:sp>
        <p:nvSpPr>
          <p:cNvPr id="4" name="Slide Number Placeholder 3"/>
          <p:cNvSpPr>
            <a:spLocks noGrp="1"/>
          </p:cNvSpPr>
          <p:nvPr>
            <p:ph type="sldNum" sz="quarter" idx="10"/>
          </p:nvPr>
        </p:nvSpPr>
        <p:spPr/>
        <p:txBody>
          <a:bodyPr/>
          <a:lstStyle/>
          <a:p>
            <a:fld id="{C1097A96-D84A-48C7-B9F4-4A16298CA197}" type="slidenum">
              <a:rPr lang="en-US" smtClean="0"/>
              <a:t>4</a:t>
            </a:fld>
            <a:endParaRPr lang="en-US"/>
          </a:p>
        </p:txBody>
      </p:sp>
    </p:spTree>
    <p:extLst>
      <p:ext uri="{BB962C8B-B14F-4D97-AF65-F5344CB8AC3E}">
        <p14:creationId xmlns:p14="http://schemas.microsoft.com/office/powerpoint/2010/main" val="3423904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note at the end of this, it is not Server A’s responsibility to track the key being used by the client, and it is not the clients responsibility to keep track of relevant keys.</a:t>
            </a:r>
          </a:p>
        </p:txBody>
      </p:sp>
      <p:sp>
        <p:nvSpPr>
          <p:cNvPr id="4" name="Slide Number Placeholder 3"/>
          <p:cNvSpPr>
            <a:spLocks noGrp="1"/>
          </p:cNvSpPr>
          <p:nvPr>
            <p:ph type="sldNum" sz="quarter" idx="10"/>
          </p:nvPr>
        </p:nvSpPr>
        <p:spPr/>
        <p:txBody>
          <a:bodyPr/>
          <a:lstStyle/>
          <a:p>
            <a:fld id="{C1097A96-D84A-48C7-B9F4-4A16298CA197}" type="slidenum">
              <a:rPr lang="en-US" smtClean="0"/>
              <a:t>8</a:t>
            </a:fld>
            <a:endParaRPr lang="en-US"/>
          </a:p>
        </p:txBody>
      </p:sp>
    </p:spTree>
    <p:extLst>
      <p:ext uri="{BB962C8B-B14F-4D97-AF65-F5344CB8AC3E}">
        <p14:creationId xmlns:p14="http://schemas.microsoft.com/office/powerpoint/2010/main" val="2516685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494517" y="6645106"/>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12" name="Footer Placeholder 11"/>
          <p:cNvSpPr>
            <a:spLocks noGrp="1"/>
          </p:cNvSpPr>
          <p:nvPr>
            <p:ph type="ftr" sz="quarter" idx="12"/>
          </p:nvPr>
        </p:nvSpPr>
        <p:spPr>
          <a:xfrm>
            <a:off x="4064000" y="6645106"/>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609600" y="2052960"/>
            <a:ext cx="84328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278054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8" name="Footer Placeholder 7"/>
          <p:cNvSpPr>
            <a:spLocks noGrp="1"/>
          </p:cNvSpPr>
          <p:nvPr>
            <p:ph type="ftr" sz="quarter" idx="11"/>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528039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4" name="Footer Placeholder 3"/>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705989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494517" y="6629475"/>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3" name="Footer Placeholder 2"/>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13998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038233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239897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274269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573238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583138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999" y="685801"/>
            <a:ext cx="11210524"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581975"/>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5" name="Footer Placeholder 4"/>
          <p:cNvSpPr>
            <a:spLocks noGrp="1"/>
          </p:cNvSpPr>
          <p:nvPr>
            <p:ph type="ftr" sz="quarter" idx="11"/>
          </p:nvPr>
        </p:nvSpPr>
        <p:spPr>
          <a:xfrm>
            <a:off x="4064000" y="65819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508000" y="152401"/>
            <a:ext cx="11175013"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4168400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84670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7284AC37-B74B-4A8F-ACCC-20EF1A54D9BE}"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568665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7284AC37-B74B-4A8F-ACCC-20EF1A54D9BE}" type="datetimeFigureOut">
              <a:rPr lang="en-US" smtClean="0"/>
              <a:t>4/23/2018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5D7D93AE-2E10-4804-9E0F-5B4F181811F4}" type="slidenum">
              <a:rPr lang="en-US" smtClean="0"/>
              <a:t>‹#›</a:t>
            </a:fld>
            <a:endParaRPr lang="en-US"/>
          </a:p>
        </p:txBody>
      </p:sp>
    </p:spTree>
    <p:extLst>
      <p:ext uri="{BB962C8B-B14F-4D97-AF65-F5344CB8AC3E}">
        <p14:creationId xmlns:p14="http://schemas.microsoft.com/office/powerpoint/2010/main" val="3964736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602DD69-416F-490E-8154-EE3398A2928E}"/>
              </a:ext>
            </a:extLst>
          </p:cNvPr>
          <p:cNvSpPr>
            <a:spLocks noGrp="1"/>
          </p:cNvSpPr>
          <p:nvPr>
            <p:ph type="subTitle" idx="1"/>
          </p:nvPr>
        </p:nvSpPr>
        <p:spPr>
          <a:xfrm>
            <a:off x="9347200" y="2052959"/>
            <a:ext cx="2641600" cy="2815603"/>
          </a:xfrm>
        </p:spPr>
        <p:txBody>
          <a:bodyPr>
            <a:normAutofit fontScale="62500" lnSpcReduction="20000"/>
          </a:bodyPr>
          <a:lstStyle/>
          <a:p>
            <a:r>
              <a:rPr lang="en-US" dirty="0"/>
              <a:t>Chapter 15:</a:t>
            </a:r>
          </a:p>
          <a:p>
            <a:pPr marL="457200" indent="-457200">
              <a:buFont typeface="+mj-lt"/>
              <a:buAutoNum type="arabicPeriod"/>
            </a:pPr>
            <a:r>
              <a:rPr lang="en-US" dirty="0"/>
              <a:t>Cyber Threats &amp; Kerberos</a:t>
            </a:r>
          </a:p>
          <a:p>
            <a:pPr marL="457200" indent="-457200">
              <a:buFont typeface="+mj-lt"/>
              <a:buAutoNum type="arabicPeriod"/>
            </a:pPr>
            <a:r>
              <a:rPr lang="en-US" dirty="0">
                <a:solidFill>
                  <a:schemeClr val="accent1"/>
                </a:solidFill>
              </a:rPr>
              <a:t>Key Distribution Center</a:t>
            </a:r>
          </a:p>
          <a:p>
            <a:pPr marL="457200" indent="-457200">
              <a:buFont typeface="+mj-lt"/>
              <a:buAutoNum type="arabicPeriod"/>
            </a:pPr>
            <a:r>
              <a:rPr lang="en-US" dirty="0"/>
              <a:t>Kerberos Authentication (Review)</a:t>
            </a:r>
          </a:p>
          <a:p>
            <a:pPr marL="457200" indent="-457200">
              <a:buFont typeface="+mj-lt"/>
              <a:buAutoNum type="arabicPeriod"/>
            </a:pPr>
            <a:r>
              <a:rPr lang="en-US" dirty="0"/>
              <a:t>Permissions</a:t>
            </a:r>
          </a:p>
          <a:p>
            <a:pPr marL="457200" indent="-457200">
              <a:buFont typeface="+mj-lt"/>
              <a:buAutoNum type="arabicPeriod"/>
            </a:pPr>
            <a:r>
              <a:rPr lang="en-US" dirty="0"/>
              <a:t>Fine-grained Password Policies</a:t>
            </a:r>
          </a:p>
          <a:p>
            <a:pPr marL="457200" indent="-457200">
              <a:buFont typeface="+mj-lt"/>
              <a:buAutoNum type="arabicPeriod"/>
            </a:pPr>
            <a:r>
              <a:rPr lang="en-US" dirty="0"/>
              <a:t>Pass-the-hash Attacks</a:t>
            </a:r>
          </a:p>
          <a:p>
            <a:pPr marL="457200" indent="-457200">
              <a:buFont typeface="+mj-lt"/>
              <a:buAutoNum type="arabicPeriod"/>
            </a:pPr>
            <a:r>
              <a:rPr lang="en-US" dirty="0"/>
              <a:t>Protecting Highly Privileged Accounts</a:t>
            </a:r>
          </a:p>
          <a:p>
            <a:pPr marL="457200" indent="-457200">
              <a:buFont typeface="+mj-lt"/>
              <a:buAutoNum type="arabicPeriod"/>
            </a:pPr>
            <a:r>
              <a:rPr lang="en-US" dirty="0"/>
              <a:t>JIT and JE Administration</a:t>
            </a:r>
          </a:p>
        </p:txBody>
      </p:sp>
      <p:sp>
        <p:nvSpPr>
          <p:cNvPr id="2" name="Title 1">
            <a:extLst>
              <a:ext uri="{FF2B5EF4-FFF2-40B4-BE49-F238E27FC236}">
                <a16:creationId xmlns:a16="http://schemas.microsoft.com/office/drawing/2014/main" id="{CFCC55B8-B3BA-4D9C-8550-7E3D17910C49}"/>
              </a:ext>
            </a:extLst>
          </p:cNvPr>
          <p:cNvSpPr>
            <a:spLocks noGrp="1"/>
          </p:cNvSpPr>
          <p:nvPr>
            <p:ph type="title"/>
          </p:nvPr>
        </p:nvSpPr>
        <p:spPr/>
        <p:txBody>
          <a:bodyPr/>
          <a:lstStyle/>
          <a:p>
            <a:r>
              <a:rPr lang="en-US" sz="4400" dirty="0"/>
              <a:t>Active Directory Security Best Practices</a:t>
            </a:r>
          </a:p>
        </p:txBody>
      </p:sp>
    </p:spTree>
    <p:extLst>
      <p:ext uri="{BB962C8B-B14F-4D97-AF65-F5344CB8AC3E}">
        <p14:creationId xmlns:p14="http://schemas.microsoft.com/office/powerpoint/2010/main" val="1579012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496F19-B966-4314-B1D1-800B5579F047}"/>
              </a:ext>
            </a:extLst>
          </p:cNvPr>
          <p:cNvSpPr>
            <a:spLocks noGrp="1"/>
          </p:cNvSpPr>
          <p:nvPr>
            <p:ph idx="1"/>
          </p:nvPr>
        </p:nvSpPr>
        <p:spPr/>
        <p:txBody>
          <a:bodyPr>
            <a:normAutofit/>
          </a:bodyPr>
          <a:lstStyle/>
          <a:p>
            <a:r>
              <a:rPr lang="en-US" dirty="0"/>
              <a:t>Key Distribution Center is the trusted authority for distributing the symmetric keys</a:t>
            </a:r>
          </a:p>
          <a:p>
            <a:endParaRPr lang="en-US" dirty="0"/>
          </a:p>
          <a:p>
            <a:r>
              <a:rPr lang="en-US" dirty="0"/>
              <a:t>Key Exchange (How it works)</a:t>
            </a:r>
          </a:p>
          <a:p>
            <a:pPr lvl="1"/>
            <a:r>
              <a:rPr lang="en-US" dirty="0"/>
              <a:t>Dave requests access to Server A through the Key Distribution Center </a:t>
            </a:r>
          </a:p>
          <a:p>
            <a:pPr lvl="2"/>
            <a:r>
              <a:rPr lang="en-US" dirty="0"/>
              <a:t>The key provided should be used only by Dave and Server A</a:t>
            </a:r>
          </a:p>
          <a:p>
            <a:pPr lvl="2"/>
            <a:r>
              <a:rPr lang="en-US" dirty="0"/>
              <a:t>KDC accepts the request and generates a key (key </a:t>
            </a:r>
            <a:r>
              <a:rPr lang="en-US" b="1" dirty="0" err="1"/>
              <a:t>D</a:t>
            </a:r>
            <a:r>
              <a:rPr lang="en-US" dirty="0" err="1"/>
              <a:t>ave+</a:t>
            </a:r>
            <a:r>
              <a:rPr lang="en-US" b="1" dirty="0" err="1"/>
              <a:t>S</a:t>
            </a:r>
            <a:r>
              <a:rPr lang="en-US" dirty="0" err="1"/>
              <a:t>erver</a:t>
            </a:r>
            <a:r>
              <a:rPr lang="en-US" dirty="0"/>
              <a:t>)</a:t>
            </a:r>
          </a:p>
          <a:p>
            <a:pPr lvl="3"/>
            <a:r>
              <a:rPr lang="en-US" dirty="0"/>
              <a:t>This key is then distributed to Dave and Server A</a:t>
            </a:r>
          </a:p>
          <a:p>
            <a:pPr lvl="1"/>
            <a:r>
              <a:rPr lang="en-US" dirty="0"/>
              <a:t>For Server A to accept Dave’s connection it must store key D+S</a:t>
            </a:r>
          </a:p>
          <a:p>
            <a:pPr lvl="2"/>
            <a:r>
              <a:rPr lang="en-US" dirty="0"/>
              <a:t>If there are hundreds of connections </a:t>
            </a:r>
          </a:p>
          <a:p>
            <a:pPr lvl="3"/>
            <a:r>
              <a:rPr lang="en-US" dirty="0"/>
              <a:t>The server stores all those keys as well</a:t>
            </a:r>
          </a:p>
          <a:p>
            <a:pPr lvl="3"/>
            <a:r>
              <a:rPr lang="en-US" dirty="0"/>
              <a:t>This will cost resources for Server A</a:t>
            </a:r>
          </a:p>
          <a:p>
            <a:endParaRPr lang="en-US" dirty="0"/>
          </a:p>
        </p:txBody>
      </p:sp>
      <p:sp>
        <p:nvSpPr>
          <p:cNvPr id="2" name="Title 1">
            <a:extLst>
              <a:ext uri="{FF2B5EF4-FFF2-40B4-BE49-F238E27FC236}">
                <a16:creationId xmlns:a16="http://schemas.microsoft.com/office/drawing/2014/main" id="{105F4800-6ECB-4BA9-804D-CD870E19AAAD}"/>
              </a:ext>
            </a:extLst>
          </p:cNvPr>
          <p:cNvSpPr>
            <a:spLocks noGrp="1"/>
          </p:cNvSpPr>
          <p:nvPr>
            <p:ph type="title"/>
          </p:nvPr>
        </p:nvSpPr>
        <p:spPr/>
        <p:txBody>
          <a:bodyPr/>
          <a:lstStyle/>
          <a:p>
            <a:r>
              <a:rPr lang="en-US" dirty="0"/>
              <a:t>Key Distribution Center (KDC)</a:t>
            </a:r>
          </a:p>
        </p:txBody>
      </p:sp>
      <p:pic>
        <p:nvPicPr>
          <p:cNvPr id="4" name="Picture 3">
            <a:extLst>
              <a:ext uri="{FF2B5EF4-FFF2-40B4-BE49-F238E27FC236}">
                <a16:creationId xmlns:a16="http://schemas.microsoft.com/office/drawing/2014/main" id="{DE3F2029-B5E9-4DDC-AAA2-504004C4B898}"/>
              </a:ext>
            </a:extLst>
          </p:cNvPr>
          <p:cNvPicPr>
            <a:picLocks noChangeAspect="1"/>
          </p:cNvPicPr>
          <p:nvPr/>
        </p:nvPicPr>
        <p:blipFill>
          <a:blip r:embed="rId2"/>
          <a:stretch>
            <a:fillRect/>
          </a:stretch>
        </p:blipFill>
        <p:spPr>
          <a:xfrm>
            <a:off x="7420470" y="3868671"/>
            <a:ext cx="4298053" cy="2566638"/>
          </a:xfrm>
          <a:prstGeom prst="rect">
            <a:avLst/>
          </a:prstGeom>
        </p:spPr>
      </p:pic>
    </p:spTree>
    <p:extLst>
      <p:ext uri="{BB962C8B-B14F-4D97-AF65-F5344CB8AC3E}">
        <p14:creationId xmlns:p14="http://schemas.microsoft.com/office/powerpoint/2010/main" val="3348172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9804AD-6299-4A88-BCC3-A75B0A25102F}"/>
              </a:ext>
            </a:extLst>
          </p:cNvPr>
          <p:cNvSpPr>
            <a:spLocks noGrp="1"/>
          </p:cNvSpPr>
          <p:nvPr>
            <p:ph idx="1"/>
          </p:nvPr>
        </p:nvSpPr>
        <p:spPr/>
        <p:txBody>
          <a:bodyPr/>
          <a:lstStyle/>
          <a:p>
            <a:r>
              <a:rPr lang="en-US" dirty="0"/>
              <a:t>In an AD environment the KDC is installed as part of the </a:t>
            </a:r>
            <a:r>
              <a:rPr lang="en-US" b="1" dirty="0"/>
              <a:t>domain controller</a:t>
            </a:r>
          </a:p>
          <a:p>
            <a:r>
              <a:rPr lang="en-US" dirty="0"/>
              <a:t>Is responsible for 2 main services</a:t>
            </a:r>
          </a:p>
          <a:p>
            <a:pPr lvl="1"/>
            <a:r>
              <a:rPr lang="en-US" b="1" dirty="0"/>
              <a:t>Authentication Service (AS) </a:t>
            </a:r>
            <a:endParaRPr lang="en-US" dirty="0"/>
          </a:p>
          <a:p>
            <a:pPr lvl="1"/>
            <a:r>
              <a:rPr lang="en-US" b="1" dirty="0"/>
              <a:t>Ticket-Granting Service (TGS)</a:t>
            </a:r>
          </a:p>
        </p:txBody>
      </p:sp>
      <p:sp>
        <p:nvSpPr>
          <p:cNvPr id="2" name="Title 1">
            <a:extLst>
              <a:ext uri="{FF2B5EF4-FFF2-40B4-BE49-F238E27FC236}">
                <a16:creationId xmlns:a16="http://schemas.microsoft.com/office/drawing/2014/main" id="{1ECE44A7-66F4-4D02-8BF3-ECEB4A627A19}"/>
              </a:ext>
            </a:extLst>
          </p:cNvPr>
          <p:cNvSpPr>
            <a:spLocks noGrp="1"/>
          </p:cNvSpPr>
          <p:nvPr>
            <p:ph type="title"/>
          </p:nvPr>
        </p:nvSpPr>
        <p:spPr/>
        <p:txBody>
          <a:bodyPr/>
          <a:lstStyle/>
          <a:p>
            <a:r>
              <a:rPr lang="en-US" dirty="0"/>
              <a:t>Key Distribution Center in AD environment</a:t>
            </a:r>
          </a:p>
        </p:txBody>
      </p:sp>
    </p:spTree>
    <p:extLst>
      <p:ext uri="{BB962C8B-B14F-4D97-AF65-F5344CB8AC3E}">
        <p14:creationId xmlns:p14="http://schemas.microsoft.com/office/powerpoint/2010/main" val="662179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604F0C-8F49-4461-BA97-72BF81EFCF97}"/>
              </a:ext>
            </a:extLst>
          </p:cNvPr>
          <p:cNvSpPr>
            <a:spLocks noGrp="1"/>
          </p:cNvSpPr>
          <p:nvPr>
            <p:ph idx="1"/>
          </p:nvPr>
        </p:nvSpPr>
        <p:spPr/>
        <p:txBody>
          <a:bodyPr/>
          <a:lstStyle/>
          <a:p>
            <a:pPr>
              <a:buFont typeface="Wingdings" panose="05000000000000000000" pitchFamily="2" charset="2"/>
              <a:buChar char="§"/>
            </a:pPr>
            <a:r>
              <a:rPr lang="en-US" dirty="0"/>
              <a:t>Each time Dave logs in, he needs to prove to the Key Distribution Center he is the person he claims to be</a:t>
            </a:r>
          </a:p>
          <a:p>
            <a:pPr lvl="1"/>
            <a:r>
              <a:rPr lang="en-US" dirty="0"/>
              <a:t>This is done by using a </a:t>
            </a:r>
            <a:r>
              <a:rPr lang="en-US" b="1" dirty="0"/>
              <a:t>long-time cryptographic key</a:t>
            </a:r>
          </a:p>
          <a:p>
            <a:pPr lvl="2"/>
            <a:r>
              <a:rPr lang="en-US" dirty="0"/>
              <a:t>Generated based on Dave’s password by the Kerberos client on Dave’s PC</a:t>
            </a:r>
          </a:p>
          <a:p>
            <a:pPr lvl="2"/>
            <a:r>
              <a:rPr lang="en-US" dirty="0"/>
              <a:t>Key Distribution Center keeps a copy of this key as well</a:t>
            </a:r>
          </a:p>
          <a:p>
            <a:pPr lvl="1"/>
            <a:r>
              <a:rPr lang="en-US" dirty="0"/>
              <a:t>When logging in, Dave sends his username and long-time key</a:t>
            </a:r>
          </a:p>
          <a:p>
            <a:pPr lvl="2"/>
            <a:r>
              <a:rPr lang="en-US" dirty="0"/>
              <a:t>Key Distribution Center compares this to its records</a:t>
            </a:r>
          </a:p>
          <a:p>
            <a:pPr lvl="3"/>
            <a:r>
              <a:rPr lang="en-US" dirty="0"/>
              <a:t>If valid, Key Distribution Center responds to Dave with a </a:t>
            </a:r>
            <a:r>
              <a:rPr lang="en-US" b="1" dirty="0"/>
              <a:t>session key</a:t>
            </a:r>
          </a:p>
          <a:p>
            <a:pPr lvl="3"/>
            <a:r>
              <a:rPr lang="en-US" dirty="0"/>
              <a:t>This is called a </a:t>
            </a:r>
            <a:r>
              <a:rPr lang="en-US" b="1" dirty="0"/>
              <a:t>ticket-granting ticket (TGT)</a:t>
            </a:r>
            <a:endParaRPr lang="en-US" dirty="0"/>
          </a:p>
        </p:txBody>
      </p:sp>
      <p:sp>
        <p:nvSpPr>
          <p:cNvPr id="2" name="Title 1">
            <a:extLst>
              <a:ext uri="{FF2B5EF4-FFF2-40B4-BE49-F238E27FC236}">
                <a16:creationId xmlns:a16="http://schemas.microsoft.com/office/drawing/2014/main" id="{B70CC2CA-2242-4B8D-9F87-12091DAB1B41}"/>
              </a:ext>
            </a:extLst>
          </p:cNvPr>
          <p:cNvSpPr>
            <a:spLocks noGrp="1"/>
          </p:cNvSpPr>
          <p:nvPr>
            <p:ph type="title"/>
          </p:nvPr>
        </p:nvSpPr>
        <p:spPr/>
        <p:txBody>
          <a:bodyPr/>
          <a:lstStyle/>
          <a:p>
            <a:r>
              <a:rPr lang="en-US" dirty="0"/>
              <a:t>Ticket-Granting Service (TGS)</a:t>
            </a:r>
          </a:p>
        </p:txBody>
      </p:sp>
    </p:spTree>
    <p:extLst>
      <p:ext uri="{BB962C8B-B14F-4D97-AF65-F5344CB8AC3E}">
        <p14:creationId xmlns:p14="http://schemas.microsoft.com/office/powerpoint/2010/main" val="3258720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C2B67E-2046-4CD7-BD02-023FA4E28422}"/>
              </a:ext>
            </a:extLst>
          </p:cNvPr>
          <p:cNvSpPr>
            <a:spLocks noGrp="1"/>
          </p:cNvSpPr>
          <p:nvPr>
            <p:ph idx="1"/>
          </p:nvPr>
        </p:nvSpPr>
        <p:spPr/>
        <p:txBody>
          <a:bodyPr/>
          <a:lstStyle/>
          <a:p>
            <a:r>
              <a:rPr lang="en-US" dirty="0"/>
              <a:t>Ticket-Granting Ticket contains 2 things:</a:t>
            </a:r>
          </a:p>
          <a:p>
            <a:pPr lvl="1"/>
            <a:r>
              <a:rPr lang="en-US" dirty="0"/>
              <a:t>A copy of a session key that the Key Distribution Center uses to communicate with Dave</a:t>
            </a:r>
          </a:p>
          <a:p>
            <a:pPr lvl="2"/>
            <a:r>
              <a:rPr lang="en-US" dirty="0"/>
              <a:t>This is encrypted with the Key Distribution Center’s long-term key</a:t>
            </a:r>
          </a:p>
          <a:p>
            <a:pPr lvl="1"/>
            <a:r>
              <a:rPr lang="en-US" dirty="0"/>
              <a:t>A copy of a session key that Dave can use to communicate with the Key Distribution Center </a:t>
            </a:r>
          </a:p>
          <a:p>
            <a:pPr lvl="2"/>
            <a:r>
              <a:rPr lang="en-US" dirty="0"/>
              <a:t>This is encrypted with the Dave’s long-term key so only he can decrypt it</a:t>
            </a:r>
          </a:p>
          <a:p>
            <a:r>
              <a:rPr lang="en-US" dirty="0"/>
              <a:t>Once Dave receives this key, he can decrypt it using his long-term key</a:t>
            </a:r>
          </a:p>
          <a:p>
            <a:pPr lvl="1"/>
            <a:r>
              <a:rPr lang="en-US" dirty="0"/>
              <a:t>This results in the session which is used for all further communication with Key Distribution Center </a:t>
            </a:r>
          </a:p>
          <a:p>
            <a:pPr lvl="1"/>
            <a:r>
              <a:rPr lang="en-US" dirty="0"/>
              <a:t>Session keys are temporary and have a </a:t>
            </a:r>
            <a:r>
              <a:rPr lang="en-US" b="1" dirty="0"/>
              <a:t>time to live (TTL) </a:t>
            </a:r>
            <a:r>
              <a:rPr lang="en-US" dirty="0"/>
              <a:t>value</a:t>
            </a:r>
          </a:p>
          <a:p>
            <a:pPr lvl="1"/>
            <a:r>
              <a:rPr lang="en-US" dirty="0"/>
              <a:t>The session key will be stored in Dave’s PC’s volatile memory</a:t>
            </a:r>
          </a:p>
        </p:txBody>
      </p:sp>
      <p:sp>
        <p:nvSpPr>
          <p:cNvPr id="2" name="Title 1">
            <a:extLst>
              <a:ext uri="{FF2B5EF4-FFF2-40B4-BE49-F238E27FC236}">
                <a16:creationId xmlns:a16="http://schemas.microsoft.com/office/drawing/2014/main" id="{CD669A35-B0AB-4579-9BDD-E8423B48609A}"/>
              </a:ext>
            </a:extLst>
          </p:cNvPr>
          <p:cNvSpPr>
            <a:spLocks noGrp="1"/>
          </p:cNvSpPr>
          <p:nvPr>
            <p:ph type="title"/>
          </p:nvPr>
        </p:nvSpPr>
        <p:spPr/>
        <p:txBody>
          <a:bodyPr/>
          <a:lstStyle/>
          <a:p>
            <a:r>
              <a:rPr lang="en-US" dirty="0"/>
              <a:t>Ticket-Granting Ticket (TGT)</a:t>
            </a:r>
          </a:p>
        </p:txBody>
      </p:sp>
    </p:spTree>
    <p:extLst>
      <p:ext uri="{BB962C8B-B14F-4D97-AF65-F5344CB8AC3E}">
        <p14:creationId xmlns:p14="http://schemas.microsoft.com/office/powerpoint/2010/main" val="3187919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9B8C65-2EAF-4DF2-949B-ABDDB68259A8}"/>
              </a:ext>
            </a:extLst>
          </p:cNvPr>
          <p:cNvSpPr>
            <a:spLocks noGrp="1"/>
          </p:cNvSpPr>
          <p:nvPr>
            <p:ph idx="1"/>
          </p:nvPr>
        </p:nvSpPr>
        <p:spPr/>
        <p:txBody>
          <a:bodyPr/>
          <a:lstStyle/>
          <a:p>
            <a:r>
              <a:rPr lang="en-US" dirty="0"/>
              <a:t>Dave can now request access to Server A</a:t>
            </a:r>
          </a:p>
          <a:p>
            <a:pPr lvl="1"/>
            <a:r>
              <a:rPr lang="en-US" dirty="0"/>
              <a:t>Must contact Key Distribution Center again this time using the session key</a:t>
            </a:r>
          </a:p>
          <a:p>
            <a:pPr lvl="2"/>
            <a:r>
              <a:rPr lang="en-US" dirty="0"/>
              <a:t>The request includes the Ticket Granting Ticket, timestamp encrypted by the session key, and the service ID (The service running on Server A)</a:t>
            </a:r>
          </a:p>
          <a:p>
            <a:r>
              <a:rPr lang="en-US" dirty="0"/>
              <a:t>Once Key Distribution Center receives the request it uses its long-term key to decrypt the Ticket Granting Ticket and retrieve the session key</a:t>
            </a:r>
          </a:p>
          <a:p>
            <a:pPr lvl="1"/>
            <a:r>
              <a:rPr lang="en-US" dirty="0"/>
              <a:t>Using the session key it decrypts the timestamp</a:t>
            </a:r>
          </a:p>
          <a:p>
            <a:pPr lvl="2"/>
            <a:r>
              <a:rPr lang="en-US" dirty="0"/>
              <a:t>If the time difference is less than 5 minutes it proves it came from Dave</a:t>
            </a:r>
          </a:p>
        </p:txBody>
      </p:sp>
      <p:sp>
        <p:nvSpPr>
          <p:cNvPr id="2" name="Title 1">
            <a:extLst>
              <a:ext uri="{FF2B5EF4-FFF2-40B4-BE49-F238E27FC236}">
                <a16:creationId xmlns:a16="http://schemas.microsoft.com/office/drawing/2014/main" id="{FF9468A9-2FEC-4604-B557-69E2306EF8A6}"/>
              </a:ext>
            </a:extLst>
          </p:cNvPr>
          <p:cNvSpPr>
            <a:spLocks noGrp="1"/>
          </p:cNvSpPr>
          <p:nvPr>
            <p:ph type="title"/>
          </p:nvPr>
        </p:nvSpPr>
        <p:spPr/>
        <p:txBody>
          <a:bodyPr/>
          <a:lstStyle/>
          <a:p>
            <a:r>
              <a:rPr lang="en-US" dirty="0"/>
              <a:t>Session Key Obtained</a:t>
            </a:r>
          </a:p>
        </p:txBody>
      </p:sp>
    </p:spTree>
    <p:extLst>
      <p:ext uri="{BB962C8B-B14F-4D97-AF65-F5344CB8AC3E}">
        <p14:creationId xmlns:p14="http://schemas.microsoft.com/office/powerpoint/2010/main" val="2361183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0521DF-DCDB-42BB-A7CB-50BBD765191C}"/>
              </a:ext>
            </a:extLst>
          </p:cNvPr>
          <p:cNvSpPr>
            <a:spLocks noGrp="1"/>
          </p:cNvSpPr>
          <p:nvPr>
            <p:ph idx="1"/>
          </p:nvPr>
        </p:nvSpPr>
        <p:spPr/>
        <p:txBody>
          <a:bodyPr>
            <a:normAutofit fontScale="92500" lnSpcReduction="20000"/>
          </a:bodyPr>
          <a:lstStyle/>
          <a:p>
            <a:r>
              <a:rPr lang="en-US" dirty="0"/>
              <a:t>Key Distribution Center confirms its a legitimate request and creates another ticket</a:t>
            </a:r>
          </a:p>
          <a:p>
            <a:pPr lvl="1"/>
            <a:r>
              <a:rPr lang="en-US" dirty="0"/>
              <a:t>This ticket is called a </a:t>
            </a:r>
            <a:r>
              <a:rPr lang="en-US" b="1" dirty="0"/>
              <a:t>service ticket</a:t>
            </a:r>
            <a:endParaRPr lang="en-US" dirty="0"/>
          </a:p>
          <a:p>
            <a:pPr lvl="2"/>
            <a:r>
              <a:rPr lang="en-US" dirty="0"/>
              <a:t>Contains 2 keys, one for Dave and one for Server A</a:t>
            </a:r>
          </a:p>
          <a:p>
            <a:pPr lvl="2"/>
            <a:r>
              <a:rPr lang="en-US" dirty="0"/>
              <a:t>Both keys include </a:t>
            </a:r>
          </a:p>
          <a:p>
            <a:pPr lvl="3"/>
            <a:r>
              <a:rPr lang="en-US" dirty="0"/>
              <a:t>The requester’s name (Dave)</a:t>
            </a:r>
          </a:p>
          <a:p>
            <a:pPr lvl="3"/>
            <a:r>
              <a:rPr lang="en-US" dirty="0"/>
              <a:t>The recipient</a:t>
            </a:r>
          </a:p>
          <a:p>
            <a:pPr lvl="3"/>
            <a:r>
              <a:rPr lang="en-US" dirty="0"/>
              <a:t>The timestamp</a:t>
            </a:r>
          </a:p>
          <a:p>
            <a:pPr lvl="3"/>
            <a:r>
              <a:rPr lang="en-US" dirty="0"/>
              <a:t>The Time To Live value</a:t>
            </a:r>
          </a:p>
          <a:p>
            <a:pPr lvl="3"/>
            <a:r>
              <a:rPr lang="en-US" dirty="0"/>
              <a:t>A new session key (that will be shared between Dave and Server A)</a:t>
            </a:r>
          </a:p>
          <a:p>
            <a:pPr lvl="4"/>
            <a:r>
              <a:rPr lang="en-US" dirty="0"/>
              <a:t>One of these keys is encrypted using Dave’s long-term key</a:t>
            </a:r>
          </a:p>
          <a:p>
            <a:pPr lvl="4"/>
            <a:r>
              <a:rPr lang="en-US" dirty="0"/>
              <a:t>The other encrypted by Server A’s long-term key</a:t>
            </a:r>
          </a:p>
          <a:p>
            <a:pPr lvl="5"/>
            <a:r>
              <a:rPr lang="en-US" dirty="0">
                <a:solidFill>
                  <a:schemeClr val="tx1"/>
                </a:solidFill>
              </a:rPr>
              <a:t>In the end, both keys are encrypted together using session key between KDC and Dave</a:t>
            </a:r>
          </a:p>
          <a:p>
            <a:r>
              <a:rPr lang="en-US" dirty="0"/>
              <a:t>After this is complete the ticket is sent to Dave</a:t>
            </a:r>
          </a:p>
          <a:p>
            <a:pPr lvl="1"/>
            <a:r>
              <a:rPr lang="en-US" dirty="0"/>
              <a:t>Dave decrypts the ticket using the session key</a:t>
            </a:r>
          </a:p>
          <a:p>
            <a:pPr lvl="1"/>
            <a:r>
              <a:rPr lang="en-US" dirty="0"/>
              <a:t>And decrypts ‘his’ key using his long-term key</a:t>
            </a:r>
          </a:p>
        </p:txBody>
      </p:sp>
      <p:sp>
        <p:nvSpPr>
          <p:cNvPr id="2" name="Title 1">
            <a:extLst>
              <a:ext uri="{FF2B5EF4-FFF2-40B4-BE49-F238E27FC236}">
                <a16:creationId xmlns:a16="http://schemas.microsoft.com/office/drawing/2014/main" id="{574BFA03-BAD1-4F0C-B1ED-97C0AA8C691C}"/>
              </a:ext>
            </a:extLst>
          </p:cNvPr>
          <p:cNvSpPr>
            <a:spLocks noGrp="1"/>
          </p:cNvSpPr>
          <p:nvPr>
            <p:ph type="title"/>
          </p:nvPr>
        </p:nvSpPr>
        <p:spPr/>
        <p:txBody>
          <a:bodyPr/>
          <a:lstStyle/>
          <a:p>
            <a:r>
              <a:rPr lang="en-US" dirty="0"/>
              <a:t>Service Ticket</a:t>
            </a:r>
          </a:p>
        </p:txBody>
      </p:sp>
    </p:spTree>
    <p:extLst>
      <p:ext uri="{BB962C8B-B14F-4D97-AF65-F5344CB8AC3E}">
        <p14:creationId xmlns:p14="http://schemas.microsoft.com/office/powerpoint/2010/main" val="2710477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341A7D-9149-4E0C-9472-78F05905F6CB}"/>
              </a:ext>
            </a:extLst>
          </p:cNvPr>
          <p:cNvSpPr>
            <a:spLocks noGrp="1"/>
          </p:cNvSpPr>
          <p:nvPr>
            <p:ph idx="1"/>
          </p:nvPr>
        </p:nvSpPr>
        <p:spPr/>
        <p:txBody>
          <a:bodyPr/>
          <a:lstStyle/>
          <a:p>
            <a:r>
              <a:rPr lang="en-US" dirty="0"/>
              <a:t>The previous decryption reveals the new session key shared between Dave and Server A</a:t>
            </a:r>
          </a:p>
          <a:p>
            <a:r>
              <a:rPr lang="en-US" dirty="0"/>
              <a:t>He then creates a new request to Server A including Server A’s key and the timestamp (encrypted using the new session key from the KDC)</a:t>
            </a:r>
          </a:p>
          <a:p>
            <a:r>
              <a:rPr lang="en-US" dirty="0"/>
              <a:t>Once received, Server A decrypts its key using its long-term key, retrieving the session key</a:t>
            </a:r>
          </a:p>
          <a:p>
            <a:pPr lvl="1"/>
            <a:r>
              <a:rPr lang="en-US" dirty="0"/>
              <a:t>Using the session key it decrypts the timestamp to verify authenticity of the request</a:t>
            </a:r>
            <a:br>
              <a:rPr lang="en-US" dirty="0"/>
            </a:br>
            <a:endParaRPr lang="en-US" dirty="0"/>
          </a:p>
        </p:txBody>
      </p:sp>
      <p:sp>
        <p:nvSpPr>
          <p:cNvPr id="2" name="Title 1">
            <a:extLst>
              <a:ext uri="{FF2B5EF4-FFF2-40B4-BE49-F238E27FC236}">
                <a16:creationId xmlns:a16="http://schemas.microsoft.com/office/drawing/2014/main" id="{7EAD759D-ACE8-4737-93EC-1A4ABD8F3BDA}"/>
              </a:ext>
            </a:extLst>
          </p:cNvPr>
          <p:cNvSpPr>
            <a:spLocks noGrp="1"/>
          </p:cNvSpPr>
          <p:nvPr>
            <p:ph type="title"/>
          </p:nvPr>
        </p:nvSpPr>
        <p:spPr/>
        <p:txBody>
          <a:bodyPr/>
          <a:lstStyle/>
          <a:p>
            <a:r>
              <a:rPr lang="en-US" dirty="0"/>
              <a:t>Connecting to Server A</a:t>
            </a:r>
          </a:p>
        </p:txBody>
      </p:sp>
    </p:spTree>
    <p:extLst>
      <p:ext uri="{BB962C8B-B14F-4D97-AF65-F5344CB8AC3E}">
        <p14:creationId xmlns:p14="http://schemas.microsoft.com/office/powerpoint/2010/main" val="1128017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981A02-C07C-47D6-AAA8-1B273DEDC5AD}"/>
              </a:ext>
            </a:extLst>
          </p:cNvPr>
          <p:cNvSpPr>
            <a:spLocks noGrp="1"/>
          </p:cNvSpPr>
          <p:nvPr>
            <p:ph idx="1"/>
          </p:nvPr>
        </p:nvSpPr>
        <p:spPr/>
        <p:txBody>
          <a:bodyPr>
            <a:normAutofit lnSpcReduction="10000"/>
          </a:bodyPr>
          <a:lstStyle/>
          <a:p>
            <a:r>
              <a:rPr lang="en-US" dirty="0"/>
              <a:t>Connectivity:</a:t>
            </a:r>
          </a:p>
          <a:p>
            <a:pPr lvl="1"/>
            <a:r>
              <a:rPr lang="en-US" dirty="0"/>
              <a:t>The server, client, and KDC need to have a reliable connection between them to process requests and responses</a:t>
            </a:r>
          </a:p>
          <a:p>
            <a:r>
              <a:rPr lang="en-US" dirty="0"/>
              <a:t>DNS:</a:t>
            </a:r>
          </a:p>
          <a:p>
            <a:pPr lvl="1"/>
            <a:r>
              <a:rPr lang="en-US" dirty="0"/>
              <a:t>Clients use Domain Name System to locate the KDC and servers (thus a functioning Domain Name System with correct records is required)</a:t>
            </a:r>
          </a:p>
          <a:p>
            <a:r>
              <a:rPr lang="en-US" dirty="0"/>
              <a:t>Time Synchronization:</a:t>
            </a:r>
          </a:p>
          <a:p>
            <a:pPr lvl="1"/>
            <a:r>
              <a:rPr lang="en-US" dirty="0"/>
              <a:t>The process uses timestamps to verify authenticity of requests</a:t>
            </a:r>
          </a:p>
          <a:p>
            <a:pPr lvl="2"/>
            <a:r>
              <a:rPr lang="en-US" dirty="0"/>
              <a:t>Thus it is required to have accurate time synchronization with the domain controllers</a:t>
            </a:r>
          </a:p>
          <a:p>
            <a:r>
              <a:rPr lang="en-US" dirty="0"/>
              <a:t>Server Principal Names:</a:t>
            </a:r>
          </a:p>
          <a:p>
            <a:pPr lvl="1"/>
            <a:r>
              <a:rPr lang="en-US" dirty="0"/>
              <a:t>Clients use </a:t>
            </a:r>
            <a:r>
              <a:rPr lang="en-US" b="1" dirty="0"/>
              <a:t>service principal names (SPN) </a:t>
            </a:r>
            <a:r>
              <a:rPr lang="en-US" dirty="0"/>
              <a:t>to locate services in the AD environment</a:t>
            </a:r>
          </a:p>
          <a:p>
            <a:pPr lvl="2"/>
            <a:r>
              <a:rPr lang="en-US" dirty="0"/>
              <a:t>If there is no SPN for the services, clients and the KDC cannot locate them when required</a:t>
            </a:r>
          </a:p>
          <a:p>
            <a:endParaRPr lang="en-US" dirty="0"/>
          </a:p>
          <a:p>
            <a:endParaRPr lang="en-US" dirty="0"/>
          </a:p>
        </p:txBody>
      </p:sp>
      <p:sp>
        <p:nvSpPr>
          <p:cNvPr id="2" name="Title 1">
            <a:extLst>
              <a:ext uri="{FF2B5EF4-FFF2-40B4-BE49-F238E27FC236}">
                <a16:creationId xmlns:a16="http://schemas.microsoft.com/office/drawing/2014/main" id="{9AF71350-2AE7-444E-BB02-EBA78FA2A49C}"/>
              </a:ext>
            </a:extLst>
          </p:cNvPr>
          <p:cNvSpPr>
            <a:spLocks noGrp="1"/>
          </p:cNvSpPr>
          <p:nvPr>
            <p:ph type="title"/>
          </p:nvPr>
        </p:nvSpPr>
        <p:spPr/>
        <p:txBody>
          <a:bodyPr/>
          <a:lstStyle/>
          <a:p>
            <a:r>
              <a:rPr lang="en-US" dirty="0"/>
              <a:t>Other Requirements for the Process</a:t>
            </a:r>
          </a:p>
        </p:txBody>
      </p:sp>
    </p:spTree>
    <p:extLst>
      <p:ext uri="{BB962C8B-B14F-4D97-AF65-F5344CB8AC3E}">
        <p14:creationId xmlns:p14="http://schemas.microsoft.com/office/powerpoint/2010/main" val="17370729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Concepts of Directory template (3)</Template>
  <TotalTime>6</TotalTime>
  <Words>1027</Words>
  <Application>Microsoft Office PowerPoint</Application>
  <PresentationFormat>Widescreen</PresentationFormat>
  <Paragraphs>92</Paragraphs>
  <Slides>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 Narrow</vt:lpstr>
      <vt:lpstr>Calibri</vt:lpstr>
      <vt:lpstr>Franklin Gothic Medium</vt:lpstr>
      <vt:lpstr>Wingdings</vt:lpstr>
      <vt:lpstr>Wingdings 2</vt:lpstr>
      <vt:lpstr>Java Green</vt:lpstr>
      <vt:lpstr>Active Directory Security Best Practices</vt:lpstr>
      <vt:lpstr>Key Distribution Center (KDC)</vt:lpstr>
      <vt:lpstr>Key Distribution Center in AD environment</vt:lpstr>
      <vt:lpstr>Ticket-Granting Service (TGS)</vt:lpstr>
      <vt:lpstr>Ticket-Granting Ticket (TGT)</vt:lpstr>
      <vt:lpstr>Session Key Obtained</vt:lpstr>
      <vt:lpstr>Service Ticket</vt:lpstr>
      <vt:lpstr>Connecting to Server A</vt:lpstr>
      <vt:lpstr>Other Requirements for the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Directory Security Best Practices</dc:title>
  <dc:creator>Alex</dc:creator>
  <cp:lastModifiedBy>Alex</cp:lastModifiedBy>
  <cp:revision>1</cp:revision>
  <dcterms:created xsi:type="dcterms:W3CDTF">2018-04-23T13:13:30Z</dcterms:created>
  <dcterms:modified xsi:type="dcterms:W3CDTF">2018-04-23T13:20:05Z</dcterms:modified>
</cp:coreProperties>
</file>