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68" r:id="rId2"/>
    <p:sldId id="290" r:id="rId3"/>
    <p:sldId id="291" r:id="rId4"/>
    <p:sldId id="293" r:id="rId5"/>
    <p:sldId id="355" r:id="rId6"/>
    <p:sldId id="29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7857B-68C2-454D-B2B4-DF4CD1B07EF6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67EFE-F167-4734-9EED-F9B706A990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3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following slides will cover various topologies AD RMS deployment. They will each be paired with a pros and cons portion.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3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93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48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99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18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84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18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27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23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58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86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2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6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C8216ED-808A-4A79-9911-899C2AAFBA27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CAB8314-52FD-43B5-B9B5-DF947F609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6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0EBDFBA-0503-4B53-A452-98615DE26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285267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Chapter 14: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AD RMS &amp; Steps to Data Protection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Abilities &amp; Boundaries of AD RMS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 RMS Components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AD RMS work?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How does AD RMS work?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How do we deploy AD RMS?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46C2F-FF15-490C-976D-53C958241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</a:t>
            </a:r>
            <a:br>
              <a:rPr lang="en-US" sz="4400" dirty="0"/>
            </a:br>
            <a:r>
              <a:rPr lang="en-US" sz="4400" dirty="0"/>
              <a:t>Rights Management Services (RMS)</a:t>
            </a:r>
          </a:p>
        </p:txBody>
      </p:sp>
    </p:spTree>
    <p:extLst>
      <p:ext uri="{BB962C8B-B14F-4D97-AF65-F5344CB8AC3E}">
        <p14:creationId xmlns:p14="http://schemas.microsoft.com/office/powerpoint/2010/main" val="143242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1EABF-0965-47B7-A02C-30EA50796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44" y="2361376"/>
            <a:ext cx="11210524" cy="2135247"/>
          </a:xfrm>
        </p:spPr>
        <p:txBody>
          <a:bodyPr/>
          <a:lstStyle/>
          <a:p>
            <a:r>
              <a:rPr lang="en-US" dirty="0"/>
              <a:t>AD RMS deployment topologies primarily focus on addressing different types of business requirements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2F6EF4-63BA-44BD-A09B-B8F7629BE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RMS Deployment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8600303" y="5678519"/>
            <a:ext cx="42136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single cluster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multiple clusters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in multiple forests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with AD FS</a:t>
            </a:r>
          </a:p>
        </p:txBody>
      </p:sp>
    </p:spTree>
    <p:extLst>
      <p:ext uri="{BB962C8B-B14F-4D97-AF65-F5344CB8AC3E}">
        <p14:creationId xmlns:p14="http://schemas.microsoft.com/office/powerpoint/2010/main" val="308669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825FB-62D5-4C41-B831-68A48C437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This is the most commonly used deployment topology</a:t>
            </a:r>
          </a:p>
          <a:p>
            <a:pPr lvl="1">
              <a:spcBef>
                <a:spcPts val="0"/>
              </a:spcBef>
            </a:pPr>
            <a:r>
              <a:rPr lang="en-US" dirty="0"/>
              <a:t>AD RMS operation boundaries are limited to their own forest</a:t>
            </a:r>
          </a:p>
          <a:p>
            <a:pPr lvl="1">
              <a:spcBef>
                <a:spcPts val="0"/>
              </a:spcBef>
            </a:pPr>
            <a:r>
              <a:rPr lang="en-US" dirty="0"/>
              <a:t>Deployment will have only one cluster to process certificates and license requirements</a:t>
            </a:r>
          </a:p>
          <a:p>
            <a:pPr lvl="1">
              <a:spcBef>
                <a:spcPts val="0"/>
              </a:spcBef>
            </a:pPr>
            <a:r>
              <a:rPr lang="en-US" dirty="0"/>
              <a:t>Cluster can contain any number of servers, load balancing is handled in the cluster level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This deployment model will not consider extending to non-corporate networks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chemeClr val="accent1"/>
                </a:solidFill>
              </a:rPr>
              <a:t>Pros</a:t>
            </a:r>
            <a:r>
              <a:rPr lang="en-US" dirty="0">
                <a:solidFill>
                  <a:schemeClr val="accent3"/>
                </a:solidFill>
              </a:rPr>
              <a:t>:</a:t>
            </a:r>
          </a:p>
          <a:p>
            <a:pPr lvl="1"/>
            <a:r>
              <a:rPr lang="en-US" dirty="0"/>
              <a:t>Easy to implement (a fewer number of resources are used)</a:t>
            </a:r>
          </a:p>
          <a:p>
            <a:pPr lvl="1"/>
            <a:r>
              <a:rPr lang="en-US" dirty="0"/>
              <a:t>System maintenance and management is easy due to </a:t>
            </a:r>
            <a:br>
              <a:rPr lang="en-US" dirty="0"/>
            </a:br>
            <a:r>
              <a:rPr lang="en-US" dirty="0"/>
              <a:t>smaller operation boundaries</a:t>
            </a:r>
          </a:p>
          <a:p>
            <a:pPr lvl="1"/>
            <a:r>
              <a:rPr lang="en-US" dirty="0"/>
              <a:t>Support for extending into any other deployment topology</a:t>
            </a:r>
          </a:p>
          <a:p>
            <a:r>
              <a:rPr lang="en-US" dirty="0">
                <a:solidFill>
                  <a:schemeClr val="accent1"/>
                </a:solidFill>
              </a:rPr>
              <a:t>Cons</a:t>
            </a:r>
            <a:r>
              <a:rPr lang="en-US" dirty="0">
                <a:solidFill>
                  <a:schemeClr val="accent3"/>
                </a:solidFill>
              </a:rPr>
              <a:t>:</a:t>
            </a:r>
          </a:p>
          <a:p>
            <a:pPr lvl="1"/>
            <a:r>
              <a:rPr lang="en-US" dirty="0"/>
              <a:t>Can protect data only within a limited environment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0D4AEA-AB0D-4F32-82D5-AF6D590B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forest – single cluster</a:t>
            </a:r>
          </a:p>
        </p:txBody>
      </p:sp>
      <p:sp>
        <p:nvSpPr>
          <p:cNvPr id="4" name="Rectangle 3"/>
          <p:cNvSpPr/>
          <p:nvPr/>
        </p:nvSpPr>
        <p:spPr>
          <a:xfrm>
            <a:off x="8612660" y="5649425"/>
            <a:ext cx="40159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Single forest – single cluster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multiple clusters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in multiple forests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with AD FS</a:t>
            </a:r>
          </a:p>
        </p:txBody>
      </p:sp>
    </p:spTree>
    <p:extLst>
      <p:ext uri="{BB962C8B-B14F-4D97-AF65-F5344CB8AC3E}">
        <p14:creationId xmlns:p14="http://schemas.microsoft.com/office/powerpoint/2010/main" val="134908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D9CE0-E5CB-45CA-A31C-BCD6A1B5A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9" y="1719071"/>
            <a:ext cx="8092304" cy="459523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AD RMS has two types of cluster, root and licensing-only</a:t>
            </a:r>
          </a:p>
          <a:p>
            <a:pPr lvl="1"/>
            <a:r>
              <a:rPr lang="en-US" dirty="0"/>
              <a:t>Root clusters can handle both certificate and licensing requests</a:t>
            </a:r>
          </a:p>
          <a:p>
            <a:pPr lvl="2"/>
            <a:r>
              <a:rPr lang="en-US" dirty="0"/>
              <a:t>There can only be one root cluster in a forest</a:t>
            </a:r>
          </a:p>
          <a:p>
            <a:pPr lvl="1"/>
            <a:r>
              <a:rPr lang="en-US" dirty="0"/>
              <a:t>Licensing-only clusters only handle licensing requests</a:t>
            </a:r>
          </a:p>
          <a:p>
            <a:r>
              <a:rPr lang="en-US" dirty="0"/>
              <a:t>This deployment is ideal for businesses with multiple different geographical sites</a:t>
            </a:r>
          </a:p>
          <a:p>
            <a:pPr lvl="1"/>
            <a:r>
              <a:rPr lang="en-US" dirty="0"/>
              <a:t>Remote locations can be set up with licensing-only cluster</a:t>
            </a:r>
          </a:p>
          <a:p>
            <a:pPr lvl="2"/>
            <a:r>
              <a:rPr lang="en-US" dirty="0"/>
              <a:t>This avoids sites attempting to contact RMS clusters via slow links</a:t>
            </a:r>
          </a:p>
          <a:p>
            <a:r>
              <a:rPr lang="en-US" dirty="0">
                <a:solidFill>
                  <a:schemeClr val="accent1"/>
                </a:solidFill>
              </a:rPr>
              <a:t>Pros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Remote sites are not dependent on site links and bandwidth</a:t>
            </a:r>
          </a:p>
          <a:p>
            <a:pPr lvl="2"/>
            <a:r>
              <a:rPr lang="en-US" dirty="0"/>
              <a:t>Licensing-only cluster will process license request from the site resources</a:t>
            </a:r>
          </a:p>
          <a:p>
            <a:pPr lvl="1"/>
            <a:r>
              <a:rPr lang="en-US" dirty="0"/>
              <a:t>Complies with government rules to use localized encryption tools and tech</a:t>
            </a:r>
          </a:p>
          <a:p>
            <a:r>
              <a:rPr lang="en-US" dirty="0">
                <a:solidFill>
                  <a:schemeClr val="accent1"/>
                </a:solidFill>
              </a:rPr>
              <a:t>Cons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Complexity (deployment needs advanced planning and conflagration)</a:t>
            </a:r>
          </a:p>
          <a:p>
            <a:pPr lvl="1"/>
            <a:r>
              <a:rPr lang="en-US" dirty="0"/>
              <a:t>High cost (need of additional resources and licenses for deployment, also increases maintenance costs)</a:t>
            </a:r>
          </a:p>
          <a:p>
            <a:pPr lvl="1"/>
            <a:r>
              <a:rPr lang="en-US" dirty="0"/>
              <a:t>Distributed management (placing clusters on remote sites may also need to grant privileges to site’s IT team in order to manage and maintain the system)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38ED18-78E5-4EB2-B770-AB02CAF3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forest – multiple clusters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8600303" y="5669026"/>
            <a:ext cx="40159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single cluster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0000"/>
                </a:solidFill>
              </a:rPr>
              <a:t>Single forest – multiple clusters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in multiple forests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with AD FS</a:t>
            </a:r>
          </a:p>
        </p:txBody>
      </p:sp>
    </p:spTree>
    <p:extLst>
      <p:ext uri="{BB962C8B-B14F-4D97-AF65-F5344CB8AC3E}">
        <p14:creationId xmlns:p14="http://schemas.microsoft.com/office/powerpoint/2010/main" val="134032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2B0B63-E763-49CC-8E94-601CC6EFEF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Each domain should have their own AD RMS cluster</a:t>
            </a:r>
          </a:p>
          <a:p>
            <a:pPr lvl="1"/>
            <a:r>
              <a:rPr lang="en-US" dirty="0"/>
              <a:t>The clusters us AD DS to query an object’s identities</a:t>
            </a:r>
          </a:p>
          <a:p>
            <a:pPr lvl="2"/>
            <a:r>
              <a:rPr lang="en-US" dirty="0"/>
              <a:t>In multiple forests it needs to have contact objects of users and groups for the remote forest</a:t>
            </a:r>
          </a:p>
          <a:p>
            <a:r>
              <a:rPr lang="en-US" dirty="0"/>
              <a:t>Requirements:</a:t>
            </a:r>
          </a:p>
          <a:p>
            <a:pPr lvl="1"/>
            <a:r>
              <a:rPr lang="en-US" dirty="0"/>
              <a:t>AD RMS root cluster in each forest</a:t>
            </a:r>
          </a:p>
          <a:p>
            <a:pPr lvl="1"/>
            <a:r>
              <a:rPr lang="en-US" dirty="0"/>
              <a:t>Setting up contact objects for remote users and groups</a:t>
            </a:r>
          </a:p>
          <a:p>
            <a:pPr lvl="1"/>
            <a:r>
              <a:rPr lang="en-US" dirty="0"/>
              <a:t>Schema extension in place to track back to mother forest of contact objects</a:t>
            </a:r>
          </a:p>
          <a:p>
            <a:pPr lvl="1"/>
            <a:r>
              <a:rPr lang="en-US" dirty="0"/>
              <a:t>Attribute values of contact objects need to sync with mother forest</a:t>
            </a:r>
          </a:p>
          <a:p>
            <a:pPr lvl="2"/>
            <a:r>
              <a:rPr lang="en-US" dirty="0"/>
              <a:t>When required, it can be used to trace back to the original object</a:t>
            </a:r>
          </a:p>
          <a:p>
            <a:r>
              <a:rPr lang="en-US" dirty="0">
                <a:solidFill>
                  <a:schemeClr val="accent1"/>
                </a:solidFill>
              </a:rPr>
              <a:t>Pros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Extended data protection boundaries</a:t>
            </a:r>
          </a:p>
          <a:p>
            <a:pPr lvl="1"/>
            <a:r>
              <a:rPr lang="en-US" dirty="0"/>
              <a:t>Standardized data protection with partners, protecting confidential data</a:t>
            </a:r>
          </a:p>
          <a:p>
            <a:r>
              <a:rPr lang="en-US" dirty="0">
                <a:solidFill>
                  <a:schemeClr val="accent1"/>
                </a:solidFill>
              </a:rPr>
              <a:t>Cons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Complexity (deployment needs advanced planning)</a:t>
            </a:r>
          </a:p>
          <a:p>
            <a:pPr lvl="1"/>
            <a:r>
              <a:rPr lang="en-US" dirty="0"/>
              <a:t>Dependencies (success depends on configuration and availability of the AD RMS components of the partner’s forest, can also have dependencies where mother forest has no control)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DD911-B654-4C16-AD1C-0109567C32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Trust Policies – control how AD RMS handles licensing requests and data protection between AD RMS clusters (2 types)</a:t>
            </a:r>
          </a:p>
          <a:p>
            <a:pPr lvl="1"/>
            <a:r>
              <a:rPr lang="en-US" dirty="0"/>
              <a:t>Trusted AD RMS domains:</a:t>
            </a:r>
          </a:p>
          <a:p>
            <a:pPr lvl="2"/>
            <a:r>
              <a:rPr lang="en-US" dirty="0"/>
              <a:t>Allows root cluster to process requests for CLC or UL from users with a RAC issued by a different root cluster</a:t>
            </a:r>
          </a:p>
          <a:p>
            <a:pPr lvl="2"/>
            <a:r>
              <a:rPr lang="en-US" dirty="0"/>
              <a:t>Trusted AD RMS domains can be added by importing the SLC of the trusted cluster</a:t>
            </a:r>
          </a:p>
          <a:p>
            <a:pPr lvl="1"/>
            <a:r>
              <a:rPr lang="en-US" dirty="0"/>
              <a:t>Trusted Publishing domains:</a:t>
            </a:r>
          </a:p>
          <a:p>
            <a:pPr lvl="2"/>
            <a:r>
              <a:rPr lang="en-US" dirty="0"/>
              <a:t>Allows one AD RMS cluster to issue ULs for PLs that were issued by a different cluster</a:t>
            </a:r>
          </a:p>
          <a:p>
            <a:pPr lvl="2"/>
            <a:r>
              <a:rPr lang="en-US" dirty="0"/>
              <a:t>Trusted publishing domains can be added by importing the SLC and private key of the server 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E01A51-7AE6-4D09-BBAC-6863ECBC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RMS in multiple forests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03AE64-9552-40A4-A8D5-55349A713DC8}"/>
              </a:ext>
            </a:extLst>
          </p:cNvPr>
          <p:cNvSpPr/>
          <p:nvPr/>
        </p:nvSpPr>
        <p:spPr>
          <a:xfrm>
            <a:off x="9144000" y="569560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single cluster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multiple clusters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AD RMS in multiple forests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with AD FS</a:t>
            </a:r>
          </a:p>
        </p:txBody>
      </p:sp>
    </p:spTree>
    <p:extLst>
      <p:ext uri="{BB962C8B-B14F-4D97-AF65-F5344CB8AC3E}">
        <p14:creationId xmlns:p14="http://schemas.microsoft.com/office/powerpoint/2010/main" val="198813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15736-BCFC-4599-B2C4-78AB990F8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Most forests have a two-way trust between them</a:t>
            </a:r>
          </a:p>
          <a:p>
            <a:pPr lvl="1"/>
            <a:r>
              <a:rPr lang="en-US" dirty="0"/>
              <a:t>Partner companies may use AD RMS but not want to maintain the cluster or create trusts between forests</a:t>
            </a:r>
          </a:p>
          <a:p>
            <a:r>
              <a:rPr lang="en-US" dirty="0"/>
              <a:t>AD FS allows companies to use the already deployed cluster in a remote forest</a:t>
            </a:r>
          </a:p>
          <a:p>
            <a:pPr lvl="1"/>
            <a:r>
              <a:rPr lang="en-US" dirty="0"/>
              <a:t>Allows user accounts to use credentials established by federated trust relationship</a:t>
            </a:r>
          </a:p>
          <a:p>
            <a:pPr lvl="1"/>
            <a:r>
              <a:rPr lang="en-US" dirty="0"/>
              <a:t>When users first contact, the RAC is issued (for federated users)</a:t>
            </a:r>
          </a:p>
          <a:p>
            <a:pPr lvl="2"/>
            <a:r>
              <a:rPr lang="en-US" dirty="0"/>
              <a:t>The validity period is specified in Federated Identity Support settings</a:t>
            </a:r>
          </a:p>
          <a:p>
            <a:r>
              <a:rPr lang="en-US" dirty="0">
                <a:solidFill>
                  <a:schemeClr val="accent1"/>
                </a:solidFill>
              </a:rPr>
              <a:t>Pros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No need to maintain multiple AD RMS clusters between organizations</a:t>
            </a:r>
          </a:p>
          <a:p>
            <a:pPr lvl="2"/>
            <a:r>
              <a:rPr lang="en-US" dirty="0"/>
              <a:t>Can use already existing federation trust to use AD RMS in other forests</a:t>
            </a:r>
          </a:p>
          <a:p>
            <a:pPr lvl="1"/>
            <a:r>
              <a:rPr lang="en-US" dirty="0"/>
              <a:t>Extended data protection boundaries and less complex implementation</a:t>
            </a:r>
          </a:p>
          <a:p>
            <a:pPr lvl="1"/>
            <a:r>
              <a:rPr lang="en-US" dirty="0"/>
              <a:t>Fewer system dependencies between infrastructures</a:t>
            </a:r>
          </a:p>
          <a:p>
            <a:r>
              <a:rPr lang="en-US" dirty="0">
                <a:solidFill>
                  <a:schemeClr val="accent1"/>
                </a:solidFill>
              </a:rPr>
              <a:t>Cons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Security concerns, spoofing user accounts and accessing data through federation proxies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0AC890-5BED-4379-8FBD-5DF2314B9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RMS with AD FS (Federation Services)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C4472E-B059-4C37-9F60-AB6C33CF2F7A}"/>
              </a:ext>
            </a:extLst>
          </p:cNvPr>
          <p:cNvSpPr/>
          <p:nvPr/>
        </p:nvSpPr>
        <p:spPr>
          <a:xfrm>
            <a:off x="9144000" y="574666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single cluster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Single forest – multiple clusters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AD RMS in multiple forests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AD RMS with AD FS</a:t>
            </a:r>
          </a:p>
        </p:txBody>
      </p:sp>
    </p:spTree>
    <p:extLst>
      <p:ext uri="{BB962C8B-B14F-4D97-AF65-F5344CB8AC3E}">
        <p14:creationId xmlns:p14="http://schemas.microsoft.com/office/powerpoint/2010/main" val="2439804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(2)</Template>
  <TotalTime>8</TotalTime>
  <Words>813</Words>
  <Application>Microsoft Office PowerPoint</Application>
  <PresentationFormat>Widescreen</PresentationFormat>
  <Paragraphs>97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Franklin Gothic Medium</vt:lpstr>
      <vt:lpstr>Wingdings</vt:lpstr>
      <vt:lpstr>Wingdings 2</vt:lpstr>
      <vt:lpstr>Java Green</vt:lpstr>
      <vt:lpstr>Active Directory  Rights Management Services (RMS)</vt:lpstr>
      <vt:lpstr>AD RMS Deployment</vt:lpstr>
      <vt:lpstr>Single forest – single cluster</vt:lpstr>
      <vt:lpstr>Single forest – multiple clusters</vt:lpstr>
      <vt:lpstr>AD RMS in multiple forests</vt:lpstr>
      <vt:lpstr>AD RMS with AD FS (Federation Services)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 Rights Management Services (RMS)</dc:title>
  <dc:creator>Alex</dc:creator>
  <cp:lastModifiedBy>Alex</cp:lastModifiedBy>
  <cp:revision>1</cp:revision>
  <dcterms:created xsi:type="dcterms:W3CDTF">2018-04-23T13:11:53Z</dcterms:created>
  <dcterms:modified xsi:type="dcterms:W3CDTF">2018-04-23T13:20:31Z</dcterms:modified>
</cp:coreProperties>
</file>