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366" r:id="rId2"/>
    <p:sldId id="276" r:id="rId3"/>
    <p:sldId id="277" r:id="rId4"/>
    <p:sldId id="278" r:id="rId5"/>
    <p:sldId id="279" r:id="rId6"/>
    <p:sldId id="280" r:id="rId7"/>
    <p:sldId id="281" r:id="rId8"/>
    <p:sldId id="28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0" autoAdjust="0"/>
    <p:restoredTop sz="94660"/>
  </p:normalViewPr>
  <p:slideViewPr>
    <p:cSldViewPr snapToGrid="0">
      <p:cViewPr varScale="1">
        <p:scale>
          <a:sx n="58" d="100"/>
          <a:sy n="58" d="100"/>
        </p:scale>
        <p:origin x="102" y="9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F716E5-CF1E-4FF0-8E27-5DE2A4E81ABC}" type="datetimeFigureOut">
              <a:rPr lang="en-US" smtClean="0"/>
              <a:t>4/23/2018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7F3662-1486-4328-971F-9693654C432A}" type="slidenum">
              <a:rPr lang="en-US" smtClean="0"/>
              <a:t>‹#›</a:t>
            </a:fld>
            <a:endParaRPr lang="en-US"/>
          </a:p>
        </p:txBody>
      </p:sp>
    </p:spTree>
    <p:extLst>
      <p:ext uri="{BB962C8B-B14F-4D97-AF65-F5344CB8AC3E}">
        <p14:creationId xmlns:p14="http://schemas.microsoft.com/office/powerpoint/2010/main" val="2409019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 section will cover how users go about protecting, sending, and receiving data within an AD RMS environment.</a:t>
            </a:r>
          </a:p>
          <a:p>
            <a:r>
              <a:rPr lang="en-US" dirty="0"/>
              <a:t>Students should be informed to take notes during this section instead of focusing on the concept. There will be a review section following this, which will simplify the details of the process and included minor visual aids, which may be suited better for them to apply and understand their notes. Students should be made aware of the review section and informed that the process occurs in 7 steps (may assist in note taking).</a:t>
            </a:r>
          </a:p>
        </p:txBody>
      </p:sp>
      <p:sp>
        <p:nvSpPr>
          <p:cNvPr id="4" name="Slide Number Placeholder 3"/>
          <p:cNvSpPr>
            <a:spLocks noGrp="1"/>
          </p:cNvSpPr>
          <p:nvPr>
            <p:ph type="sldNum" sz="quarter" idx="10"/>
          </p:nvPr>
        </p:nvSpPr>
        <p:spPr/>
        <p:txBody>
          <a:bodyPr/>
          <a:lstStyle/>
          <a:p>
            <a:fld id="{C1097A96-D84A-48C7-B9F4-4A16298CA197}" type="slidenum">
              <a:rPr lang="en-US" smtClean="0"/>
              <a:t>2</a:t>
            </a:fld>
            <a:endParaRPr lang="en-US"/>
          </a:p>
        </p:txBody>
      </p:sp>
    </p:spTree>
    <p:extLst>
      <p:ext uri="{BB962C8B-B14F-4D97-AF65-F5344CB8AC3E}">
        <p14:creationId xmlns:p14="http://schemas.microsoft.com/office/powerpoint/2010/main" val="77949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494517" y="6645106"/>
            <a:ext cx="2844800" cy="274320"/>
          </a:xfrm>
        </p:spPr>
        <p:txBody>
          <a:bodyPr/>
          <a:lstStyle>
            <a:lvl1pPr>
              <a:defRPr sz="900">
                <a:solidFill>
                  <a:schemeClr val="tx1"/>
                </a:solidFill>
                <a:latin typeface="Arial Narrow" panose="020B0606020202030204" pitchFamily="34" charset="0"/>
              </a:defRPr>
            </a:lvl1pPr>
          </a:lstStyle>
          <a:p>
            <a:fld id="{D60C6664-FB50-416A-92DE-145946857D88}" type="datetimeFigureOut">
              <a:rPr lang="en-US" smtClean="0"/>
              <a:t>4/23/2018</a:t>
            </a:fld>
            <a:endParaRPr lang="en-US"/>
          </a:p>
        </p:txBody>
      </p:sp>
      <p:sp>
        <p:nvSpPr>
          <p:cNvPr id="12" name="Footer Placeholder 11"/>
          <p:cNvSpPr>
            <a:spLocks noGrp="1"/>
          </p:cNvSpPr>
          <p:nvPr>
            <p:ph type="ftr" sz="quarter" idx="12"/>
          </p:nvPr>
        </p:nvSpPr>
        <p:spPr>
          <a:xfrm>
            <a:off x="4064000" y="6645106"/>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609600" y="2052960"/>
            <a:ext cx="84328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841703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438400"/>
            <a:ext cx="5386917"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438400"/>
            <a:ext cx="5389033"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D60C6664-FB50-416A-92DE-145946857D88}" type="datetimeFigureOut">
              <a:rPr lang="en-US" smtClean="0"/>
              <a:t>4/23/2018</a:t>
            </a:fld>
            <a:endParaRPr lang="en-US"/>
          </a:p>
        </p:txBody>
      </p:sp>
      <p:sp>
        <p:nvSpPr>
          <p:cNvPr id="8" name="Footer Placeholder 7"/>
          <p:cNvSpPr>
            <a:spLocks noGrp="1"/>
          </p:cNvSpPr>
          <p:nvPr>
            <p:ph type="ftr" sz="quarter" idx="11"/>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611161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D60C6664-FB50-416A-92DE-145946857D88}" type="datetimeFigureOut">
              <a:rPr lang="en-US" smtClean="0"/>
              <a:t>4/23/2018</a:t>
            </a:fld>
            <a:endParaRPr lang="en-US"/>
          </a:p>
        </p:txBody>
      </p:sp>
      <p:sp>
        <p:nvSpPr>
          <p:cNvPr id="4" name="Footer Placeholder 3"/>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7189486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494517" y="6629475"/>
            <a:ext cx="2844800" cy="274320"/>
          </a:xfrm>
        </p:spPr>
        <p:txBody>
          <a:bodyPr/>
          <a:lstStyle>
            <a:lvl1pPr>
              <a:defRPr sz="900">
                <a:solidFill>
                  <a:schemeClr val="tx1"/>
                </a:solidFill>
                <a:latin typeface="Arial Narrow" panose="020B0606020202030204" pitchFamily="34" charset="0"/>
              </a:defRPr>
            </a:lvl1pPr>
          </a:lstStyle>
          <a:p>
            <a:fld id="{D60C6664-FB50-416A-92DE-145946857D88}" type="datetimeFigureOut">
              <a:rPr lang="en-US" smtClean="0"/>
              <a:t>4/23/2018</a:t>
            </a:fld>
            <a:endParaRPr lang="en-US"/>
          </a:p>
        </p:txBody>
      </p:sp>
      <p:sp>
        <p:nvSpPr>
          <p:cNvPr id="3" name="Footer Placeholder 2"/>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586053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D60C6664-FB50-416A-92DE-145946857D88}"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4361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D60C6664-FB50-416A-92DE-145946857D88}"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050946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D60C6664-FB50-416A-92DE-145946857D88}"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226785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4176" y="1719072"/>
            <a:ext cx="563022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719072"/>
            <a:ext cx="5677725"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08695" y="6630110"/>
            <a:ext cx="2844800" cy="274320"/>
          </a:xfrm>
        </p:spPr>
        <p:txBody>
          <a:bodyPr/>
          <a:lstStyle>
            <a:lvl1pPr>
              <a:defRPr sz="900">
                <a:solidFill>
                  <a:schemeClr val="tx1"/>
                </a:solidFill>
                <a:latin typeface="Arial Narrow" panose="020B0606020202030204" pitchFamily="34" charset="0"/>
              </a:defRPr>
            </a:lvl1pPr>
          </a:lstStyle>
          <a:p>
            <a:fld id="{D60C6664-FB50-416A-92DE-145946857D88}" type="datetimeFigureOut">
              <a:rPr lang="en-US" smtClean="0"/>
              <a:t>4/23/2018</a:t>
            </a:fld>
            <a:endParaRPr lang="en-US"/>
          </a:p>
        </p:txBody>
      </p:sp>
      <p:sp>
        <p:nvSpPr>
          <p:cNvPr id="6" name="Footer Placeholder 5"/>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821287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4176" y="1719072"/>
            <a:ext cx="563022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719072"/>
            <a:ext cx="5677725"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08695" y="6630110"/>
            <a:ext cx="2844800" cy="274320"/>
          </a:xfrm>
        </p:spPr>
        <p:txBody>
          <a:bodyPr/>
          <a:lstStyle>
            <a:lvl1pPr>
              <a:defRPr sz="900">
                <a:solidFill>
                  <a:schemeClr val="tx1"/>
                </a:solidFill>
                <a:latin typeface="Arial Narrow" panose="020B0606020202030204" pitchFamily="34" charset="0"/>
              </a:defRPr>
            </a:lvl1pPr>
          </a:lstStyle>
          <a:p>
            <a:fld id="{D60C6664-FB50-416A-92DE-145946857D88}" type="datetimeFigureOut">
              <a:rPr lang="en-US" smtClean="0"/>
              <a:t>4/23/2018</a:t>
            </a:fld>
            <a:endParaRPr lang="en-US"/>
          </a:p>
        </p:txBody>
      </p:sp>
      <p:sp>
        <p:nvSpPr>
          <p:cNvPr id="6" name="Footer Placeholder 5"/>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538449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507999" y="685801"/>
            <a:ext cx="11210524"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581975"/>
            <a:ext cx="2844800" cy="274320"/>
          </a:xfrm>
        </p:spPr>
        <p:txBody>
          <a:bodyPr/>
          <a:lstStyle>
            <a:lvl1pPr>
              <a:defRPr sz="900">
                <a:solidFill>
                  <a:schemeClr val="tx1"/>
                </a:solidFill>
                <a:latin typeface="Arial Narrow" panose="020B0606020202030204" pitchFamily="34" charset="0"/>
              </a:defRPr>
            </a:lvl1pPr>
          </a:lstStyle>
          <a:p>
            <a:fld id="{D60C6664-FB50-416A-92DE-145946857D88}" type="datetimeFigureOut">
              <a:rPr lang="en-US" smtClean="0"/>
              <a:t>4/23/2018</a:t>
            </a:fld>
            <a:endParaRPr lang="en-US"/>
          </a:p>
        </p:txBody>
      </p:sp>
      <p:sp>
        <p:nvSpPr>
          <p:cNvPr id="5" name="Footer Placeholder 4"/>
          <p:cNvSpPr>
            <a:spLocks noGrp="1"/>
          </p:cNvSpPr>
          <p:nvPr>
            <p:ph type="ftr" sz="quarter" idx="11"/>
          </p:nvPr>
        </p:nvSpPr>
        <p:spPr>
          <a:xfrm>
            <a:off x="4064000" y="65819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508000" y="152401"/>
            <a:ext cx="11175013"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60288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200" y="153923"/>
            <a:ext cx="89408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D60C6664-FB50-416A-92DE-145946857D88}" type="datetimeFigureOut">
              <a:rPr lang="en-US" smtClean="0"/>
              <a:t>4/23/2018</a:t>
            </a:fld>
            <a:endParaRPr lang="en-US"/>
          </a:p>
        </p:txBody>
      </p:sp>
      <p:sp>
        <p:nvSpPr>
          <p:cNvPr id="11" name="Footer Placeholder 10"/>
          <p:cNvSpPr>
            <a:spLocks noGrp="1"/>
          </p:cNvSpPr>
          <p:nvPr>
            <p:ph type="ftr" sz="quarter" idx="12"/>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289845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200" y="153923"/>
            <a:ext cx="89408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D60C6664-FB50-416A-92DE-145946857D88}" type="datetimeFigureOut">
              <a:rPr lang="en-US" smtClean="0"/>
              <a:t>4/23/2018</a:t>
            </a:fld>
            <a:endParaRPr lang="en-US"/>
          </a:p>
        </p:txBody>
      </p:sp>
      <p:sp>
        <p:nvSpPr>
          <p:cNvPr id="11" name="Footer Placeholder 10"/>
          <p:cNvSpPr>
            <a:spLocks noGrp="1"/>
          </p:cNvSpPr>
          <p:nvPr>
            <p:ph type="ftr" sz="quarter" idx="12"/>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055956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D60C6664-FB50-416A-92DE-145946857D88}" type="datetimeFigureOut">
              <a:rPr lang="en-US" smtClean="0"/>
              <a:t>4/23/2018</a:t>
            </a:fld>
            <a:endParaRPr lang="en-US"/>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19ACCA81-C340-42B6-9F25-3B1BF78F5256}" type="slidenum">
              <a:rPr lang="en-US" smtClean="0"/>
              <a:t>‹#›</a:t>
            </a:fld>
            <a:endParaRPr lang="en-US"/>
          </a:p>
        </p:txBody>
      </p:sp>
    </p:spTree>
    <p:extLst>
      <p:ext uri="{BB962C8B-B14F-4D97-AF65-F5344CB8AC3E}">
        <p14:creationId xmlns:p14="http://schemas.microsoft.com/office/powerpoint/2010/main" val="3664004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0EBDFBA-0503-4B53-A452-98615DE263CE}"/>
              </a:ext>
            </a:extLst>
          </p:cNvPr>
          <p:cNvSpPr>
            <a:spLocks noGrp="1"/>
          </p:cNvSpPr>
          <p:nvPr>
            <p:ph type="subTitle" idx="1"/>
          </p:nvPr>
        </p:nvSpPr>
        <p:spPr>
          <a:xfrm>
            <a:off x="9347200" y="2052960"/>
            <a:ext cx="2641600" cy="2852672"/>
          </a:xfrm>
        </p:spPr>
        <p:txBody>
          <a:bodyPr>
            <a:normAutofit fontScale="70000" lnSpcReduction="20000"/>
          </a:bodyPr>
          <a:lstStyle/>
          <a:p>
            <a:r>
              <a:rPr lang="en-US" dirty="0"/>
              <a:t>Chapter 14:</a:t>
            </a:r>
          </a:p>
          <a:p>
            <a:pPr marL="457200" indent="-457200">
              <a:buFont typeface="+mj-lt"/>
              <a:buAutoNum type="arabicPeriod"/>
            </a:pPr>
            <a:r>
              <a:rPr lang="en-US" dirty="0"/>
              <a:t>What is AD RMS &amp; Steps to Data Protection</a:t>
            </a:r>
          </a:p>
          <a:p>
            <a:pPr marL="457200" indent="-457200">
              <a:buFont typeface="+mj-lt"/>
              <a:buAutoNum type="arabicPeriod"/>
            </a:pPr>
            <a:r>
              <a:rPr lang="en-US" dirty="0"/>
              <a:t>Abilities &amp; Boundaries of AD RMS</a:t>
            </a:r>
          </a:p>
          <a:p>
            <a:pPr marL="457200" indent="-457200">
              <a:buFont typeface="+mj-lt"/>
              <a:buAutoNum type="arabicPeriod"/>
            </a:pPr>
            <a:r>
              <a:rPr lang="en-US" dirty="0"/>
              <a:t>AD RMS Components</a:t>
            </a:r>
          </a:p>
          <a:p>
            <a:pPr marL="457200" indent="-457200">
              <a:buFont typeface="+mj-lt"/>
              <a:buAutoNum type="arabicPeriod"/>
            </a:pPr>
            <a:r>
              <a:rPr lang="en-US" dirty="0">
                <a:solidFill>
                  <a:schemeClr val="accent1"/>
                </a:solidFill>
              </a:rPr>
              <a:t>How does AD RMS work?</a:t>
            </a:r>
          </a:p>
          <a:p>
            <a:pPr marL="457200" indent="-457200">
              <a:buFont typeface="+mj-lt"/>
              <a:buAutoNum type="arabicPeriod"/>
            </a:pPr>
            <a:r>
              <a:rPr lang="en-US" dirty="0"/>
              <a:t>How does AD RMS work? (Review)</a:t>
            </a:r>
          </a:p>
          <a:p>
            <a:pPr marL="457200" indent="-457200">
              <a:buFont typeface="+mj-lt"/>
              <a:buAutoNum type="arabicPeriod"/>
            </a:pPr>
            <a:r>
              <a:rPr lang="en-US" dirty="0"/>
              <a:t>How do we deploy AD RMS?</a:t>
            </a:r>
          </a:p>
          <a:p>
            <a:pPr marL="342900" indent="-342900">
              <a:buFont typeface="Arial" panose="020B0604020202020204" pitchFamily="34" charset="0"/>
              <a:buChar char="•"/>
            </a:pPr>
            <a:endParaRPr lang="en-US" dirty="0"/>
          </a:p>
        </p:txBody>
      </p:sp>
      <p:sp>
        <p:nvSpPr>
          <p:cNvPr id="2" name="Title 1">
            <a:extLst>
              <a:ext uri="{FF2B5EF4-FFF2-40B4-BE49-F238E27FC236}">
                <a16:creationId xmlns:a16="http://schemas.microsoft.com/office/drawing/2014/main" id="{04546C2F-FF15-490C-976D-53C958241B2C}"/>
              </a:ext>
            </a:extLst>
          </p:cNvPr>
          <p:cNvSpPr>
            <a:spLocks noGrp="1"/>
          </p:cNvSpPr>
          <p:nvPr>
            <p:ph type="title"/>
          </p:nvPr>
        </p:nvSpPr>
        <p:spPr/>
        <p:txBody>
          <a:bodyPr/>
          <a:lstStyle/>
          <a:p>
            <a:r>
              <a:rPr lang="en-US" sz="4400" dirty="0"/>
              <a:t>Active Directory </a:t>
            </a:r>
            <a:br>
              <a:rPr lang="en-US" sz="4400" dirty="0"/>
            </a:br>
            <a:r>
              <a:rPr lang="en-US" sz="4400" dirty="0"/>
              <a:t>Rights Management Services (RMS)</a:t>
            </a:r>
          </a:p>
        </p:txBody>
      </p:sp>
    </p:spTree>
    <p:extLst>
      <p:ext uri="{BB962C8B-B14F-4D97-AF65-F5344CB8AC3E}">
        <p14:creationId xmlns:p14="http://schemas.microsoft.com/office/powerpoint/2010/main" val="179868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0F00DF-60C7-4347-B0AD-8522917A8394}"/>
              </a:ext>
            </a:extLst>
          </p:cNvPr>
          <p:cNvSpPr>
            <a:spLocks noGrp="1"/>
          </p:cNvSpPr>
          <p:nvPr>
            <p:ph idx="1"/>
          </p:nvPr>
        </p:nvSpPr>
        <p:spPr/>
        <p:txBody>
          <a:bodyPr/>
          <a:lstStyle/>
          <a:p>
            <a:r>
              <a:rPr lang="en-US" dirty="0"/>
              <a:t>First we need:</a:t>
            </a:r>
          </a:p>
          <a:p>
            <a:pPr lvl="1"/>
            <a:r>
              <a:rPr lang="en-US" dirty="0"/>
              <a:t>A healthy AD RMS cluster</a:t>
            </a:r>
          </a:p>
          <a:p>
            <a:pPr lvl="1"/>
            <a:r>
              <a:rPr lang="en-US" dirty="0"/>
              <a:t>AD RMS clients (both author and recipient)</a:t>
            </a:r>
          </a:p>
          <a:p>
            <a:pPr lvl="1"/>
            <a:r>
              <a:rPr lang="en-US" dirty="0"/>
              <a:t>A reliable connection between those components</a:t>
            </a:r>
          </a:p>
          <a:p>
            <a:r>
              <a:rPr lang="en-US" dirty="0"/>
              <a:t>Then data protection process will occur in 3 main stages:</a:t>
            </a:r>
          </a:p>
          <a:p>
            <a:pPr lvl="1"/>
            <a:r>
              <a:rPr lang="en-US" dirty="0"/>
              <a:t>Protect content by the author</a:t>
            </a:r>
          </a:p>
          <a:p>
            <a:pPr lvl="1"/>
            <a:r>
              <a:rPr lang="en-US" dirty="0"/>
              <a:t>Publish the protected content</a:t>
            </a:r>
          </a:p>
          <a:p>
            <a:pPr lvl="1"/>
            <a:r>
              <a:rPr lang="en-US" dirty="0"/>
              <a:t>Access the protected content by the recipient</a:t>
            </a:r>
          </a:p>
        </p:txBody>
      </p:sp>
      <p:sp>
        <p:nvSpPr>
          <p:cNvPr id="2" name="Title 1">
            <a:extLst>
              <a:ext uri="{FF2B5EF4-FFF2-40B4-BE49-F238E27FC236}">
                <a16:creationId xmlns:a16="http://schemas.microsoft.com/office/drawing/2014/main" id="{759D6F5E-9314-444A-845A-04205C16CC0F}"/>
              </a:ext>
            </a:extLst>
          </p:cNvPr>
          <p:cNvSpPr>
            <a:spLocks noGrp="1"/>
          </p:cNvSpPr>
          <p:nvPr>
            <p:ph type="title"/>
          </p:nvPr>
        </p:nvSpPr>
        <p:spPr/>
        <p:txBody>
          <a:bodyPr/>
          <a:lstStyle/>
          <a:p>
            <a:r>
              <a:rPr lang="en-US" dirty="0"/>
              <a:t>How does AD RMS work?</a:t>
            </a:r>
          </a:p>
        </p:txBody>
      </p:sp>
    </p:spTree>
    <p:extLst>
      <p:ext uri="{BB962C8B-B14F-4D97-AF65-F5344CB8AC3E}">
        <p14:creationId xmlns:p14="http://schemas.microsoft.com/office/powerpoint/2010/main" val="1949860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19779E-CA14-4423-A422-7EEBFAA4D579}"/>
              </a:ext>
            </a:extLst>
          </p:cNvPr>
          <p:cNvSpPr>
            <a:spLocks noGrp="1"/>
          </p:cNvSpPr>
          <p:nvPr>
            <p:ph idx="1"/>
          </p:nvPr>
        </p:nvSpPr>
        <p:spPr/>
        <p:txBody>
          <a:bodyPr/>
          <a:lstStyle/>
          <a:p>
            <a:r>
              <a:rPr lang="en-US" dirty="0"/>
              <a:t>In an AD RMS environment the Sender is referred to as an </a:t>
            </a:r>
            <a:r>
              <a:rPr lang="en-US" b="1" dirty="0"/>
              <a:t>information author</a:t>
            </a:r>
          </a:p>
          <a:p>
            <a:r>
              <a:rPr lang="en-US" dirty="0"/>
              <a:t> During first authentication into the AD RMS cluster, it creates a </a:t>
            </a:r>
            <a:r>
              <a:rPr lang="en-US" b="1" dirty="0"/>
              <a:t>rights account certificate</a:t>
            </a:r>
            <a:r>
              <a:rPr lang="en-US" dirty="0"/>
              <a:t> (RAC) (this is a 1 time process)</a:t>
            </a:r>
          </a:p>
          <a:p>
            <a:pPr lvl="1"/>
            <a:r>
              <a:rPr lang="en-US" dirty="0"/>
              <a:t>This is the user’s identity in AD RMS </a:t>
            </a:r>
          </a:p>
          <a:p>
            <a:pPr lvl="1"/>
            <a:r>
              <a:rPr lang="en-US" dirty="0"/>
              <a:t>Contains public and private key of the Sender</a:t>
            </a:r>
          </a:p>
          <a:p>
            <a:pPr lvl="2"/>
            <a:r>
              <a:rPr lang="en-US" dirty="0"/>
              <a:t>These are encrypted by the Sender’s computer’s public key</a:t>
            </a:r>
          </a:p>
          <a:p>
            <a:r>
              <a:rPr lang="en-US" dirty="0"/>
              <a:t>Also creates </a:t>
            </a:r>
            <a:r>
              <a:rPr lang="en-US" b="1" dirty="0"/>
              <a:t>Client Licensor Certificate </a:t>
            </a:r>
            <a:r>
              <a:rPr lang="en-US" dirty="0"/>
              <a:t>(CLC)</a:t>
            </a:r>
          </a:p>
          <a:p>
            <a:pPr lvl="1"/>
            <a:r>
              <a:rPr lang="en-US" dirty="0"/>
              <a:t>Includes the </a:t>
            </a:r>
            <a:r>
              <a:rPr lang="en-US" b="1" dirty="0"/>
              <a:t>Client Licensor Certificate</a:t>
            </a:r>
            <a:r>
              <a:rPr lang="en-US" dirty="0"/>
              <a:t>’s public and private key (protected by Sender public key)</a:t>
            </a:r>
          </a:p>
          <a:p>
            <a:pPr lvl="1"/>
            <a:r>
              <a:rPr lang="en-US" dirty="0"/>
              <a:t>Includes the AD RMS cluster public key, which is signed by AD RMS private key</a:t>
            </a:r>
          </a:p>
        </p:txBody>
      </p:sp>
      <p:sp>
        <p:nvSpPr>
          <p:cNvPr id="2" name="Title 1">
            <a:extLst>
              <a:ext uri="{FF2B5EF4-FFF2-40B4-BE49-F238E27FC236}">
                <a16:creationId xmlns:a16="http://schemas.microsoft.com/office/drawing/2014/main" id="{1541F93F-FD60-4D46-873D-192A7D3626B0}"/>
              </a:ext>
            </a:extLst>
          </p:cNvPr>
          <p:cNvSpPr>
            <a:spLocks noGrp="1"/>
          </p:cNvSpPr>
          <p:nvPr>
            <p:ph type="title"/>
          </p:nvPr>
        </p:nvSpPr>
        <p:spPr/>
        <p:txBody>
          <a:bodyPr/>
          <a:lstStyle/>
          <a:p>
            <a:r>
              <a:rPr lang="en-US" dirty="0"/>
              <a:t>Protect content by author</a:t>
            </a:r>
          </a:p>
        </p:txBody>
      </p:sp>
      <p:sp>
        <p:nvSpPr>
          <p:cNvPr id="4" name="Rectangle 3">
            <a:extLst>
              <a:ext uri="{FF2B5EF4-FFF2-40B4-BE49-F238E27FC236}">
                <a16:creationId xmlns:a16="http://schemas.microsoft.com/office/drawing/2014/main" id="{5B045038-CB1B-4787-B0E1-B9687A824F13}"/>
              </a:ext>
            </a:extLst>
          </p:cNvPr>
          <p:cNvSpPr/>
          <p:nvPr/>
        </p:nvSpPr>
        <p:spPr>
          <a:xfrm>
            <a:off x="8237838" y="5961882"/>
            <a:ext cx="6096000" cy="738664"/>
          </a:xfrm>
          <a:prstGeom prst="rect">
            <a:avLst/>
          </a:prstGeom>
        </p:spPr>
        <p:txBody>
          <a:bodyPr>
            <a:spAutoFit/>
          </a:bodyPr>
          <a:lstStyle/>
          <a:p>
            <a:pPr marL="342900" indent="-342900">
              <a:buFont typeface="+mj-lt"/>
              <a:buAutoNum type="arabicPeriod"/>
            </a:pPr>
            <a:r>
              <a:rPr lang="en-US" sz="1400" dirty="0">
                <a:solidFill>
                  <a:schemeClr val="accent1"/>
                </a:solidFill>
              </a:rPr>
              <a:t>Protect content by the author</a:t>
            </a:r>
          </a:p>
          <a:p>
            <a:pPr marL="342900" indent="-342900">
              <a:buFont typeface="+mj-lt"/>
              <a:buAutoNum type="arabicPeriod"/>
            </a:pPr>
            <a:r>
              <a:rPr lang="en-US" sz="1400" dirty="0"/>
              <a:t>Publish the protected content</a:t>
            </a:r>
          </a:p>
          <a:p>
            <a:pPr marL="342900" indent="-342900">
              <a:buFont typeface="+mj-lt"/>
              <a:buAutoNum type="arabicPeriod"/>
            </a:pPr>
            <a:r>
              <a:rPr lang="en-US" sz="1400" dirty="0"/>
              <a:t>Access the protect content by the recipient</a:t>
            </a:r>
          </a:p>
        </p:txBody>
      </p:sp>
    </p:spTree>
    <p:extLst>
      <p:ext uri="{BB962C8B-B14F-4D97-AF65-F5344CB8AC3E}">
        <p14:creationId xmlns:p14="http://schemas.microsoft.com/office/powerpoint/2010/main" val="2953450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1AF5E5-E8B3-417F-B3EF-8022F7F695BC}"/>
              </a:ext>
            </a:extLst>
          </p:cNvPr>
          <p:cNvSpPr>
            <a:spLocks noGrp="1"/>
          </p:cNvSpPr>
          <p:nvPr>
            <p:ph idx="1"/>
          </p:nvPr>
        </p:nvSpPr>
        <p:spPr/>
        <p:txBody>
          <a:bodyPr/>
          <a:lstStyle/>
          <a:p>
            <a:r>
              <a:rPr lang="en-US" dirty="0"/>
              <a:t>After registration, Sender determines what data needs to be protected</a:t>
            </a:r>
          </a:p>
          <a:p>
            <a:pPr lvl="1"/>
            <a:r>
              <a:rPr lang="en-US" dirty="0"/>
              <a:t>AD RMS generates a </a:t>
            </a:r>
            <a:r>
              <a:rPr lang="en-US" b="1" dirty="0"/>
              <a:t>symmetric key (random)</a:t>
            </a:r>
            <a:r>
              <a:rPr lang="en-US" dirty="0"/>
              <a:t> and encrypts the data</a:t>
            </a:r>
          </a:p>
          <a:p>
            <a:pPr lvl="2"/>
            <a:r>
              <a:rPr lang="en-US" dirty="0"/>
              <a:t>This uses AES-256 standards for encryption</a:t>
            </a:r>
          </a:p>
          <a:p>
            <a:pPr lvl="1"/>
            <a:r>
              <a:rPr lang="en-US" dirty="0"/>
              <a:t>When the first server is added to the cluster a </a:t>
            </a:r>
            <a:r>
              <a:rPr lang="en-US" b="1" dirty="0"/>
              <a:t>Server Licensor Certificate (SLC)</a:t>
            </a:r>
            <a:r>
              <a:rPr lang="en-US" dirty="0"/>
              <a:t> is created</a:t>
            </a:r>
          </a:p>
          <a:p>
            <a:pPr lvl="2"/>
            <a:r>
              <a:rPr lang="en-US" dirty="0"/>
              <a:t>This represents the identity element of the AD RMS server that is shared with clients</a:t>
            </a:r>
          </a:p>
          <a:p>
            <a:pPr lvl="2"/>
            <a:r>
              <a:rPr lang="en-US" b="1" dirty="0"/>
              <a:t>Server Licensor Certificate </a:t>
            </a:r>
            <a:r>
              <a:rPr lang="en-US" dirty="0"/>
              <a:t>includes the public key of the AD RMS server</a:t>
            </a:r>
          </a:p>
          <a:p>
            <a:pPr lvl="1"/>
            <a:r>
              <a:rPr lang="en-US" dirty="0"/>
              <a:t>Next AD RMS encrypts the symmetric key using the server public key</a:t>
            </a:r>
          </a:p>
          <a:p>
            <a:pPr lvl="2"/>
            <a:r>
              <a:rPr lang="en-US" dirty="0"/>
              <a:t>This way only the AD RMS cluster can open it</a:t>
            </a:r>
          </a:p>
        </p:txBody>
      </p:sp>
      <p:sp>
        <p:nvSpPr>
          <p:cNvPr id="2" name="Title 1">
            <a:extLst>
              <a:ext uri="{FF2B5EF4-FFF2-40B4-BE49-F238E27FC236}">
                <a16:creationId xmlns:a16="http://schemas.microsoft.com/office/drawing/2014/main" id="{59861CE5-E9B7-4B62-A881-9BC6E6CCC42B}"/>
              </a:ext>
            </a:extLst>
          </p:cNvPr>
          <p:cNvSpPr>
            <a:spLocks noGrp="1"/>
          </p:cNvSpPr>
          <p:nvPr>
            <p:ph type="title"/>
          </p:nvPr>
        </p:nvSpPr>
        <p:spPr/>
        <p:txBody>
          <a:bodyPr/>
          <a:lstStyle/>
          <a:p>
            <a:r>
              <a:rPr lang="en-US" dirty="0"/>
              <a:t>Protect content by author</a:t>
            </a:r>
          </a:p>
        </p:txBody>
      </p:sp>
      <p:sp>
        <p:nvSpPr>
          <p:cNvPr id="4" name="Rectangle 3">
            <a:extLst>
              <a:ext uri="{FF2B5EF4-FFF2-40B4-BE49-F238E27FC236}">
                <a16:creationId xmlns:a16="http://schemas.microsoft.com/office/drawing/2014/main" id="{D71B0E1B-7A3C-4A9D-BC27-D5BB6E906178}"/>
              </a:ext>
            </a:extLst>
          </p:cNvPr>
          <p:cNvSpPr/>
          <p:nvPr/>
        </p:nvSpPr>
        <p:spPr>
          <a:xfrm>
            <a:off x="8200767" y="5937169"/>
            <a:ext cx="6096000" cy="738664"/>
          </a:xfrm>
          <a:prstGeom prst="rect">
            <a:avLst/>
          </a:prstGeom>
        </p:spPr>
        <p:txBody>
          <a:bodyPr>
            <a:spAutoFit/>
          </a:bodyPr>
          <a:lstStyle/>
          <a:p>
            <a:pPr marL="342900" indent="-342900">
              <a:buFont typeface="+mj-lt"/>
              <a:buAutoNum type="arabicPeriod"/>
            </a:pPr>
            <a:r>
              <a:rPr lang="en-US" sz="1400" dirty="0">
                <a:solidFill>
                  <a:schemeClr val="accent1"/>
                </a:solidFill>
              </a:rPr>
              <a:t>Protect content by the author</a:t>
            </a:r>
          </a:p>
          <a:p>
            <a:pPr marL="342900" indent="-342900">
              <a:buFont typeface="+mj-lt"/>
              <a:buAutoNum type="arabicPeriod"/>
            </a:pPr>
            <a:r>
              <a:rPr lang="en-US" sz="1400" dirty="0"/>
              <a:t>Publish the protected content</a:t>
            </a:r>
          </a:p>
          <a:p>
            <a:pPr marL="342900" indent="-342900">
              <a:buFont typeface="+mj-lt"/>
              <a:buAutoNum type="arabicPeriod"/>
            </a:pPr>
            <a:r>
              <a:rPr lang="en-US" sz="1400" dirty="0"/>
              <a:t>Access the protect content by the recipient</a:t>
            </a:r>
          </a:p>
        </p:txBody>
      </p:sp>
    </p:spTree>
    <p:extLst>
      <p:ext uri="{BB962C8B-B14F-4D97-AF65-F5344CB8AC3E}">
        <p14:creationId xmlns:p14="http://schemas.microsoft.com/office/powerpoint/2010/main" val="3200507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112061-5D1F-4BE9-942E-707B1B94D16A}"/>
              </a:ext>
            </a:extLst>
          </p:cNvPr>
          <p:cNvSpPr>
            <a:spLocks noGrp="1"/>
          </p:cNvSpPr>
          <p:nvPr>
            <p:ph idx="1"/>
          </p:nvPr>
        </p:nvSpPr>
        <p:spPr/>
        <p:txBody>
          <a:bodyPr/>
          <a:lstStyle/>
          <a:p>
            <a:r>
              <a:rPr lang="en-US" dirty="0"/>
              <a:t>AD RMS then creates a </a:t>
            </a:r>
            <a:r>
              <a:rPr lang="en-US" b="1" dirty="0"/>
              <a:t>publishing license </a:t>
            </a:r>
            <a:r>
              <a:rPr lang="en-US" dirty="0"/>
              <a:t>(PL)</a:t>
            </a:r>
          </a:p>
          <a:p>
            <a:pPr lvl="1"/>
            <a:r>
              <a:rPr lang="en-US" b="1" dirty="0"/>
              <a:t>Publishing License </a:t>
            </a:r>
            <a:r>
              <a:rPr lang="en-US" dirty="0"/>
              <a:t>indicates what rights and conditions will apply to the protected data</a:t>
            </a:r>
          </a:p>
          <a:p>
            <a:pPr lvl="1"/>
            <a:r>
              <a:rPr lang="en-US" dirty="0"/>
              <a:t>Includes an encrypted symmetric key used to decrypt the protected data</a:t>
            </a:r>
          </a:p>
          <a:p>
            <a:r>
              <a:rPr lang="en-US" dirty="0"/>
              <a:t>All this data is then encrypted with </a:t>
            </a:r>
            <a:r>
              <a:rPr lang="en-US" b="1" dirty="0"/>
              <a:t>Server Licensor Certificate</a:t>
            </a:r>
            <a:r>
              <a:rPr lang="en-US" dirty="0"/>
              <a:t>’s public key</a:t>
            </a:r>
          </a:p>
          <a:p>
            <a:pPr lvl="1"/>
            <a:r>
              <a:rPr lang="en-US" dirty="0"/>
              <a:t>AD RMS also signs the encrypted data with the </a:t>
            </a:r>
            <a:r>
              <a:rPr lang="en-US" b="1" dirty="0"/>
              <a:t>Server Licensor Certificate </a:t>
            </a:r>
            <a:r>
              <a:rPr lang="en-US" dirty="0"/>
              <a:t>private key</a:t>
            </a:r>
          </a:p>
          <a:p>
            <a:pPr lvl="1"/>
            <a:r>
              <a:rPr lang="en-US" dirty="0"/>
              <a:t>This data will also be attached to the </a:t>
            </a:r>
            <a:r>
              <a:rPr lang="en-US" b="1" dirty="0"/>
              <a:t>Publishing License</a:t>
            </a:r>
          </a:p>
          <a:p>
            <a:pPr lvl="2"/>
            <a:r>
              <a:rPr lang="en-US" dirty="0"/>
              <a:t>Includes a copy of the symmetric key that is encrypted with </a:t>
            </a:r>
            <a:r>
              <a:rPr lang="en-US" b="1" dirty="0"/>
              <a:t>Server Licensor Certificate </a:t>
            </a:r>
            <a:r>
              <a:rPr lang="en-US" dirty="0"/>
              <a:t>public key</a:t>
            </a:r>
          </a:p>
          <a:p>
            <a:pPr lvl="3"/>
            <a:r>
              <a:rPr lang="en-US" dirty="0"/>
              <a:t>This confirms the Senders authority over the protected data</a:t>
            </a:r>
          </a:p>
          <a:p>
            <a:pPr lvl="3"/>
            <a:r>
              <a:rPr lang="en-US" dirty="0"/>
              <a:t>Allows sender to decrypt data without the need for another license</a:t>
            </a:r>
          </a:p>
          <a:p>
            <a:r>
              <a:rPr lang="en-US" dirty="0"/>
              <a:t>The data can now be sent to the Recipient</a:t>
            </a:r>
          </a:p>
        </p:txBody>
      </p:sp>
      <p:sp>
        <p:nvSpPr>
          <p:cNvPr id="2" name="Title 1">
            <a:extLst>
              <a:ext uri="{FF2B5EF4-FFF2-40B4-BE49-F238E27FC236}">
                <a16:creationId xmlns:a16="http://schemas.microsoft.com/office/drawing/2014/main" id="{1BED1AD9-843B-4C72-937A-CFB93D43A87B}"/>
              </a:ext>
            </a:extLst>
          </p:cNvPr>
          <p:cNvSpPr>
            <a:spLocks noGrp="1"/>
          </p:cNvSpPr>
          <p:nvPr>
            <p:ph type="title"/>
          </p:nvPr>
        </p:nvSpPr>
        <p:spPr/>
        <p:txBody>
          <a:bodyPr/>
          <a:lstStyle/>
          <a:p>
            <a:r>
              <a:rPr lang="en-US" dirty="0"/>
              <a:t>Publish the protected content</a:t>
            </a:r>
          </a:p>
        </p:txBody>
      </p:sp>
      <p:sp>
        <p:nvSpPr>
          <p:cNvPr id="4" name="Rectangle 3">
            <a:extLst>
              <a:ext uri="{FF2B5EF4-FFF2-40B4-BE49-F238E27FC236}">
                <a16:creationId xmlns:a16="http://schemas.microsoft.com/office/drawing/2014/main" id="{C0A0E45D-AB54-48C2-B773-70FBA87EDA5F}"/>
              </a:ext>
            </a:extLst>
          </p:cNvPr>
          <p:cNvSpPr/>
          <p:nvPr/>
        </p:nvSpPr>
        <p:spPr>
          <a:xfrm>
            <a:off x="8200768" y="5887235"/>
            <a:ext cx="6096000" cy="738664"/>
          </a:xfrm>
          <a:prstGeom prst="rect">
            <a:avLst/>
          </a:prstGeom>
        </p:spPr>
        <p:txBody>
          <a:bodyPr>
            <a:spAutoFit/>
          </a:bodyPr>
          <a:lstStyle/>
          <a:p>
            <a:pPr marL="342900" indent="-342900">
              <a:buFont typeface="+mj-lt"/>
              <a:buAutoNum type="arabicPeriod"/>
            </a:pPr>
            <a:r>
              <a:rPr lang="en-US" sz="1400" dirty="0"/>
              <a:t>Protect content by the author</a:t>
            </a:r>
          </a:p>
          <a:p>
            <a:pPr marL="342900" indent="-342900">
              <a:buFont typeface="+mj-lt"/>
              <a:buAutoNum type="arabicPeriod"/>
            </a:pPr>
            <a:r>
              <a:rPr lang="en-US" sz="1400" dirty="0">
                <a:solidFill>
                  <a:schemeClr val="accent1"/>
                </a:solidFill>
              </a:rPr>
              <a:t>Publish the protected content</a:t>
            </a:r>
          </a:p>
          <a:p>
            <a:pPr marL="342900" indent="-342900">
              <a:buFont typeface="+mj-lt"/>
              <a:buAutoNum type="arabicPeriod"/>
            </a:pPr>
            <a:r>
              <a:rPr lang="en-US" sz="1400" dirty="0"/>
              <a:t>Access the protect content by the recipient</a:t>
            </a:r>
          </a:p>
        </p:txBody>
      </p:sp>
    </p:spTree>
    <p:extLst>
      <p:ext uri="{BB962C8B-B14F-4D97-AF65-F5344CB8AC3E}">
        <p14:creationId xmlns:p14="http://schemas.microsoft.com/office/powerpoint/2010/main" val="2593249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8C0CB7-A2C6-4A05-BDC0-5A086572A73D}"/>
              </a:ext>
            </a:extLst>
          </p:cNvPr>
          <p:cNvSpPr>
            <a:spLocks noGrp="1"/>
          </p:cNvSpPr>
          <p:nvPr>
            <p:ph idx="1"/>
          </p:nvPr>
        </p:nvSpPr>
        <p:spPr/>
        <p:txBody>
          <a:bodyPr/>
          <a:lstStyle/>
          <a:p>
            <a:r>
              <a:rPr lang="en-US" dirty="0"/>
              <a:t>Recipient attempts to retrieve the protected data</a:t>
            </a:r>
          </a:p>
          <a:p>
            <a:pPr lvl="1"/>
            <a:r>
              <a:rPr lang="en-US" dirty="0"/>
              <a:t>Recipient already has a </a:t>
            </a:r>
            <a:r>
              <a:rPr lang="en-US" b="1" dirty="0"/>
              <a:t>Rights Account Certificate</a:t>
            </a:r>
            <a:r>
              <a:rPr lang="en-US" dirty="0"/>
              <a:t> and </a:t>
            </a:r>
            <a:r>
              <a:rPr lang="en-US" b="1" dirty="0"/>
              <a:t>CLS</a:t>
            </a:r>
            <a:r>
              <a:rPr lang="en-US" dirty="0"/>
              <a:t> from the AD RMS cluster</a:t>
            </a:r>
          </a:p>
          <a:p>
            <a:r>
              <a:rPr lang="en-US" dirty="0"/>
              <a:t>Before the recipient can access, he first needs a </a:t>
            </a:r>
            <a:r>
              <a:rPr lang="en-US" b="1" dirty="0"/>
              <a:t>use license</a:t>
            </a:r>
            <a:r>
              <a:rPr lang="en-US" dirty="0"/>
              <a:t> (UL)</a:t>
            </a:r>
          </a:p>
          <a:p>
            <a:pPr lvl="1"/>
            <a:r>
              <a:rPr lang="en-US" dirty="0"/>
              <a:t>Issued by the RMS cluster</a:t>
            </a:r>
          </a:p>
          <a:p>
            <a:pPr lvl="2"/>
            <a:r>
              <a:rPr lang="en-US" dirty="0"/>
              <a:t>Client request includes the encrypted </a:t>
            </a:r>
            <a:r>
              <a:rPr lang="en-US" b="1" dirty="0"/>
              <a:t>Publishing License</a:t>
            </a:r>
            <a:r>
              <a:rPr lang="en-US" dirty="0"/>
              <a:t>, </a:t>
            </a:r>
            <a:r>
              <a:rPr lang="en-US" b="1" dirty="0"/>
              <a:t>encrypted symmetric key</a:t>
            </a:r>
            <a:r>
              <a:rPr lang="en-US" dirty="0"/>
              <a:t>, Senders</a:t>
            </a:r>
            <a:r>
              <a:rPr lang="en-US" b="1" dirty="0"/>
              <a:t> Client Licensor Certificate</a:t>
            </a:r>
            <a:r>
              <a:rPr lang="en-US" dirty="0"/>
              <a:t> and Recipients </a:t>
            </a:r>
            <a:r>
              <a:rPr lang="en-US" b="1" dirty="0"/>
              <a:t>Rights Account Certificate</a:t>
            </a:r>
            <a:r>
              <a:rPr lang="en-US" dirty="0"/>
              <a:t> public key</a:t>
            </a:r>
          </a:p>
          <a:p>
            <a:pPr lvl="2"/>
            <a:r>
              <a:rPr lang="en-US" dirty="0"/>
              <a:t>The protected data will not be sent with this request</a:t>
            </a:r>
          </a:p>
        </p:txBody>
      </p:sp>
      <p:sp>
        <p:nvSpPr>
          <p:cNvPr id="2" name="Title 1">
            <a:extLst>
              <a:ext uri="{FF2B5EF4-FFF2-40B4-BE49-F238E27FC236}">
                <a16:creationId xmlns:a16="http://schemas.microsoft.com/office/drawing/2014/main" id="{AEBBD7BA-F723-43BB-8551-71D8A6EEE33A}"/>
              </a:ext>
            </a:extLst>
          </p:cNvPr>
          <p:cNvSpPr>
            <a:spLocks noGrp="1"/>
          </p:cNvSpPr>
          <p:nvPr>
            <p:ph type="title"/>
          </p:nvPr>
        </p:nvSpPr>
        <p:spPr/>
        <p:txBody>
          <a:bodyPr/>
          <a:lstStyle/>
          <a:p>
            <a:r>
              <a:rPr lang="en-US" dirty="0"/>
              <a:t>Access the protected content by recipient</a:t>
            </a:r>
          </a:p>
        </p:txBody>
      </p:sp>
      <p:sp>
        <p:nvSpPr>
          <p:cNvPr id="4" name="Rectangle 3">
            <a:extLst>
              <a:ext uri="{FF2B5EF4-FFF2-40B4-BE49-F238E27FC236}">
                <a16:creationId xmlns:a16="http://schemas.microsoft.com/office/drawing/2014/main" id="{F26E64B8-8A33-4F97-ACFB-132FCB794EE0}"/>
              </a:ext>
            </a:extLst>
          </p:cNvPr>
          <p:cNvSpPr/>
          <p:nvPr/>
        </p:nvSpPr>
        <p:spPr>
          <a:xfrm>
            <a:off x="8213124" y="5961376"/>
            <a:ext cx="6096000" cy="738664"/>
          </a:xfrm>
          <a:prstGeom prst="rect">
            <a:avLst/>
          </a:prstGeom>
        </p:spPr>
        <p:txBody>
          <a:bodyPr>
            <a:spAutoFit/>
          </a:bodyPr>
          <a:lstStyle/>
          <a:p>
            <a:pPr marL="342900" indent="-342900">
              <a:buFont typeface="+mj-lt"/>
              <a:buAutoNum type="arabicPeriod"/>
            </a:pPr>
            <a:r>
              <a:rPr lang="en-US" sz="1400" dirty="0"/>
              <a:t>Protect content by the author</a:t>
            </a:r>
          </a:p>
          <a:p>
            <a:pPr marL="342900" indent="-342900">
              <a:buFont typeface="+mj-lt"/>
              <a:buAutoNum type="arabicPeriod"/>
            </a:pPr>
            <a:r>
              <a:rPr lang="en-US" sz="1400" dirty="0"/>
              <a:t>Publish the protected content</a:t>
            </a:r>
          </a:p>
          <a:p>
            <a:pPr marL="342900" indent="-342900">
              <a:buFont typeface="+mj-lt"/>
              <a:buAutoNum type="arabicPeriod"/>
            </a:pPr>
            <a:r>
              <a:rPr lang="en-US" sz="1400" dirty="0">
                <a:solidFill>
                  <a:schemeClr val="accent1"/>
                </a:solidFill>
              </a:rPr>
              <a:t>Access the protect content by the recipient</a:t>
            </a:r>
          </a:p>
        </p:txBody>
      </p:sp>
    </p:spTree>
    <p:extLst>
      <p:ext uri="{BB962C8B-B14F-4D97-AF65-F5344CB8AC3E}">
        <p14:creationId xmlns:p14="http://schemas.microsoft.com/office/powerpoint/2010/main" val="2045244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23D6B1-BCDA-44E3-8C22-2B2E006BC03E}"/>
              </a:ext>
            </a:extLst>
          </p:cNvPr>
          <p:cNvSpPr>
            <a:spLocks noGrp="1"/>
          </p:cNvSpPr>
          <p:nvPr>
            <p:ph idx="1"/>
          </p:nvPr>
        </p:nvSpPr>
        <p:spPr/>
        <p:txBody>
          <a:bodyPr>
            <a:normAutofit/>
          </a:bodyPr>
          <a:lstStyle/>
          <a:p>
            <a:r>
              <a:rPr lang="en-US" dirty="0"/>
              <a:t>The server receives this request and checks the </a:t>
            </a:r>
            <a:r>
              <a:rPr lang="en-US" b="1" dirty="0"/>
              <a:t>Publishing License </a:t>
            </a:r>
            <a:r>
              <a:rPr lang="en-US" dirty="0"/>
              <a:t>if the recipient is permitted</a:t>
            </a:r>
          </a:p>
          <a:p>
            <a:pPr lvl="1"/>
            <a:r>
              <a:rPr lang="en-US" dirty="0"/>
              <a:t>This info is encrypted using the </a:t>
            </a:r>
            <a:r>
              <a:rPr lang="en-US" b="1" dirty="0"/>
              <a:t>Server Licensor Certificate </a:t>
            </a:r>
            <a:r>
              <a:rPr lang="en-US" dirty="0"/>
              <a:t>public key</a:t>
            </a:r>
          </a:p>
          <a:p>
            <a:pPr lvl="1"/>
            <a:r>
              <a:rPr lang="en-US" dirty="0"/>
              <a:t>AD RMS server owns the private key for this as well and can extract it</a:t>
            </a:r>
          </a:p>
          <a:p>
            <a:r>
              <a:rPr lang="en-US" dirty="0"/>
              <a:t>If permitted AD RMS creates a lists mentioning the recipients rights to the data</a:t>
            </a:r>
          </a:p>
          <a:p>
            <a:r>
              <a:rPr lang="en-US" dirty="0"/>
              <a:t>AD RMS then extracts the symmetric key (is encrypted by </a:t>
            </a:r>
            <a:r>
              <a:rPr lang="en-US" b="1" dirty="0"/>
              <a:t>Server Licensor Certificate</a:t>
            </a:r>
            <a:r>
              <a:rPr lang="en-US" dirty="0"/>
              <a:t>’s public key) and re-encrypts it with the Recipients </a:t>
            </a:r>
            <a:r>
              <a:rPr lang="en-US" b="1" dirty="0"/>
              <a:t>Rights Account Certificate</a:t>
            </a:r>
            <a:r>
              <a:rPr lang="en-US" dirty="0"/>
              <a:t>’s public key</a:t>
            </a:r>
          </a:p>
          <a:p>
            <a:pPr lvl="1"/>
            <a:r>
              <a:rPr lang="en-US" dirty="0"/>
              <a:t>This ensures that the only system that can see the key is the Recipients</a:t>
            </a:r>
          </a:p>
          <a:p>
            <a:r>
              <a:rPr lang="en-US" dirty="0"/>
              <a:t>The server now has all required info and generates the </a:t>
            </a:r>
            <a:r>
              <a:rPr lang="en-US" b="1" dirty="0"/>
              <a:t>Use License</a:t>
            </a:r>
          </a:p>
          <a:p>
            <a:pPr lvl="1"/>
            <a:r>
              <a:rPr lang="en-US" dirty="0"/>
              <a:t>This includes the permissions list and </a:t>
            </a:r>
            <a:r>
              <a:rPr lang="en-US" b="1" dirty="0"/>
              <a:t>encrypted symmetric key</a:t>
            </a:r>
          </a:p>
          <a:p>
            <a:pPr lvl="1"/>
            <a:r>
              <a:rPr lang="en-US" dirty="0"/>
              <a:t>The </a:t>
            </a:r>
            <a:r>
              <a:rPr lang="en-US" b="1" dirty="0"/>
              <a:t>Use License </a:t>
            </a:r>
            <a:r>
              <a:rPr lang="en-US" dirty="0"/>
              <a:t>is then sent to the recipient</a:t>
            </a:r>
          </a:p>
        </p:txBody>
      </p:sp>
      <p:sp>
        <p:nvSpPr>
          <p:cNvPr id="2" name="Title 1">
            <a:extLst>
              <a:ext uri="{FF2B5EF4-FFF2-40B4-BE49-F238E27FC236}">
                <a16:creationId xmlns:a16="http://schemas.microsoft.com/office/drawing/2014/main" id="{99257CDD-6335-470C-8552-295F3A729EC7}"/>
              </a:ext>
            </a:extLst>
          </p:cNvPr>
          <p:cNvSpPr>
            <a:spLocks noGrp="1"/>
          </p:cNvSpPr>
          <p:nvPr>
            <p:ph type="title"/>
          </p:nvPr>
        </p:nvSpPr>
        <p:spPr/>
        <p:txBody>
          <a:bodyPr/>
          <a:lstStyle/>
          <a:p>
            <a:r>
              <a:rPr lang="en-US" dirty="0"/>
              <a:t>Access the protected content by recipient</a:t>
            </a:r>
          </a:p>
        </p:txBody>
      </p:sp>
      <p:sp>
        <p:nvSpPr>
          <p:cNvPr id="4" name="Rectangle 3">
            <a:extLst>
              <a:ext uri="{FF2B5EF4-FFF2-40B4-BE49-F238E27FC236}">
                <a16:creationId xmlns:a16="http://schemas.microsoft.com/office/drawing/2014/main" id="{031FF2C4-C28F-4228-B07C-E7AE0018E9C7}"/>
              </a:ext>
            </a:extLst>
          </p:cNvPr>
          <p:cNvSpPr/>
          <p:nvPr/>
        </p:nvSpPr>
        <p:spPr>
          <a:xfrm>
            <a:off x="8213125" y="5945314"/>
            <a:ext cx="6096000" cy="738664"/>
          </a:xfrm>
          <a:prstGeom prst="rect">
            <a:avLst/>
          </a:prstGeom>
        </p:spPr>
        <p:txBody>
          <a:bodyPr>
            <a:spAutoFit/>
          </a:bodyPr>
          <a:lstStyle/>
          <a:p>
            <a:pPr marL="342900" indent="-342900">
              <a:buFont typeface="+mj-lt"/>
              <a:buAutoNum type="arabicPeriod"/>
            </a:pPr>
            <a:r>
              <a:rPr lang="en-US" sz="1400" dirty="0"/>
              <a:t>Protect content by the author</a:t>
            </a:r>
          </a:p>
          <a:p>
            <a:pPr marL="342900" indent="-342900">
              <a:buFont typeface="+mj-lt"/>
              <a:buAutoNum type="arabicPeriod"/>
            </a:pPr>
            <a:r>
              <a:rPr lang="en-US" sz="1400" dirty="0"/>
              <a:t>Publish the protected content</a:t>
            </a:r>
          </a:p>
          <a:p>
            <a:pPr marL="342900" indent="-342900">
              <a:buFont typeface="+mj-lt"/>
              <a:buAutoNum type="arabicPeriod"/>
            </a:pPr>
            <a:r>
              <a:rPr lang="en-US" sz="1400" dirty="0">
                <a:solidFill>
                  <a:schemeClr val="accent1"/>
                </a:solidFill>
              </a:rPr>
              <a:t>Access the protect content by the recipient</a:t>
            </a:r>
          </a:p>
        </p:txBody>
      </p:sp>
    </p:spTree>
    <p:extLst>
      <p:ext uri="{BB962C8B-B14F-4D97-AF65-F5344CB8AC3E}">
        <p14:creationId xmlns:p14="http://schemas.microsoft.com/office/powerpoint/2010/main" val="1285286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3D3580-4B71-4E84-B66D-1DBBE4C2CDFC}"/>
              </a:ext>
            </a:extLst>
          </p:cNvPr>
          <p:cNvSpPr>
            <a:spLocks noGrp="1"/>
          </p:cNvSpPr>
          <p:nvPr>
            <p:ph idx="1"/>
          </p:nvPr>
        </p:nvSpPr>
        <p:spPr/>
        <p:txBody>
          <a:bodyPr/>
          <a:lstStyle/>
          <a:p>
            <a:r>
              <a:rPr lang="en-US" dirty="0"/>
              <a:t>Once the </a:t>
            </a:r>
            <a:r>
              <a:rPr lang="en-US" b="1" dirty="0"/>
              <a:t>Use License </a:t>
            </a:r>
            <a:r>
              <a:rPr lang="en-US" dirty="0"/>
              <a:t>reaches the recipient’s system, it decrypts the symmetric key using the </a:t>
            </a:r>
            <a:r>
              <a:rPr lang="en-US" b="1" dirty="0"/>
              <a:t>Rights Account Certificate</a:t>
            </a:r>
            <a:r>
              <a:rPr lang="en-US" dirty="0"/>
              <a:t>’s private key</a:t>
            </a:r>
          </a:p>
          <a:p>
            <a:pPr lvl="1"/>
            <a:r>
              <a:rPr lang="en-US" dirty="0"/>
              <a:t>RMS-aware application will then decrypt the data and attach rights information from the </a:t>
            </a:r>
            <a:r>
              <a:rPr lang="en-US" b="1" dirty="0"/>
              <a:t>Use License</a:t>
            </a:r>
          </a:p>
          <a:p>
            <a:pPr lvl="1"/>
            <a:r>
              <a:rPr lang="en-US" dirty="0"/>
              <a:t>The recipient is now able to view the protected content</a:t>
            </a:r>
          </a:p>
        </p:txBody>
      </p:sp>
      <p:sp>
        <p:nvSpPr>
          <p:cNvPr id="2" name="Title 1">
            <a:extLst>
              <a:ext uri="{FF2B5EF4-FFF2-40B4-BE49-F238E27FC236}">
                <a16:creationId xmlns:a16="http://schemas.microsoft.com/office/drawing/2014/main" id="{6366AD78-6023-496A-BAB7-62F117954215}"/>
              </a:ext>
            </a:extLst>
          </p:cNvPr>
          <p:cNvSpPr>
            <a:spLocks noGrp="1"/>
          </p:cNvSpPr>
          <p:nvPr>
            <p:ph type="title"/>
          </p:nvPr>
        </p:nvSpPr>
        <p:spPr/>
        <p:txBody>
          <a:bodyPr/>
          <a:lstStyle/>
          <a:p>
            <a:r>
              <a:rPr lang="en-US" dirty="0"/>
              <a:t>Access the protected content by recipient</a:t>
            </a:r>
          </a:p>
        </p:txBody>
      </p:sp>
      <p:sp>
        <p:nvSpPr>
          <p:cNvPr id="4" name="Rectangle 3">
            <a:extLst>
              <a:ext uri="{FF2B5EF4-FFF2-40B4-BE49-F238E27FC236}">
                <a16:creationId xmlns:a16="http://schemas.microsoft.com/office/drawing/2014/main" id="{528C83C1-8310-40FC-8EFD-D1790E46836F}"/>
              </a:ext>
            </a:extLst>
          </p:cNvPr>
          <p:cNvSpPr/>
          <p:nvPr/>
        </p:nvSpPr>
        <p:spPr>
          <a:xfrm>
            <a:off x="8213124" y="5920599"/>
            <a:ext cx="6096000" cy="738664"/>
          </a:xfrm>
          <a:prstGeom prst="rect">
            <a:avLst/>
          </a:prstGeom>
        </p:spPr>
        <p:txBody>
          <a:bodyPr>
            <a:spAutoFit/>
          </a:bodyPr>
          <a:lstStyle/>
          <a:p>
            <a:pPr marL="342900" indent="-342900">
              <a:buFont typeface="+mj-lt"/>
              <a:buAutoNum type="arabicPeriod"/>
            </a:pPr>
            <a:r>
              <a:rPr lang="en-US" sz="1400" dirty="0"/>
              <a:t>Protect content by the author</a:t>
            </a:r>
          </a:p>
          <a:p>
            <a:pPr marL="342900" indent="-342900">
              <a:buFont typeface="+mj-lt"/>
              <a:buAutoNum type="arabicPeriod"/>
            </a:pPr>
            <a:r>
              <a:rPr lang="en-US" sz="1400" dirty="0"/>
              <a:t>Publish the protected content</a:t>
            </a:r>
          </a:p>
          <a:p>
            <a:pPr marL="342900" indent="-342900">
              <a:buFont typeface="+mj-lt"/>
              <a:buAutoNum type="arabicPeriod"/>
            </a:pPr>
            <a:r>
              <a:rPr lang="en-US" sz="1400" dirty="0">
                <a:solidFill>
                  <a:schemeClr val="accent1"/>
                </a:solidFill>
              </a:rPr>
              <a:t>Access the protect content by the recipient</a:t>
            </a:r>
          </a:p>
        </p:txBody>
      </p:sp>
    </p:spTree>
    <p:extLst>
      <p:ext uri="{BB962C8B-B14F-4D97-AF65-F5344CB8AC3E}">
        <p14:creationId xmlns:p14="http://schemas.microsoft.com/office/powerpoint/2010/main" val="21574056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Concepts of Directory template (3)</Template>
  <TotalTime>10</TotalTime>
  <Words>895</Words>
  <Application>Microsoft Office PowerPoint</Application>
  <PresentationFormat>Widescreen</PresentationFormat>
  <Paragraphs>88</Paragraphs>
  <Slides>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Arial Narrow</vt:lpstr>
      <vt:lpstr>Calibri</vt:lpstr>
      <vt:lpstr>Franklin Gothic Medium</vt:lpstr>
      <vt:lpstr>Wingdings</vt:lpstr>
      <vt:lpstr>Wingdings 2</vt:lpstr>
      <vt:lpstr>Java Green</vt:lpstr>
      <vt:lpstr>Active Directory  Rights Management Services (RMS)</vt:lpstr>
      <vt:lpstr>How does AD RMS work?</vt:lpstr>
      <vt:lpstr>Protect content by author</vt:lpstr>
      <vt:lpstr>Protect content by author</vt:lpstr>
      <vt:lpstr>Publish the protected content</vt:lpstr>
      <vt:lpstr>Access the protected content by recipient</vt:lpstr>
      <vt:lpstr>Access the protected content by recipient</vt:lpstr>
      <vt:lpstr>Access the protected content by recipient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Active Directory  Rights Management Services (RMS)</dc:title>
  <dc:creator>Alex</dc:creator>
  <cp:lastModifiedBy>Alex</cp:lastModifiedBy>
  <cp:revision>2</cp:revision>
  <dcterms:created xsi:type="dcterms:W3CDTF">2018-04-23T13:10:09Z</dcterms:created>
  <dcterms:modified xsi:type="dcterms:W3CDTF">2018-04-23T13:21:03Z</dcterms:modified>
</cp:coreProperties>
</file>