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65" r:id="rId2"/>
    <p:sldId id="268" r:id="rId3"/>
    <p:sldId id="269" r:id="rId4"/>
    <p:sldId id="354" r:id="rId5"/>
    <p:sldId id="272" r:id="rId6"/>
    <p:sldId id="273" r:id="rId7"/>
    <p:sldId id="274" r:id="rId8"/>
    <p:sldId id="27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58" d="100"/>
          <a:sy n="58" d="100"/>
        </p:scale>
        <p:origin x="1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7491C7-AFCC-4331-BFC2-CD030F264D54}" type="datetimeFigureOut">
              <a:rPr lang="en-US" smtClean="0"/>
              <a:t>4/23/2018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92AE0A-7CF1-4FEF-A024-464F53E6E631}" type="slidenum">
              <a:rPr lang="en-US" smtClean="0"/>
              <a:t>‹#›</a:t>
            </a:fld>
            <a:endParaRPr lang="en-US"/>
          </a:p>
        </p:txBody>
      </p:sp>
    </p:spTree>
    <p:extLst>
      <p:ext uri="{BB962C8B-B14F-4D97-AF65-F5344CB8AC3E}">
        <p14:creationId xmlns:p14="http://schemas.microsoft.com/office/powerpoint/2010/main" val="110137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will be elaborated on in the following slides (6)</a:t>
            </a:r>
          </a:p>
        </p:txBody>
      </p:sp>
      <p:sp>
        <p:nvSpPr>
          <p:cNvPr id="4" name="Slide Number Placeholder 3"/>
          <p:cNvSpPr>
            <a:spLocks noGrp="1"/>
          </p:cNvSpPr>
          <p:nvPr>
            <p:ph type="sldNum" sz="quarter" idx="10"/>
          </p:nvPr>
        </p:nvSpPr>
        <p:spPr/>
        <p:txBody>
          <a:bodyPr/>
          <a:lstStyle/>
          <a:p>
            <a:fld id="{C1097A96-D84A-48C7-B9F4-4A16298CA197}" type="slidenum">
              <a:rPr lang="en-US" smtClean="0"/>
              <a:t>2</a:t>
            </a:fld>
            <a:endParaRPr lang="en-US"/>
          </a:p>
        </p:txBody>
      </p:sp>
    </p:spTree>
    <p:extLst>
      <p:ext uri="{BB962C8B-B14F-4D97-AF65-F5344CB8AC3E}">
        <p14:creationId xmlns:p14="http://schemas.microsoft.com/office/powerpoint/2010/main" val="523305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097A96-D84A-48C7-B9F4-4A16298CA197}" type="slidenum">
              <a:rPr lang="en-US" smtClean="0"/>
              <a:t>3</a:t>
            </a:fld>
            <a:endParaRPr lang="en-US"/>
          </a:p>
        </p:txBody>
      </p:sp>
    </p:spTree>
    <p:extLst>
      <p:ext uri="{BB962C8B-B14F-4D97-AF65-F5344CB8AC3E}">
        <p14:creationId xmlns:p14="http://schemas.microsoft.com/office/powerpoint/2010/main" val="1222511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Simply lists a web server type and its features/attributes. Is mostly irrelevant to overall concept, just note that it is required. </a:t>
            </a:r>
          </a:p>
        </p:txBody>
      </p:sp>
      <p:sp>
        <p:nvSpPr>
          <p:cNvPr id="4" name="Slide Number Placeholder 3"/>
          <p:cNvSpPr>
            <a:spLocks noGrp="1"/>
          </p:cNvSpPr>
          <p:nvPr>
            <p:ph type="sldNum" sz="quarter" idx="10"/>
          </p:nvPr>
        </p:nvSpPr>
        <p:spPr/>
        <p:txBody>
          <a:bodyPr/>
          <a:lstStyle/>
          <a:p>
            <a:fld id="{C1097A96-D84A-48C7-B9F4-4A16298CA197}" type="slidenum">
              <a:rPr lang="en-US" smtClean="0"/>
              <a:t>5</a:t>
            </a:fld>
            <a:endParaRPr lang="en-US"/>
          </a:p>
        </p:txBody>
      </p:sp>
    </p:spTree>
    <p:extLst>
      <p:ext uri="{BB962C8B-B14F-4D97-AF65-F5344CB8AC3E}">
        <p14:creationId xmlns:p14="http://schemas.microsoft.com/office/powerpoint/2010/main" val="881797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this user end application required to interact with the AD RMS environment. Client must always be kept up to date to ensure ability to connect with AD servers and receive protected data. </a:t>
            </a:r>
          </a:p>
        </p:txBody>
      </p:sp>
      <p:sp>
        <p:nvSpPr>
          <p:cNvPr id="4" name="Slide Number Placeholder 3"/>
          <p:cNvSpPr>
            <a:spLocks noGrp="1"/>
          </p:cNvSpPr>
          <p:nvPr>
            <p:ph type="sldNum" sz="quarter" idx="10"/>
          </p:nvPr>
        </p:nvSpPr>
        <p:spPr/>
        <p:txBody>
          <a:bodyPr/>
          <a:lstStyle/>
          <a:p>
            <a:fld id="{C1097A96-D84A-48C7-B9F4-4A16298CA197}" type="slidenum">
              <a:rPr lang="en-US" smtClean="0"/>
              <a:t>7</a:t>
            </a:fld>
            <a:endParaRPr lang="en-US"/>
          </a:p>
        </p:txBody>
      </p:sp>
    </p:spTree>
    <p:extLst>
      <p:ext uri="{BB962C8B-B14F-4D97-AF65-F5344CB8AC3E}">
        <p14:creationId xmlns:p14="http://schemas.microsoft.com/office/powerpoint/2010/main" val="944480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Certificates will be covered in 14.4 and slightly reviewed in 14.5.</a:t>
            </a:r>
          </a:p>
        </p:txBody>
      </p:sp>
      <p:sp>
        <p:nvSpPr>
          <p:cNvPr id="4" name="Slide Number Placeholder 3"/>
          <p:cNvSpPr>
            <a:spLocks noGrp="1"/>
          </p:cNvSpPr>
          <p:nvPr>
            <p:ph type="sldNum" sz="quarter" idx="10"/>
          </p:nvPr>
        </p:nvSpPr>
        <p:spPr/>
        <p:txBody>
          <a:bodyPr/>
          <a:lstStyle/>
          <a:p>
            <a:fld id="{C1097A96-D84A-48C7-B9F4-4A16298CA197}" type="slidenum">
              <a:rPr lang="en-US" smtClean="0"/>
              <a:t>8</a:t>
            </a:fld>
            <a:endParaRPr lang="en-US"/>
          </a:p>
        </p:txBody>
      </p:sp>
    </p:spTree>
    <p:extLst>
      <p:ext uri="{BB962C8B-B14F-4D97-AF65-F5344CB8AC3E}">
        <p14:creationId xmlns:p14="http://schemas.microsoft.com/office/powerpoint/2010/main" val="2740959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494517" y="6645106"/>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12" name="Footer Placeholder 11"/>
          <p:cNvSpPr>
            <a:spLocks noGrp="1"/>
          </p:cNvSpPr>
          <p:nvPr>
            <p:ph type="ftr" sz="quarter" idx="12"/>
          </p:nvPr>
        </p:nvSpPr>
        <p:spPr>
          <a:xfrm>
            <a:off x="4064000" y="6645106"/>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609600" y="2052960"/>
            <a:ext cx="84328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4821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8" name="Footer Placeholder 7"/>
          <p:cNvSpPr>
            <a:spLocks noGrp="1"/>
          </p:cNvSpPr>
          <p:nvPr>
            <p:ph type="ftr" sz="quarter" idx="11"/>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50328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4" name="Footer Placeholder 3"/>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33691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494517" y="6629475"/>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3" name="Footer Placeholder 2"/>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498951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74649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05238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0520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5271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58060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999" y="685801"/>
            <a:ext cx="11210524"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581975"/>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5" name="Footer Placeholder 4"/>
          <p:cNvSpPr>
            <a:spLocks noGrp="1"/>
          </p:cNvSpPr>
          <p:nvPr>
            <p:ph type="ftr" sz="quarter" idx="11"/>
          </p:nvPr>
        </p:nvSpPr>
        <p:spPr>
          <a:xfrm>
            <a:off x="4064000" y="65819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508000" y="152401"/>
            <a:ext cx="11175013"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51247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08187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2F93BC93-90D6-4A05-818A-D5B98F6A514D}"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627543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2F93BC93-90D6-4A05-818A-D5B98F6A514D}" type="datetimeFigureOut">
              <a:rPr lang="en-US" smtClean="0"/>
              <a:t>4/23/2018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C1BDDB0B-321C-466A-A2A6-7742E0A040F8}" type="slidenum">
              <a:rPr lang="en-US" smtClean="0"/>
              <a:t>‹#›</a:t>
            </a:fld>
            <a:endParaRPr lang="en-US"/>
          </a:p>
        </p:txBody>
      </p:sp>
    </p:spTree>
    <p:extLst>
      <p:ext uri="{BB962C8B-B14F-4D97-AF65-F5344CB8AC3E}">
        <p14:creationId xmlns:p14="http://schemas.microsoft.com/office/powerpoint/2010/main" val="27384987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0EBDFBA-0503-4B53-A452-98615DE263CE}"/>
              </a:ext>
            </a:extLst>
          </p:cNvPr>
          <p:cNvSpPr>
            <a:spLocks noGrp="1"/>
          </p:cNvSpPr>
          <p:nvPr>
            <p:ph type="subTitle" idx="1"/>
          </p:nvPr>
        </p:nvSpPr>
        <p:spPr>
          <a:xfrm>
            <a:off x="9347200" y="2052960"/>
            <a:ext cx="2641600" cy="2852672"/>
          </a:xfrm>
        </p:spPr>
        <p:txBody>
          <a:bodyPr>
            <a:normAutofit fontScale="70000" lnSpcReduction="20000"/>
          </a:bodyPr>
          <a:lstStyle/>
          <a:p>
            <a:r>
              <a:rPr lang="en-US" dirty="0"/>
              <a:t>Chapter 14:</a:t>
            </a:r>
          </a:p>
          <a:p>
            <a:pPr marL="457200" indent="-457200">
              <a:buFont typeface="+mj-lt"/>
              <a:buAutoNum type="arabicPeriod"/>
            </a:pPr>
            <a:r>
              <a:rPr lang="en-US" dirty="0"/>
              <a:t>What is AD RMS &amp; Steps to Data Protection</a:t>
            </a:r>
          </a:p>
          <a:p>
            <a:pPr marL="457200" indent="-457200">
              <a:buFont typeface="+mj-lt"/>
              <a:buAutoNum type="arabicPeriod"/>
            </a:pPr>
            <a:r>
              <a:rPr lang="en-US" dirty="0"/>
              <a:t>Abilities &amp; Boundaries of AD RMS</a:t>
            </a:r>
          </a:p>
          <a:p>
            <a:pPr marL="457200" indent="-457200">
              <a:buFont typeface="+mj-lt"/>
              <a:buAutoNum type="arabicPeriod"/>
            </a:pPr>
            <a:r>
              <a:rPr lang="en-US" dirty="0">
                <a:solidFill>
                  <a:schemeClr val="accent1"/>
                </a:solidFill>
              </a:rPr>
              <a:t>AD RMS Components</a:t>
            </a:r>
          </a:p>
          <a:p>
            <a:pPr marL="457200" indent="-457200">
              <a:buFont typeface="+mj-lt"/>
              <a:buAutoNum type="arabicPeriod"/>
            </a:pPr>
            <a:r>
              <a:rPr lang="en-US" dirty="0"/>
              <a:t>How does AD RMS work?</a:t>
            </a:r>
          </a:p>
          <a:p>
            <a:pPr marL="457200" indent="-457200">
              <a:buFont typeface="+mj-lt"/>
              <a:buAutoNum type="arabicPeriod"/>
            </a:pPr>
            <a:r>
              <a:rPr lang="en-US" dirty="0"/>
              <a:t>How does AD RMS work? (Review)</a:t>
            </a:r>
          </a:p>
          <a:p>
            <a:pPr marL="457200" indent="-457200">
              <a:buFont typeface="+mj-lt"/>
              <a:buAutoNum type="arabicPeriod"/>
            </a:pPr>
            <a:r>
              <a:rPr lang="en-US" dirty="0"/>
              <a:t>How do we deploy AD RMS?</a:t>
            </a:r>
          </a:p>
          <a:p>
            <a:pPr marL="342900" indent="-342900">
              <a:buFont typeface="Arial" panose="020B0604020202020204" pitchFamily="34" charset="0"/>
              <a:buChar char="•"/>
            </a:pPr>
            <a:endParaRPr lang="en-US" dirty="0"/>
          </a:p>
        </p:txBody>
      </p:sp>
      <p:sp>
        <p:nvSpPr>
          <p:cNvPr id="2" name="Title 1">
            <a:extLst>
              <a:ext uri="{FF2B5EF4-FFF2-40B4-BE49-F238E27FC236}">
                <a16:creationId xmlns:a16="http://schemas.microsoft.com/office/drawing/2014/main" id="{04546C2F-FF15-490C-976D-53C958241B2C}"/>
              </a:ext>
            </a:extLst>
          </p:cNvPr>
          <p:cNvSpPr>
            <a:spLocks noGrp="1"/>
          </p:cNvSpPr>
          <p:nvPr>
            <p:ph type="title"/>
          </p:nvPr>
        </p:nvSpPr>
        <p:spPr/>
        <p:txBody>
          <a:bodyPr/>
          <a:lstStyle/>
          <a:p>
            <a:r>
              <a:rPr lang="en-US" sz="4400" dirty="0"/>
              <a:t>Active Directory </a:t>
            </a:r>
            <a:br>
              <a:rPr lang="en-US" sz="4400" dirty="0"/>
            </a:br>
            <a:r>
              <a:rPr lang="en-US" sz="4400" dirty="0"/>
              <a:t>Rights Management Services (RMS)</a:t>
            </a:r>
          </a:p>
        </p:txBody>
      </p:sp>
    </p:spTree>
    <p:extLst>
      <p:ext uri="{BB962C8B-B14F-4D97-AF65-F5344CB8AC3E}">
        <p14:creationId xmlns:p14="http://schemas.microsoft.com/office/powerpoint/2010/main" val="3555219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10DDFA-1490-430C-BAF6-462B9384A93C}"/>
              </a:ext>
            </a:extLst>
          </p:cNvPr>
          <p:cNvSpPr>
            <a:spLocks noGrp="1"/>
          </p:cNvSpPr>
          <p:nvPr>
            <p:ph idx="1"/>
          </p:nvPr>
        </p:nvSpPr>
        <p:spPr/>
        <p:txBody>
          <a:bodyPr>
            <a:normAutofit/>
          </a:bodyPr>
          <a:lstStyle/>
          <a:p>
            <a:pPr marL="502920" indent="-457200">
              <a:buFont typeface="+mj-lt"/>
              <a:buAutoNum type="arabicPeriod"/>
            </a:pPr>
            <a:r>
              <a:rPr lang="en-US" dirty="0"/>
              <a:t>Active Directory Domain Services (AD DS)</a:t>
            </a:r>
          </a:p>
          <a:p>
            <a:pPr marL="502920" indent="-457200">
              <a:buFont typeface="+mj-lt"/>
              <a:buAutoNum type="arabicPeriod"/>
            </a:pPr>
            <a:r>
              <a:rPr lang="en-US" dirty="0"/>
              <a:t>AD RMS Cluster</a:t>
            </a:r>
          </a:p>
          <a:p>
            <a:pPr marL="502920" indent="-457200">
              <a:buFont typeface="+mj-lt"/>
              <a:buAutoNum type="arabicPeriod"/>
            </a:pPr>
            <a:r>
              <a:rPr lang="en-US" dirty="0"/>
              <a:t>Web Server</a:t>
            </a:r>
          </a:p>
          <a:p>
            <a:pPr marL="502920" indent="-457200">
              <a:buFont typeface="+mj-lt"/>
              <a:buAutoNum type="arabicPeriod"/>
            </a:pPr>
            <a:r>
              <a:rPr lang="en-US" dirty="0"/>
              <a:t>SQL Server</a:t>
            </a:r>
          </a:p>
          <a:p>
            <a:pPr marL="502920" indent="-457200">
              <a:buFont typeface="+mj-lt"/>
              <a:buAutoNum type="arabicPeriod"/>
            </a:pPr>
            <a:r>
              <a:rPr lang="en-US" dirty="0"/>
              <a:t>AD RMS Client</a:t>
            </a:r>
          </a:p>
          <a:p>
            <a:pPr marL="502920" indent="-457200">
              <a:buFont typeface="+mj-lt"/>
              <a:buAutoNum type="arabicPeriod"/>
            </a:pPr>
            <a:r>
              <a:rPr lang="en-US" dirty="0"/>
              <a:t>Certificate Service</a:t>
            </a:r>
          </a:p>
        </p:txBody>
      </p:sp>
      <p:sp>
        <p:nvSpPr>
          <p:cNvPr id="2" name="Title 1">
            <a:extLst>
              <a:ext uri="{FF2B5EF4-FFF2-40B4-BE49-F238E27FC236}">
                <a16:creationId xmlns:a16="http://schemas.microsoft.com/office/drawing/2014/main" id="{B0FB438B-AA47-4670-9541-AD209EE6C570}"/>
              </a:ext>
            </a:extLst>
          </p:cNvPr>
          <p:cNvSpPr>
            <a:spLocks noGrp="1"/>
          </p:cNvSpPr>
          <p:nvPr>
            <p:ph type="title"/>
          </p:nvPr>
        </p:nvSpPr>
        <p:spPr/>
        <p:txBody>
          <a:bodyPr/>
          <a:lstStyle/>
          <a:p>
            <a:r>
              <a:rPr lang="en-US" dirty="0"/>
              <a:t>AD RMS Components</a:t>
            </a:r>
          </a:p>
        </p:txBody>
      </p:sp>
    </p:spTree>
    <p:extLst>
      <p:ext uri="{BB962C8B-B14F-4D97-AF65-F5344CB8AC3E}">
        <p14:creationId xmlns:p14="http://schemas.microsoft.com/office/powerpoint/2010/main" val="2250108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C5757D-B016-4D05-9509-CEDF24EF2559}"/>
              </a:ext>
            </a:extLst>
          </p:cNvPr>
          <p:cNvSpPr>
            <a:spLocks noGrp="1"/>
          </p:cNvSpPr>
          <p:nvPr>
            <p:ph idx="1"/>
          </p:nvPr>
        </p:nvSpPr>
        <p:spPr/>
        <p:txBody>
          <a:bodyPr/>
          <a:lstStyle/>
          <a:p>
            <a:r>
              <a:rPr lang="en-US" dirty="0"/>
              <a:t>AD RMS is one of the Active Directory role services</a:t>
            </a:r>
          </a:p>
          <a:p>
            <a:pPr lvl="1"/>
            <a:r>
              <a:rPr lang="en-US" dirty="0"/>
              <a:t>Can be installed only in an AD DS environment</a:t>
            </a:r>
          </a:p>
          <a:p>
            <a:pPr lvl="1"/>
            <a:r>
              <a:rPr lang="en-US" dirty="0"/>
              <a:t>Must be on the member servers</a:t>
            </a:r>
          </a:p>
          <a:p>
            <a:pPr lvl="1"/>
            <a:r>
              <a:rPr lang="en-US" dirty="0"/>
              <a:t>Used to publish </a:t>
            </a:r>
            <a:r>
              <a:rPr lang="en-US" b="1" dirty="0"/>
              <a:t>Service Connection Point </a:t>
            </a:r>
            <a:r>
              <a:rPr lang="en-US" dirty="0"/>
              <a:t>(SCP)</a:t>
            </a:r>
          </a:p>
          <a:p>
            <a:pPr lvl="2"/>
            <a:r>
              <a:rPr lang="en-US" dirty="0"/>
              <a:t>Where internal users can automatically discover the URL for the AD RMS environment</a:t>
            </a:r>
          </a:p>
        </p:txBody>
      </p:sp>
      <p:sp>
        <p:nvSpPr>
          <p:cNvPr id="2" name="Title 1">
            <a:extLst>
              <a:ext uri="{FF2B5EF4-FFF2-40B4-BE49-F238E27FC236}">
                <a16:creationId xmlns:a16="http://schemas.microsoft.com/office/drawing/2014/main" id="{A4F86165-31F8-4C41-924E-C98D2B54BF28}"/>
              </a:ext>
            </a:extLst>
          </p:cNvPr>
          <p:cNvSpPr>
            <a:spLocks noGrp="1"/>
          </p:cNvSpPr>
          <p:nvPr>
            <p:ph type="title"/>
          </p:nvPr>
        </p:nvSpPr>
        <p:spPr/>
        <p:txBody>
          <a:bodyPr/>
          <a:lstStyle/>
          <a:p>
            <a:r>
              <a:rPr lang="en-US" dirty="0"/>
              <a:t>Active Directory Domain Services (AD DS) (1 of 6)</a:t>
            </a:r>
          </a:p>
        </p:txBody>
      </p:sp>
      <p:sp>
        <p:nvSpPr>
          <p:cNvPr id="4" name="Rectangle 3">
            <a:extLst>
              <a:ext uri="{FF2B5EF4-FFF2-40B4-BE49-F238E27FC236}">
                <a16:creationId xmlns:a16="http://schemas.microsoft.com/office/drawing/2014/main" id="{60B7FC1C-1A68-4C0A-B929-B1B0CBAED945}"/>
              </a:ext>
            </a:extLst>
          </p:cNvPr>
          <p:cNvSpPr/>
          <p:nvPr/>
        </p:nvSpPr>
        <p:spPr>
          <a:xfrm>
            <a:off x="10117138" y="5276335"/>
            <a:ext cx="3131750" cy="1384995"/>
          </a:xfrm>
          <a:prstGeom prst="rect">
            <a:avLst/>
          </a:prstGeom>
        </p:spPr>
        <p:txBody>
          <a:bodyPr wrap="square">
            <a:spAutoFit/>
          </a:bodyPr>
          <a:lstStyle/>
          <a:p>
            <a:pPr marL="342900" indent="-342900">
              <a:buFont typeface="+mj-lt"/>
              <a:buAutoNum type="arabicPeriod"/>
            </a:pPr>
            <a:r>
              <a:rPr lang="en-US" sz="1400" dirty="0">
                <a:solidFill>
                  <a:schemeClr val="accent1"/>
                </a:solidFill>
              </a:rPr>
              <a:t>AD DS</a:t>
            </a:r>
          </a:p>
          <a:p>
            <a:pPr marL="342900" indent="-342900">
              <a:buFont typeface="+mj-lt"/>
              <a:buAutoNum type="arabicPeriod"/>
            </a:pPr>
            <a:r>
              <a:rPr lang="en-US" sz="1400" dirty="0"/>
              <a:t>AD RMS Cluster</a:t>
            </a:r>
          </a:p>
          <a:p>
            <a:pPr marL="342900" indent="-342900">
              <a:buFont typeface="+mj-lt"/>
              <a:buAutoNum type="arabicPeriod"/>
            </a:pPr>
            <a:r>
              <a:rPr lang="en-US" sz="1400" dirty="0"/>
              <a:t>Web Server</a:t>
            </a:r>
          </a:p>
          <a:p>
            <a:pPr marL="342900" indent="-342900">
              <a:buFont typeface="+mj-lt"/>
              <a:buAutoNum type="arabicPeriod"/>
            </a:pPr>
            <a:r>
              <a:rPr lang="en-US" sz="1400" dirty="0"/>
              <a:t>SQL Server</a:t>
            </a:r>
          </a:p>
          <a:p>
            <a:pPr marL="342900" indent="-342900">
              <a:buFont typeface="+mj-lt"/>
              <a:buAutoNum type="arabicPeriod"/>
            </a:pPr>
            <a:r>
              <a:rPr lang="en-US" sz="1400" dirty="0"/>
              <a:t>AD RMS Client</a:t>
            </a:r>
          </a:p>
          <a:p>
            <a:pPr marL="342900" indent="-342900">
              <a:buFont typeface="+mj-lt"/>
              <a:buAutoNum type="arabicPeriod"/>
            </a:pPr>
            <a:r>
              <a:rPr lang="en-US" sz="1400" dirty="0"/>
              <a:t>Certificate Service</a:t>
            </a:r>
          </a:p>
        </p:txBody>
      </p:sp>
    </p:spTree>
    <p:extLst>
      <p:ext uri="{BB962C8B-B14F-4D97-AF65-F5344CB8AC3E}">
        <p14:creationId xmlns:p14="http://schemas.microsoft.com/office/powerpoint/2010/main" val="92671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3C0E5B-B2F8-4AFB-B69C-E57F714F9380}"/>
              </a:ext>
            </a:extLst>
          </p:cNvPr>
          <p:cNvSpPr>
            <a:spLocks noGrp="1"/>
          </p:cNvSpPr>
          <p:nvPr>
            <p:ph sz="half" idx="1"/>
          </p:nvPr>
        </p:nvSpPr>
        <p:spPr>
          <a:xfrm>
            <a:off x="364176" y="1719073"/>
            <a:ext cx="6096000" cy="3853824"/>
          </a:xfrm>
        </p:spPr>
        <p:txBody>
          <a:bodyPr>
            <a:normAutofit lnSpcReduction="10000"/>
          </a:bodyPr>
          <a:lstStyle/>
          <a:p>
            <a:r>
              <a:rPr lang="en-US" dirty="0"/>
              <a:t>Cluster</a:t>
            </a:r>
          </a:p>
          <a:p>
            <a:pPr lvl="1"/>
            <a:r>
              <a:rPr lang="en-US" dirty="0"/>
              <a:t>A single RMS server or group of servers that share certificates and licensing requests from their clients</a:t>
            </a:r>
          </a:p>
          <a:p>
            <a:pPr lvl="1"/>
            <a:r>
              <a:rPr lang="en-US" dirty="0"/>
              <a:t>Not to be confused with Windows failover cluster term</a:t>
            </a:r>
          </a:p>
          <a:p>
            <a:pPr lvl="1"/>
            <a:r>
              <a:rPr lang="en-US" dirty="0"/>
              <a:t>Supports 2 types of databases (similar to AD FS)</a:t>
            </a:r>
          </a:p>
          <a:p>
            <a:pPr lvl="2"/>
            <a:r>
              <a:rPr lang="en-US" dirty="0"/>
              <a:t>Default: uses </a:t>
            </a:r>
            <a:r>
              <a:rPr lang="en-US" b="1" dirty="0"/>
              <a:t>Windows Internal Database (WID) </a:t>
            </a:r>
            <a:r>
              <a:rPr lang="en-US" dirty="0"/>
              <a:t>and supports </a:t>
            </a:r>
            <a:r>
              <a:rPr lang="en-US" b="1" dirty="0"/>
              <a:t>Microsoft SQL Server </a:t>
            </a:r>
            <a:r>
              <a:rPr lang="en-US" dirty="0"/>
              <a:t>database</a:t>
            </a:r>
          </a:p>
          <a:p>
            <a:pPr lvl="2"/>
            <a:r>
              <a:rPr lang="en-US" dirty="0"/>
              <a:t>If the cluster is going to have multiple servers</a:t>
            </a:r>
          </a:p>
          <a:p>
            <a:pPr lvl="3"/>
            <a:r>
              <a:rPr lang="en-US" b="1" dirty="0"/>
              <a:t>MS SQL database </a:t>
            </a:r>
            <a:r>
              <a:rPr lang="en-US" dirty="0"/>
              <a:t>must be used on a separate server</a:t>
            </a:r>
          </a:p>
          <a:p>
            <a:endParaRPr lang="en-US" dirty="0"/>
          </a:p>
        </p:txBody>
      </p:sp>
      <p:sp>
        <p:nvSpPr>
          <p:cNvPr id="3" name="Content Placeholder 2">
            <a:extLst>
              <a:ext uri="{FF2B5EF4-FFF2-40B4-BE49-F238E27FC236}">
                <a16:creationId xmlns:a16="http://schemas.microsoft.com/office/drawing/2014/main" id="{9F72CC1C-78EA-4E68-B270-8F2C9ACC0C3E}"/>
              </a:ext>
            </a:extLst>
          </p:cNvPr>
          <p:cNvSpPr>
            <a:spLocks noGrp="1"/>
          </p:cNvSpPr>
          <p:nvPr>
            <p:ph sz="half" idx="2"/>
          </p:nvPr>
        </p:nvSpPr>
        <p:spPr/>
        <p:txBody>
          <a:bodyPr>
            <a:normAutofit lnSpcReduction="10000"/>
          </a:bodyPr>
          <a:lstStyle/>
          <a:p>
            <a:r>
              <a:rPr lang="en-US" dirty="0"/>
              <a:t>Cluster Types</a:t>
            </a:r>
          </a:p>
          <a:p>
            <a:pPr lvl="1"/>
            <a:r>
              <a:rPr lang="en-US" dirty="0"/>
              <a:t>Root cluster</a:t>
            </a:r>
          </a:p>
          <a:p>
            <a:pPr lvl="2"/>
            <a:r>
              <a:rPr lang="en-US" dirty="0"/>
              <a:t>Designated when first setting up the AD RMS server in the infrastructure</a:t>
            </a:r>
          </a:p>
          <a:p>
            <a:pPr lvl="2"/>
            <a:r>
              <a:rPr lang="en-US" dirty="0"/>
              <a:t>By default, responds to licensing and certificates requests from clients</a:t>
            </a:r>
          </a:p>
          <a:p>
            <a:pPr lvl="2"/>
            <a:r>
              <a:rPr lang="en-US" dirty="0"/>
              <a:t>Additional RMS servers can be added to the cluster but only 1 root cluster can exist in one AD DS forest</a:t>
            </a:r>
          </a:p>
          <a:p>
            <a:pPr lvl="1"/>
            <a:r>
              <a:rPr lang="en-US" dirty="0"/>
              <a:t>Licensing cluster</a:t>
            </a:r>
          </a:p>
          <a:p>
            <a:pPr lvl="2"/>
            <a:r>
              <a:rPr lang="en-US" dirty="0"/>
              <a:t>Only responds to licensing requests from clients</a:t>
            </a:r>
          </a:p>
          <a:p>
            <a:pPr lvl="2"/>
            <a:r>
              <a:rPr lang="en-US" dirty="0"/>
              <a:t>Used in situations where organizations have multiple Active Directory sites</a:t>
            </a:r>
          </a:p>
          <a:p>
            <a:pPr lvl="2"/>
            <a:r>
              <a:rPr lang="en-US" dirty="0"/>
              <a:t>Prevents users from connecting sites through slow links, instead provides direct access to licensing requests at the remote site</a:t>
            </a:r>
          </a:p>
          <a:p>
            <a:endParaRPr lang="en-US" dirty="0"/>
          </a:p>
        </p:txBody>
      </p:sp>
      <p:sp>
        <p:nvSpPr>
          <p:cNvPr id="4" name="Title 3">
            <a:extLst>
              <a:ext uri="{FF2B5EF4-FFF2-40B4-BE49-F238E27FC236}">
                <a16:creationId xmlns:a16="http://schemas.microsoft.com/office/drawing/2014/main" id="{FFD7437F-B905-4F71-9818-245A9F793354}"/>
              </a:ext>
            </a:extLst>
          </p:cNvPr>
          <p:cNvSpPr>
            <a:spLocks noGrp="1"/>
          </p:cNvSpPr>
          <p:nvPr>
            <p:ph type="title"/>
          </p:nvPr>
        </p:nvSpPr>
        <p:spPr/>
        <p:txBody>
          <a:bodyPr/>
          <a:lstStyle/>
          <a:p>
            <a:r>
              <a:rPr lang="en-US" dirty="0"/>
              <a:t>The AD RMS Cluster (2 of 6)</a:t>
            </a:r>
          </a:p>
        </p:txBody>
      </p:sp>
      <p:sp>
        <p:nvSpPr>
          <p:cNvPr id="5" name="Rectangle 4">
            <a:extLst>
              <a:ext uri="{FF2B5EF4-FFF2-40B4-BE49-F238E27FC236}">
                <a16:creationId xmlns:a16="http://schemas.microsoft.com/office/drawing/2014/main" id="{9F7B8126-8C98-4793-8748-97F70214820B}"/>
              </a:ext>
            </a:extLst>
          </p:cNvPr>
          <p:cNvSpPr/>
          <p:nvPr/>
        </p:nvSpPr>
        <p:spPr>
          <a:xfrm>
            <a:off x="232888" y="5246310"/>
            <a:ext cx="6096000" cy="1384995"/>
          </a:xfrm>
          <a:prstGeom prst="rect">
            <a:avLst/>
          </a:prstGeom>
        </p:spPr>
        <p:txBody>
          <a:bodyPr>
            <a:spAutoFit/>
          </a:bodyPr>
          <a:lstStyle/>
          <a:p>
            <a:pPr marL="342900" indent="-342900">
              <a:buFont typeface="+mj-lt"/>
              <a:buAutoNum type="arabicPeriod"/>
            </a:pPr>
            <a:r>
              <a:rPr lang="en-US" sz="1400" dirty="0"/>
              <a:t>AD DS</a:t>
            </a:r>
          </a:p>
          <a:p>
            <a:pPr marL="342900" indent="-342900">
              <a:buFont typeface="+mj-lt"/>
              <a:buAutoNum type="arabicPeriod"/>
            </a:pPr>
            <a:r>
              <a:rPr lang="en-US" sz="1400" dirty="0">
                <a:solidFill>
                  <a:schemeClr val="accent1"/>
                </a:solidFill>
              </a:rPr>
              <a:t>AD RMS Cluster</a:t>
            </a:r>
          </a:p>
          <a:p>
            <a:pPr marL="342900" indent="-342900">
              <a:buFont typeface="+mj-lt"/>
              <a:buAutoNum type="arabicPeriod"/>
            </a:pPr>
            <a:r>
              <a:rPr lang="en-US" sz="1400" dirty="0"/>
              <a:t>Web Server</a:t>
            </a:r>
          </a:p>
          <a:p>
            <a:pPr marL="342900" indent="-342900">
              <a:buFont typeface="+mj-lt"/>
              <a:buAutoNum type="arabicPeriod"/>
            </a:pPr>
            <a:r>
              <a:rPr lang="en-US" sz="1400" dirty="0"/>
              <a:t>SQL Server</a:t>
            </a:r>
          </a:p>
          <a:p>
            <a:pPr marL="342900" indent="-342900">
              <a:buFont typeface="+mj-lt"/>
              <a:buAutoNum type="arabicPeriod"/>
            </a:pPr>
            <a:r>
              <a:rPr lang="en-US" sz="1400" dirty="0"/>
              <a:t>AD RMS Client</a:t>
            </a:r>
          </a:p>
          <a:p>
            <a:pPr marL="342900" indent="-342900">
              <a:buFont typeface="+mj-lt"/>
              <a:buAutoNum type="arabicPeriod"/>
            </a:pPr>
            <a:r>
              <a:rPr lang="en-US" sz="1400" dirty="0"/>
              <a:t>Certificate Service</a:t>
            </a:r>
          </a:p>
        </p:txBody>
      </p:sp>
    </p:spTree>
    <p:extLst>
      <p:ext uri="{BB962C8B-B14F-4D97-AF65-F5344CB8AC3E}">
        <p14:creationId xmlns:p14="http://schemas.microsoft.com/office/powerpoint/2010/main" val="1228940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337F8A-49B2-4819-8A9B-BA2602249A40}"/>
              </a:ext>
            </a:extLst>
          </p:cNvPr>
          <p:cNvSpPr>
            <a:spLocks noGrp="1"/>
          </p:cNvSpPr>
          <p:nvPr>
            <p:ph idx="1"/>
          </p:nvPr>
        </p:nvSpPr>
        <p:spPr>
          <a:xfrm>
            <a:off x="508000" y="1807885"/>
            <a:ext cx="10515600" cy="946222"/>
          </a:xfrm>
        </p:spPr>
        <p:txBody>
          <a:bodyPr/>
          <a:lstStyle/>
          <a:p>
            <a:r>
              <a:rPr lang="en-US" dirty="0"/>
              <a:t>AD RMS requires the web service for its operations (requires IIS 7.0 or higher)</a:t>
            </a:r>
          </a:p>
          <a:p>
            <a:pPr lvl="1"/>
            <a:endParaRPr lang="en-US" dirty="0"/>
          </a:p>
        </p:txBody>
      </p:sp>
      <p:sp>
        <p:nvSpPr>
          <p:cNvPr id="2" name="Title 1">
            <a:extLst>
              <a:ext uri="{FF2B5EF4-FFF2-40B4-BE49-F238E27FC236}">
                <a16:creationId xmlns:a16="http://schemas.microsoft.com/office/drawing/2014/main" id="{B4CAA6BA-E9EF-4493-8DCE-53B7BFC70A22}"/>
              </a:ext>
            </a:extLst>
          </p:cNvPr>
          <p:cNvSpPr>
            <a:spLocks noGrp="1"/>
          </p:cNvSpPr>
          <p:nvPr>
            <p:ph type="title"/>
          </p:nvPr>
        </p:nvSpPr>
        <p:spPr/>
        <p:txBody>
          <a:bodyPr/>
          <a:lstStyle/>
          <a:p>
            <a:r>
              <a:rPr lang="en-US" dirty="0"/>
              <a:t>Web Server (3 of 6)</a:t>
            </a:r>
          </a:p>
        </p:txBody>
      </p:sp>
      <p:sp>
        <p:nvSpPr>
          <p:cNvPr id="4" name="TextBox 3">
            <a:extLst>
              <a:ext uri="{FF2B5EF4-FFF2-40B4-BE49-F238E27FC236}">
                <a16:creationId xmlns:a16="http://schemas.microsoft.com/office/drawing/2014/main" id="{03646324-42BE-4478-AF5D-27AEEB05437E}"/>
              </a:ext>
            </a:extLst>
          </p:cNvPr>
          <p:cNvSpPr txBox="1"/>
          <p:nvPr/>
        </p:nvSpPr>
        <p:spPr>
          <a:xfrm>
            <a:off x="177800" y="2491894"/>
            <a:ext cx="5257800" cy="4247317"/>
          </a:xfrm>
          <a:prstGeom prst="rect">
            <a:avLst/>
          </a:prstGeom>
          <a:noFill/>
        </p:spPr>
        <p:txBody>
          <a:bodyPr wrap="square" rtlCol="0">
            <a:spAutoFit/>
          </a:bodyPr>
          <a:lstStyle/>
          <a:p>
            <a:pPr marL="742950" lvl="1" indent="-285750">
              <a:buFont typeface="Arial" panose="020B0604020202020204" pitchFamily="34" charset="0"/>
              <a:buChar char="•"/>
            </a:pPr>
            <a:r>
              <a:rPr lang="en-US" dirty="0"/>
              <a:t>Web server (IIS)</a:t>
            </a:r>
          </a:p>
          <a:p>
            <a:pPr marL="742950" lvl="1" indent="-285750">
              <a:buFont typeface="Arial" panose="020B0604020202020204" pitchFamily="34" charset="0"/>
              <a:buChar char="•"/>
            </a:pPr>
            <a:r>
              <a:rPr lang="en-US" dirty="0"/>
              <a:t>Web server:</a:t>
            </a:r>
          </a:p>
          <a:p>
            <a:pPr marL="1200150" lvl="2" indent="-285750">
              <a:buFont typeface="Arial" panose="020B0604020202020204" pitchFamily="34" charset="0"/>
              <a:buChar char="•"/>
            </a:pPr>
            <a:r>
              <a:rPr lang="en-US" dirty="0"/>
              <a:t>Common HTTP features:</a:t>
            </a:r>
          </a:p>
          <a:p>
            <a:pPr marL="1657350" lvl="3" indent="-285750">
              <a:buFont typeface="Arial" panose="020B0604020202020204" pitchFamily="34" charset="0"/>
              <a:buChar char="•"/>
            </a:pPr>
            <a:r>
              <a:rPr lang="en-US" dirty="0"/>
              <a:t>Static content</a:t>
            </a:r>
          </a:p>
          <a:p>
            <a:pPr marL="1657350" lvl="3" indent="-285750">
              <a:buFont typeface="Arial" panose="020B0604020202020204" pitchFamily="34" charset="0"/>
              <a:buChar char="•"/>
            </a:pPr>
            <a:r>
              <a:rPr lang="en-US" dirty="0"/>
              <a:t>Directory browsing</a:t>
            </a:r>
          </a:p>
          <a:p>
            <a:pPr marL="1657350" lvl="3" indent="-285750">
              <a:buFont typeface="Arial" panose="020B0604020202020204" pitchFamily="34" charset="0"/>
              <a:buChar char="•"/>
            </a:pPr>
            <a:r>
              <a:rPr lang="en-US" dirty="0"/>
              <a:t>HTTP errors</a:t>
            </a:r>
          </a:p>
          <a:p>
            <a:pPr marL="1657350" lvl="3" indent="-285750">
              <a:buFont typeface="Arial" panose="020B0604020202020204" pitchFamily="34" charset="0"/>
              <a:buChar char="•"/>
            </a:pPr>
            <a:r>
              <a:rPr lang="en-US" dirty="0"/>
              <a:t>HTTP redirection</a:t>
            </a:r>
          </a:p>
          <a:p>
            <a:pPr marL="1200150" lvl="2" indent="-285750">
              <a:buFont typeface="Arial" panose="020B0604020202020204" pitchFamily="34" charset="0"/>
              <a:buChar char="•"/>
            </a:pPr>
            <a:r>
              <a:rPr lang="en-US" dirty="0"/>
              <a:t>Performance:</a:t>
            </a:r>
          </a:p>
          <a:p>
            <a:pPr marL="1657350" lvl="3" indent="-285750">
              <a:buFont typeface="Arial" panose="020B0604020202020204" pitchFamily="34" charset="0"/>
              <a:buChar char="•"/>
            </a:pPr>
            <a:r>
              <a:rPr lang="en-US" dirty="0"/>
              <a:t>Static content compression</a:t>
            </a:r>
          </a:p>
          <a:p>
            <a:pPr marL="1200150" lvl="2" indent="-285750">
              <a:buFont typeface="Arial" panose="020B0604020202020204" pitchFamily="34" charset="0"/>
              <a:buChar char="•"/>
            </a:pPr>
            <a:r>
              <a:rPr lang="en-US" dirty="0"/>
              <a:t>Health and diagnostics</a:t>
            </a:r>
          </a:p>
          <a:p>
            <a:pPr marL="1657350" lvl="3" indent="-285750">
              <a:buFont typeface="Arial" panose="020B0604020202020204" pitchFamily="34" charset="0"/>
              <a:buChar char="•"/>
            </a:pPr>
            <a:r>
              <a:rPr lang="en-US" dirty="0"/>
              <a:t>HTTP logging</a:t>
            </a:r>
          </a:p>
          <a:p>
            <a:pPr marL="1657350" lvl="3" indent="-285750">
              <a:buFont typeface="Arial" panose="020B0604020202020204" pitchFamily="34" charset="0"/>
              <a:buChar char="•"/>
            </a:pPr>
            <a:r>
              <a:rPr lang="en-US" dirty="0"/>
              <a:t>Logging tools</a:t>
            </a:r>
          </a:p>
          <a:p>
            <a:pPr marL="1657350" lvl="3" indent="-285750">
              <a:buFont typeface="Arial" panose="020B0604020202020204" pitchFamily="34" charset="0"/>
              <a:buChar char="•"/>
            </a:pPr>
            <a:r>
              <a:rPr lang="en-US" dirty="0"/>
              <a:t>Request monitor</a:t>
            </a:r>
          </a:p>
          <a:p>
            <a:pPr marL="1657350" lvl="3" indent="-285750">
              <a:buFont typeface="Arial" panose="020B0604020202020204" pitchFamily="34" charset="0"/>
              <a:buChar char="•"/>
            </a:pPr>
            <a:r>
              <a:rPr lang="en-US" dirty="0"/>
              <a:t>Tracing</a:t>
            </a:r>
          </a:p>
          <a:p>
            <a:endParaRPr lang="en-US" dirty="0"/>
          </a:p>
        </p:txBody>
      </p:sp>
      <p:sp>
        <p:nvSpPr>
          <p:cNvPr id="5" name="TextBox 4">
            <a:extLst>
              <a:ext uri="{FF2B5EF4-FFF2-40B4-BE49-F238E27FC236}">
                <a16:creationId xmlns:a16="http://schemas.microsoft.com/office/drawing/2014/main" id="{6DF7F31D-AD44-4AF8-BE16-18950744CA0E}"/>
              </a:ext>
            </a:extLst>
          </p:cNvPr>
          <p:cNvSpPr txBox="1"/>
          <p:nvPr/>
        </p:nvSpPr>
        <p:spPr>
          <a:xfrm>
            <a:off x="6095506" y="2491894"/>
            <a:ext cx="5257800" cy="2031325"/>
          </a:xfrm>
          <a:prstGeom prst="rect">
            <a:avLst/>
          </a:prstGeom>
          <a:noFill/>
        </p:spPr>
        <p:txBody>
          <a:bodyPr wrap="square" rtlCol="0">
            <a:spAutoFit/>
          </a:bodyPr>
          <a:lstStyle/>
          <a:p>
            <a:pPr marL="285750" indent="-285750">
              <a:buFont typeface="Arial" panose="020B0604020202020204" pitchFamily="34" charset="0"/>
              <a:buChar char="•"/>
            </a:pPr>
            <a:r>
              <a:rPr lang="en-US" dirty="0"/>
              <a:t>Security</a:t>
            </a:r>
          </a:p>
          <a:p>
            <a:pPr marL="742950" lvl="1" indent="-285750">
              <a:buFont typeface="Arial" panose="020B0604020202020204" pitchFamily="34" charset="0"/>
              <a:buChar char="•"/>
            </a:pPr>
            <a:r>
              <a:rPr lang="en-US" dirty="0"/>
              <a:t>Windows authentication</a:t>
            </a:r>
          </a:p>
          <a:p>
            <a:pPr marL="285750" indent="-285750">
              <a:buFont typeface="Arial" panose="020B0604020202020204" pitchFamily="34" charset="0"/>
              <a:buChar char="•"/>
            </a:pPr>
            <a:r>
              <a:rPr lang="en-US" dirty="0"/>
              <a:t>Management tools:</a:t>
            </a:r>
          </a:p>
          <a:p>
            <a:pPr marL="742950" lvl="1" indent="-285750">
              <a:buFont typeface="Arial" panose="020B0604020202020204" pitchFamily="34" charset="0"/>
              <a:buChar char="•"/>
            </a:pPr>
            <a:r>
              <a:rPr lang="en-US" dirty="0"/>
              <a:t>IIS Management Console</a:t>
            </a:r>
          </a:p>
          <a:p>
            <a:pPr marL="742950" lvl="1" indent="-285750">
              <a:buFont typeface="Arial" panose="020B0604020202020204" pitchFamily="34" charset="0"/>
              <a:buChar char="•"/>
            </a:pPr>
            <a:r>
              <a:rPr lang="en-US" dirty="0"/>
              <a:t>IIS 6 Management Compatibility</a:t>
            </a:r>
          </a:p>
          <a:p>
            <a:pPr marL="1200150" lvl="2" indent="-285750">
              <a:buFont typeface="Arial" panose="020B0604020202020204" pitchFamily="34" charset="0"/>
              <a:buChar char="•"/>
            </a:pPr>
            <a:r>
              <a:rPr lang="en-US" dirty="0"/>
              <a:t>IIS 6 </a:t>
            </a:r>
            <a:r>
              <a:rPr lang="en-US" dirty="0" err="1"/>
              <a:t>Metabase</a:t>
            </a:r>
            <a:r>
              <a:rPr lang="en-US" dirty="0"/>
              <a:t> Compatibility</a:t>
            </a:r>
          </a:p>
          <a:p>
            <a:pPr marL="1200150" lvl="2" indent="-285750">
              <a:buFont typeface="Arial" panose="020B0604020202020204" pitchFamily="34" charset="0"/>
              <a:buChar char="•"/>
            </a:pPr>
            <a:r>
              <a:rPr lang="en-US" dirty="0"/>
              <a:t>IIS 6 WMI Compatibility </a:t>
            </a:r>
          </a:p>
        </p:txBody>
      </p:sp>
      <p:sp>
        <p:nvSpPr>
          <p:cNvPr id="6" name="Rectangle 5">
            <a:extLst>
              <a:ext uri="{FF2B5EF4-FFF2-40B4-BE49-F238E27FC236}">
                <a16:creationId xmlns:a16="http://schemas.microsoft.com/office/drawing/2014/main" id="{10076B85-1C4A-4BC0-B9E8-AB23426A708A}"/>
              </a:ext>
            </a:extLst>
          </p:cNvPr>
          <p:cNvSpPr/>
          <p:nvPr/>
        </p:nvSpPr>
        <p:spPr>
          <a:xfrm>
            <a:off x="10078994" y="5301382"/>
            <a:ext cx="6096000" cy="1384995"/>
          </a:xfrm>
          <a:prstGeom prst="rect">
            <a:avLst/>
          </a:prstGeom>
        </p:spPr>
        <p:txBody>
          <a:bodyPr>
            <a:spAutoFit/>
          </a:bodyPr>
          <a:lstStyle/>
          <a:p>
            <a:pPr marL="342900" indent="-342900">
              <a:buFont typeface="+mj-lt"/>
              <a:buAutoNum type="arabicPeriod"/>
            </a:pPr>
            <a:r>
              <a:rPr lang="en-US" sz="1400" dirty="0"/>
              <a:t>AD DS</a:t>
            </a:r>
          </a:p>
          <a:p>
            <a:pPr marL="342900" indent="-342900">
              <a:buFont typeface="+mj-lt"/>
              <a:buAutoNum type="arabicPeriod"/>
            </a:pPr>
            <a:r>
              <a:rPr lang="en-US" sz="1400" dirty="0"/>
              <a:t>AD RMS Cluster</a:t>
            </a:r>
          </a:p>
          <a:p>
            <a:pPr marL="342900" indent="-342900">
              <a:buFont typeface="+mj-lt"/>
              <a:buAutoNum type="arabicPeriod"/>
            </a:pPr>
            <a:r>
              <a:rPr lang="en-US" sz="1400" dirty="0">
                <a:solidFill>
                  <a:schemeClr val="accent1"/>
                </a:solidFill>
              </a:rPr>
              <a:t>Web Server</a:t>
            </a:r>
          </a:p>
          <a:p>
            <a:pPr marL="342900" indent="-342900">
              <a:buFont typeface="+mj-lt"/>
              <a:buAutoNum type="arabicPeriod"/>
            </a:pPr>
            <a:r>
              <a:rPr lang="en-US" sz="1400" dirty="0"/>
              <a:t>SQL Server</a:t>
            </a:r>
          </a:p>
          <a:p>
            <a:pPr marL="342900" indent="-342900">
              <a:buFont typeface="+mj-lt"/>
              <a:buAutoNum type="arabicPeriod"/>
            </a:pPr>
            <a:r>
              <a:rPr lang="en-US" sz="1400" dirty="0"/>
              <a:t>AD RMS Client</a:t>
            </a:r>
          </a:p>
          <a:p>
            <a:pPr marL="342900" indent="-342900">
              <a:buFont typeface="+mj-lt"/>
              <a:buAutoNum type="arabicPeriod"/>
            </a:pPr>
            <a:r>
              <a:rPr lang="en-US" sz="1400" dirty="0"/>
              <a:t>Certificate Service</a:t>
            </a:r>
          </a:p>
        </p:txBody>
      </p:sp>
    </p:spTree>
    <p:extLst>
      <p:ext uri="{BB962C8B-B14F-4D97-AF65-F5344CB8AC3E}">
        <p14:creationId xmlns:p14="http://schemas.microsoft.com/office/powerpoint/2010/main" val="2431627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EBB9E0-2908-490D-BE4F-92C59C17BB81}"/>
              </a:ext>
            </a:extLst>
          </p:cNvPr>
          <p:cNvSpPr>
            <a:spLocks noGrp="1"/>
          </p:cNvSpPr>
          <p:nvPr>
            <p:ph idx="1"/>
          </p:nvPr>
        </p:nvSpPr>
        <p:spPr>
          <a:xfrm>
            <a:off x="507999" y="1719070"/>
            <a:ext cx="7647460" cy="4545805"/>
          </a:xfrm>
        </p:spPr>
        <p:txBody>
          <a:bodyPr>
            <a:normAutofit lnSpcReduction="10000"/>
          </a:bodyPr>
          <a:lstStyle/>
          <a:p>
            <a:r>
              <a:rPr lang="en-US" dirty="0"/>
              <a:t>If AD RMS cluster contains multiple servers, its database must be in the MS SQL Server (supports SQL Server 2005 and onward)</a:t>
            </a:r>
          </a:p>
          <a:p>
            <a:r>
              <a:rPr lang="en-US" dirty="0"/>
              <a:t>AD RMS has three databases:</a:t>
            </a:r>
          </a:p>
          <a:p>
            <a:pPr lvl="1"/>
            <a:r>
              <a:rPr lang="en-US" dirty="0"/>
              <a:t>Configuration database:</a:t>
            </a:r>
          </a:p>
          <a:p>
            <a:pPr lvl="2"/>
            <a:r>
              <a:rPr lang="en-US" dirty="0"/>
              <a:t>Includes configuration related data, Windows user identities, and AD RMS certificate key pair which is used to create a cluster</a:t>
            </a:r>
          </a:p>
          <a:p>
            <a:pPr lvl="1"/>
            <a:r>
              <a:rPr lang="en-US" dirty="0"/>
              <a:t>Logging database:</a:t>
            </a:r>
          </a:p>
          <a:p>
            <a:pPr lvl="2"/>
            <a:r>
              <a:rPr lang="en-US" dirty="0"/>
              <a:t>Contains logging data for AD RMS setup</a:t>
            </a:r>
          </a:p>
          <a:p>
            <a:pPr lvl="1"/>
            <a:r>
              <a:rPr lang="en-US" dirty="0"/>
              <a:t>Directory Service database:</a:t>
            </a:r>
          </a:p>
          <a:p>
            <a:pPr lvl="2"/>
            <a:r>
              <a:rPr lang="en-US" dirty="0"/>
              <a:t>Maintains cache data about users, Security ID values, group membership, related identifiers</a:t>
            </a:r>
          </a:p>
          <a:p>
            <a:pPr lvl="2"/>
            <a:r>
              <a:rPr lang="en-US" dirty="0"/>
              <a:t>Data is collected by AD RMS licensing service from Lightweight Directory Access Protocol (LDAP) queries which run against the global catalog server</a:t>
            </a:r>
          </a:p>
        </p:txBody>
      </p:sp>
      <p:sp>
        <p:nvSpPr>
          <p:cNvPr id="2" name="Title 1">
            <a:extLst>
              <a:ext uri="{FF2B5EF4-FFF2-40B4-BE49-F238E27FC236}">
                <a16:creationId xmlns:a16="http://schemas.microsoft.com/office/drawing/2014/main" id="{3BE884EE-1C8E-43DE-B0CA-EA23E5D91958}"/>
              </a:ext>
            </a:extLst>
          </p:cNvPr>
          <p:cNvSpPr>
            <a:spLocks noGrp="1"/>
          </p:cNvSpPr>
          <p:nvPr>
            <p:ph type="title"/>
          </p:nvPr>
        </p:nvSpPr>
        <p:spPr/>
        <p:txBody>
          <a:bodyPr/>
          <a:lstStyle/>
          <a:p>
            <a:r>
              <a:rPr lang="en-US" dirty="0"/>
              <a:t>SQL Server (4 of 6)</a:t>
            </a:r>
          </a:p>
        </p:txBody>
      </p:sp>
      <p:sp>
        <p:nvSpPr>
          <p:cNvPr id="4" name="Rectangle 3">
            <a:extLst>
              <a:ext uri="{FF2B5EF4-FFF2-40B4-BE49-F238E27FC236}">
                <a16:creationId xmlns:a16="http://schemas.microsoft.com/office/drawing/2014/main" id="{3AF1F6F3-4E9F-4BF0-A401-EE570559DB8D}"/>
              </a:ext>
            </a:extLst>
          </p:cNvPr>
          <p:cNvSpPr/>
          <p:nvPr/>
        </p:nvSpPr>
        <p:spPr>
          <a:xfrm>
            <a:off x="10078994" y="5313739"/>
            <a:ext cx="6096000" cy="1384995"/>
          </a:xfrm>
          <a:prstGeom prst="rect">
            <a:avLst/>
          </a:prstGeom>
        </p:spPr>
        <p:txBody>
          <a:bodyPr>
            <a:spAutoFit/>
          </a:bodyPr>
          <a:lstStyle/>
          <a:p>
            <a:pPr marL="342900" indent="-342900">
              <a:buFont typeface="+mj-lt"/>
              <a:buAutoNum type="arabicPeriod"/>
            </a:pPr>
            <a:r>
              <a:rPr lang="en-US" sz="1400" dirty="0"/>
              <a:t>AD DS</a:t>
            </a:r>
          </a:p>
          <a:p>
            <a:pPr marL="342900" indent="-342900">
              <a:buFont typeface="+mj-lt"/>
              <a:buAutoNum type="arabicPeriod"/>
            </a:pPr>
            <a:r>
              <a:rPr lang="en-US" sz="1400" dirty="0"/>
              <a:t>AD RMS Cluster</a:t>
            </a:r>
          </a:p>
          <a:p>
            <a:pPr marL="342900" indent="-342900">
              <a:buFont typeface="+mj-lt"/>
              <a:buAutoNum type="arabicPeriod"/>
            </a:pPr>
            <a:r>
              <a:rPr lang="en-US" sz="1400" dirty="0"/>
              <a:t>Web Server</a:t>
            </a:r>
          </a:p>
          <a:p>
            <a:pPr marL="342900" indent="-342900">
              <a:buFont typeface="+mj-lt"/>
              <a:buAutoNum type="arabicPeriod"/>
            </a:pPr>
            <a:r>
              <a:rPr lang="en-US" sz="1400" dirty="0">
                <a:solidFill>
                  <a:schemeClr val="accent1"/>
                </a:solidFill>
              </a:rPr>
              <a:t>SQL Server</a:t>
            </a:r>
          </a:p>
          <a:p>
            <a:pPr marL="342900" indent="-342900">
              <a:buFont typeface="+mj-lt"/>
              <a:buAutoNum type="arabicPeriod"/>
            </a:pPr>
            <a:r>
              <a:rPr lang="en-US" sz="1400" dirty="0"/>
              <a:t>AD RMS Client</a:t>
            </a:r>
          </a:p>
          <a:p>
            <a:pPr marL="342900" indent="-342900">
              <a:buFont typeface="+mj-lt"/>
              <a:buAutoNum type="arabicPeriod"/>
            </a:pPr>
            <a:r>
              <a:rPr lang="en-US" sz="1400" dirty="0"/>
              <a:t>Certificate Service</a:t>
            </a:r>
          </a:p>
        </p:txBody>
      </p:sp>
    </p:spTree>
    <p:extLst>
      <p:ext uri="{BB962C8B-B14F-4D97-AF65-F5344CB8AC3E}">
        <p14:creationId xmlns:p14="http://schemas.microsoft.com/office/powerpoint/2010/main" val="345312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988EC4-AB20-4573-B154-070C6F7415BC}"/>
              </a:ext>
            </a:extLst>
          </p:cNvPr>
          <p:cNvSpPr>
            <a:spLocks noGrp="1"/>
          </p:cNvSpPr>
          <p:nvPr>
            <p:ph idx="1"/>
          </p:nvPr>
        </p:nvSpPr>
        <p:spPr/>
        <p:txBody>
          <a:bodyPr/>
          <a:lstStyle/>
          <a:p>
            <a:r>
              <a:rPr lang="en-US" dirty="0"/>
              <a:t>Is required to communicate with the AD RMS cluster and protect data</a:t>
            </a:r>
          </a:p>
          <a:p>
            <a:r>
              <a:rPr lang="en-US" dirty="0"/>
              <a:t>Is included in all recent operating systems released after Windows XP</a:t>
            </a:r>
          </a:p>
          <a:p>
            <a:pPr lvl="1"/>
            <a:r>
              <a:rPr lang="en-US" dirty="0"/>
              <a:t>Still must being installed on macOS and mobile devices to use AD RMS</a:t>
            </a:r>
          </a:p>
        </p:txBody>
      </p:sp>
      <p:sp>
        <p:nvSpPr>
          <p:cNvPr id="2" name="Title 1">
            <a:extLst>
              <a:ext uri="{FF2B5EF4-FFF2-40B4-BE49-F238E27FC236}">
                <a16:creationId xmlns:a16="http://schemas.microsoft.com/office/drawing/2014/main" id="{06750FC1-AB0D-43A2-8F51-64AF09802BD7}"/>
              </a:ext>
            </a:extLst>
          </p:cNvPr>
          <p:cNvSpPr>
            <a:spLocks noGrp="1"/>
          </p:cNvSpPr>
          <p:nvPr>
            <p:ph type="title"/>
          </p:nvPr>
        </p:nvSpPr>
        <p:spPr/>
        <p:txBody>
          <a:bodyPr/>
          <a:lstStyle/>
          <a:p>
            <a:r>
              <a:rPr lang="en-US" dirty="0"/>
              <a:t>AD RMS Client (5 of 6)</a:t>
            </a:r>
          </a:p>
        </p:txBody>
      </p:sp>
      <p:sp>
        <p:nvSpPr>
          <p:cNvPr id="5" name="Rectangle 4">
            <a:extLst>
              <a:ext uri="{FF2B5EF4-FFF2-40B4-BE49-F238E27FC236}">
                <a16:creationId xmlns:a16="http://schemas.microsoft.com/office/drawing/2014/main" id="{9FC9F42E-CB1B-4B44-A13C-242D32E2F240}"/>
              </a:ext>
            </a:extLst>
          </p:cNvPr>
          <p:cNvSpPr/>
          <p:nvPr/>
        </p:nvSpPr>
        <p:spPr>
          <a:xfrm>
            <a:off x="10066638" y="5279167"/>
            <a:ext cx="6096000" cy="1384995"/>
          </a:xfrm>
          <a:prstGeom prst="rect">
            <a:avLst/>
          </a:prstGeom>
        </p:spPr>
        <p:txBody>
          <a:bodyPr>
            <a:spAutoFit/>
          </a:bodyPr>
          <a:lstStyle/>
          <a:p>
            <a:pPr marL="342900" indent="-342900">
              <a:buFont typeface="+mj-lt"/>
              <a:buAutoNum type="arabicPeriod"/>
            </a:pPr>
            <a:r>
              <a:rPr lang="en-US" sz="1400" dirty="0"/>
              <a:t>AD DS</a:t>
            </a:r>
          </a:p>
          <a:p>
            <a:pPr marL="342900" indent="-342900">
              <a:buFont typeface="+mj-lt"/>
              <a:buAutoNum type="arabicPeriod"/>
            </a:pPr>
            <a:r>
              <a:rPr lang="en-US" sz="1400" dirty="0"/>
              <a:t>AD RMS Cluster</a:t>
            </a:r>
          </a:p>
          <a:p>
            <a:pPr marL="342900" indent="-342900">
              <a:buFont typeface="+mj-lt"/>
              <a:buAutoNum type="arabicPeriod"/>
            </a:pPr>
            <a:r>
              <a:rPr lang="en-US" sz="1400" dirty="0"/>
              <a:t>Web Server</a:t>
            </a:r>
          </a:p>
          <a:p>
            <a:pPr marL="342900" indent="-342900">
              <a:buFont typeface="+mj-lt"/>
              <a:buAutoNum type="arabicPeriod"/>
            </a:pPr>
            <a:r>
              <a:rPr lang="en-US" sz="1400" dirty="0"/>
              <a:t>SQL Server</a:t>
            </a:r>
          </a:p>
          <a:p>
            <a:pPr marL="342900" indent="-342900">
              <a:buFont typeface="+mj-lt"/>
              <a:buAutoNum type="arabicPeriod"/>
            </a:pPr>
            <a:r>
              <a:rPr lang="en-US" sz="1400" dirty="0">
                <a:solidFill>
                  <a:schemeClr val="accent1"/>
                </a:solidFill>
              </a:rPr>
              <a:t>AD RMS Client</a:t>
            </a:r>
          </a:p>
          <a:p>
            <a:pPr marL="342900" indent="-342900">
              <a:buFont typeface="+mj-lt"/>
              <a:buAutoNum type="arabicPeriod"/>
            </a:pPr>
            <a:r>
              <a:rPr lang="en-US" sz="1400" dirty="0"/>
              <a:t>Certificate Service</a:t>
            </a:r>
          </a:p>
        </p:txBody>
      </p:sp>
    </p:spTree>
    <p:extLst>
      <p:ext uri="{BB962C8B-B14F-4D97-AF65-F5344CB8AC3E}">
        <p14:creationId xmlns:p14="http://schemas.microsoft.com/office/powerpoint/2010/main" val="5264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426E5-B718-4217-B234-D4A574B2160F}"/>
              </a:ext>
            </a:extLst>
          </p:cNvPr>
          <p:cNvSpPr>
            <a:spLocks noGrp="1"/>
          </p:cNvSpPr>
          <p:nvPr>
            <p:ph idx="1"/>
          </p:nvPr>
        </p:nvSpPr>
        <p:spPr/>
        <p:txBody>
          <a:bodyPr/>
          <a:lstStyle/>
          <a:p>
            <a:r>
              <a:rPr lang="en-US" dirty="0"/>
              <a:t>AD RMS uses several certificates to protect communication between AD RMS components and clients</a:t>
            </a:r>
          </a:p>
          <a:p>
            <a:pPr lvl="1"/>
            <a:r>
              <a:rPr lang="en-US" dirty="0"/>
              <a:t>Issued using corporate trusted CA</a:t>
            </a:r>
          </a:p>
          <a:p>
            <a:pPr lvl="1"/>
            <a:r>
              <a:rPr lang="en-US" dirty="0"/>
              <a:t>Certificates in AD RMS are based on various </a:t>
            </a:r>
            <a:r>
              <a:rPr lang="en-US" dirty="0" err="1"/>
              <a:t>eXtensible</a:t>
            </a:r>
            <a:r>
              <a:rPr lang="en-US" dirty="0"/>
              <a:t> Rights Markup Language (</a:t>
            </a:r>
            <a:r>
              <a:rPr lang="en-US" dirty="0" err="1"/>
              <a:t>XrML</a:t>
            </a:r>
            <a:r>
              <a:rPr lang="en-US" dirty="0"/>
              <a:t>)</a:t>
            </a:r>
          </a:p>
          <a:p>
            <a:pPr lvl="2"/>
            <a:r>
              <a:rPr lang="en-US" dirty="0"/>
              <a:t>These protect communication between components and data</a:t>
            </a:r>
          </a:p>
          <a:p>
            <a:pPr lvl="2"/>
            <a:r>
              <a:rPr lang="en-US" dirty="0"/>
              <a:t>These certificates are different from AD Certificate Service certificates</a:t>
            </a:r>
          </a:p>
        </p:txBody>
      </p:sp>
      <p:sp>
        <p:nvSpPr>
          <p:cNvPr id="2" name="Title 1">
            <a:extLst>
              <a:ext uri="{FF2B5EF4-FFF2-40B4-BE49-F238E27FC236}">
                <a16:creationId xmlns:a16="http://schemas.microsoft.com/office/drawing/2014/main" id="{B04F0F11-2F6E-4258-9F1F-10216F96725F}"/>
              </a:ext>
            </a:extLst>
          </p:cNvPr>
          <p:cNvSpPr>
            <a:spLocks noGrp="1"/>
          </p:cNvSpPr>
          <p:nvPr>
            <p:ph type="title"/>
          </p:nvPr>
        </p:nvSpPr>
        <p:spPr/>
        <p:txBody>
          <a:bodyPr/>
          <a:lstStyle/>
          <a:p>
            <a:r>
              <a:rPr lang="en-US" dirty="0"/>
              <a:t>Active Directory Certificate Service (6 of 6)</a:t>
            </a:r>
          </a:p>
        </p:txBody>
      </p:sp>
      <p:sp>
        <p:nvSpPr>
          <p:cNvPr id="4" name="Rectangle 3">
            <a:extLst>
              <a:ext uri="{FF2B5EF4-FFF2-40B4-BE49-F238E27FC236}">
                <a16:creationId xmlns:a16="http://schemas.microsoft.com/office/drawing/2014/main" id="{D8FA40C7-DD94-4CE9-A041-CFA765209983}"/>
              </a:ext>
            </a:extLst>
          </p:cNvPr>
          <p:cNvSpPr/>
          <p:nvPr/>
        </p:nvSpPr>
        <p:spPr>
          <a:xfrm>
            <a:off x="10066638" y="5249394"/>
            <a:ext cx="6096000" cy="1384995"/>
          </a:xfrm>
          <a:prstGeom prst="rect">
            <a:avLst/>
          </a:prstGeom>
        </p:spPr>
        <p:txBody>
          <a:bodyPr>
            <a:spAutoFit/>
          </a:bodyPr>
          <a:lstStyle/>
          <a:p>
            <a:pPr marL="342900" indent="-342900">
              <a:buFont typeface="+mj-lt"/>
              <a:buAutoNum type="arabicPeriod"/>
            </a:pPr>
            <a:r>
              <a:rPr lang="en-US" sz="1400" dirty="0"/>
              <a:t>AD DS</a:t>
            </a:r>
          </a:p>
          <a:p>
            <a:pPr marL="342900" indent="-342900">
              <a:buFont typeface="+mj-lt"/>
              <a:buAutoNum type="arabicPeriod"/>
            </a:pPr>
            <a:r>
              <a:rPr lang="en-US" sz="1400" dirty="0"/>
              <a:t>AD RMS Cluster</a:t>
            </a:r>
          </a:p>
          <a:p>
            <a:pPr marL="342900" indent="-342900">
              <a:buFont typeface="+mj-lt"/>
              <a:buAutoNum type="arabicPeriod"/>
            </a:pPr>
            <a:r>
              <a:rPr lang="en-US" sz="1400" dirty="0"/>
              <a:t>Web Server</a:t>
            </a:r>
          </a:p>
          <a:p>
            <a:pPr marL="342900" indent="-342900">
              <a:buFont typeface="+mj-lt"/>
              <a:buAutoNum type="arabicPeriod"/>
            </a:pPr>
            <a:r>
              <a:rPr lang="en-US" sz="1400" dirty="0"/>
              <a:t>SQL Server</a:t>
            </a:r>
          </a:p>
          <a:p>
            <a:pPr marL="342900" indent="-342900">
              <a:buFont typeface="+mj-lt"/>
              <a:buAutoNum type="arabicPeriod"/>
            </a:pPr>
            <a:r>
              <a:rPr lang="en-US" sz="1400" dirty="0"/>
              <a:t>AD RMS Client</a:t>
            </a:r>
          </a:p>
          <a:p>
            <a:pPr marL="342900" indent="-342900">
              <a:buFont typeface="+mj-lt"/>
              <a:buAutoNum type="arabicPeriod"/>
            </a:pPr>
            <a:r>
              <a:rPr lang="en-US" sz="1400" dirty="0">
                <a:solidFill>
                  <a:schemeClr val="accent1"/>
                </a:solidFill>
              </a:rPr>
              <a:t>Certificate Service</a:t>
            </a:r>
          </a:p>
        </p:txBody>
      </p:sp>
    </p:spTree>
    <p:extLst>
      <p:ext uri="{BB962C8B-B14F-4D97-AF65-F5344CB8AC3E}">
        <p14:creationId xmlns:p14="http://schemas.microsoft.com/office/powerpoint/2010/main" val="35039648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Concepts of Directory template (2)</Template>
  <TotalTime>12</TotalTime>
  <Words>769</Words>
  <Application>Microsoft Office PowerPoint</Application>
  <PresentationFormat>Widescreen</PresentationFormat>
  <Paragraphs>126</Paragraphs>
  <Slides>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Narrow</vt:lpstr>
      <vt:lpstr>Calibri</vt:lpstr>
      <vt:lpstr>Franklin Gothic Medium</vt:lpstr>
      <vt:lpstr>Wingdings</vt:lpstr>
      <vt:lpstr>Wingdings 2</vt:lpstr>
      <vt:lpstr>Java Green</vt:lpstr>
      <vt:lpstr>Active Directory  Rights Management Services (RMS)</vt:lpstr>
      <vt:lpstr>AD RMS Components</vt:lpstr>
      <vt:lpstr>Active Directory Domain Services (AD DS) (1 of 6)</vt:lpstr>
      <vt:lpstr>The AD RMS Cluster (2 of 6)</vt:lpstr>
      <vt:lpstr>Web Server (3 of 6)</vt:lpstr>
      <vt:lpstr>SQL Server (4 of 6)</vt:lpstr>
      <vt:lpstr>AD RMS Client (5 of 6)</vt:lpstr>
      <vt:lpstr>Active Directory Certificate Service (6 of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  Rights Management Services (RMS)</dc:title>
  <dc:creator>Alex</dc:creator>
  <cp:lastModifiedBy>Alex</cp:lastModifiedBy>
  <cp:revision>2</cp:revision>
  <dcterms:created xsi:type="dcterms:W3CDTF">2018-04-23T13:09:06Z</dcterms:created>
  <dcterms:modified xsi:type="dcterms:W3CDTF">2018-04-23T13:21:15Z</dcterms:modified>
</cp:coreProperties>
</file>