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7" r:id="rId2"/>
    <p:sldId id="258" r:id="rId3"/>
    <p:sldId id="259" r:id="rId4"/>
    <p:sldId id="353" r:id="rId5"/>
    <p:sldId id="354" r:id="rId6"/>
    <p:sldId id="260"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0" autoAdjust="0"/>
    <p:restoredTop sz="94660"/>
  </p:normalViewPr>
  <p:slideViewPr>
    <p:cSldViewPr snapToGrid="0">
      <p:cViewPr varScale="1">
        <p:scale>
          <a:sx n="58" d="100"/>
          <a:sy n="58" d="100"/>
        </p:scale>
        <p:origin x="102" y="9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C13218-23C7-4FD7-92BC-C8513189EDAD}" type="datetimeFigureOut">
              <a:rPr lang="en-US" smtClean="0"/>
              <a:t>4/23/2018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2078EE-D4A1-4906-88CF-3876D276AB1E}" type="slidenum">
              <a:rPr lang="en-US" smtClean="0"/>
              <a:t>‹#›</a:t>
            </a:fld>
            <a:endParaRPr lang="en-US"/>
          </a:p>
        </p:txBody>
      </p:sp>
    </p:spTree>
    <p:extLst>
      <p:ext uri="{BB962C8B-B14F-4D97-AF65-F5344CB8AC3E}">
        <p14:creationId xmlns:p14="http://schemas.microsoft.com/office/powerpoint/2010/main" val="36227261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Students should be informed that many terms are abbreviated for consistent use, and that it might be a good idea to make a reference notes page to keep all of the terms and their abbreviations together. </a:t>
            </a:r>
          </a:p>
        </p:txBody>
      </p:sp>
      <p:sp>
        <p:nvSpPr>
          <p:cNvPr id="4" name="Slide Number Placeholder 3"/>
          <p:cNvSpPr>
            <a:spLocks noGrp="1"/>
          </p:cNvSpPr>
          <p:nvPr>
            <p:ph type="sldNum" sz="quarter" idx="10"/>
          </p:nvPr>
        </p:nvSpPr>
        <p:spPr/>
        <p:txBody>
          <a:bodyPr/>
          <a:lstStyle/>
          <a:p>
            <a:fld id="{C1097A96-D84A-48C7-B9F4-4A16298CA197}" type="slidenum">
              <a:rPr lang="en-US" smtClean="0"/>
              <a:t>1</a:t>
            </a:fld>
            <a:endParaRPr lang="en-US"/>
          </a:p>
        </p:txBody>
      </p:sp>
    </p:spTree>
    <p:extLst>
      <p:ext uri="{BB962C8B-B14F-4D97-AF65-F5344CB8AC3E}">
        <p14:creationId xmlns:p14="http://schemas.microsoft.com/office/powerpoint/2010/main" val="26058447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Rights management allows you to define the rights or actions that may be taken on selected protected data.</a:t>
            </a:r>
          </a:p>
          <a:p>
            <a:r>
              <a:rPr lang="en-US" dirty="0"/>
              <a:t>Though there are limitations to RMS, it is a straight forward way to ensure that data can only be manipulated in a way you define.</a:t>
            </a:r>
          </a:p>
          <a:p>
            <a:r>
              <a:rPr lang="en-US" dirty="0"/>
              <a:t>Limitations are apparent when data leaves the security of an infrastructure using AD RMS, meaning AD can no longer enforce authority over previously protected data. </a:t>
            </a:r>
          </a:p>
        </p:txBody>
      </p:sp>
      <p:sp>
        <p:nvSpPr>
          <p:cNvPr id="4" name="Slide Number Placeholder 3"/>
          <p:cNvSpPr>
            <a:spLocks noGrp="1"/>
          </p:cNvSpPr>
          <p:nvPr>
            <p:ph type="sldNum" sz="quarter" idx="10"/>
          </p:nvPr>
        </p:nvSpPr>
        <p:spPr/>
        <p:txBody>
          <a:bodyPr/>
          <a:lstStyle/>
          <a:p>
            <a:fld id="{C1097A96-D84A-48C7-B9F4-4A16298CA197}" type="slidenum">
              <a:rPr lang="en-US" smtClean="0"/>
              <a:t>2</a:t>
            </a:fld>
            <a:endParaRPr lang="en-US"/>
          </a:p>
        </p:txBody>
      </p:sp>
    </p:spTree>
    <p:extLst>
      <p:ext uri="{BB962C8B-B14F-4D97-AF65-F5344CB8AC3E}">
        <p14:creationId xmlns:p14="http://schemas.microsoft.com/office/powerpoint/2010/main" val="23005030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RMS is Microsoft’s approach to protecting and managing data between users and groups in an infrastructure, it uses various components to accomplish this, which will be covered in detail in Ch 14.3.</a:t>
            </a:r>
          </a:p>
          <a:p>
            <a:r>
              <a:rPr lang="en-US" dirty="0"/>
              <a:t>Azure itself is a cloud computing service produced by Microsoft, Azure RMS is the AD RMS equivalent which works within a cloud network.</a:t>
            </a:r>
          </a:p>
        </p:txBody>
      </p:sp>
      <p:sp>
        <p:nvSpPr>
          <p:cNvPr id="4" name="Slide Number Placeholder 3"/>
          <p:cNvSpPr>
            <a:spLocks noGrp="1"/>
          </p:cNvSpPr>
          <p:nvPr>
            <p:ph type="sldNum" sz="quarter" idx="10"/>
          </p:nvPr>
        </p:nvSpPr>
        <p:spPr/>
        <p:txBody>
          <a:bodyPr/>
          <a:lstStyle/>
          <a:p>
            <a:fld id="{C1097A96-D84A-48C7-B9F4-4A16298CA197}" type="slidenum">
              <a:rPr lang="en-US" smtClean="0"/>
              <a:t>3</a:t>
            </a:fld>
            <a:endParaRPr lang="en-US"/>
          </a:p>
        </p:txBody>
      </p:sp>
    </p:spTree>
    <p:extLst>
      <p:ext uri="{BB962C8B-B14F-4D97-AF65-F5344CB8AC3E}">
        <p14:creationId xmlns:p14="http://schemas.microsoft.com/office/powerpoint/2010/main" val="4776348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will be elaborated on in the following slides.</a:t>
            </a:r>
          </a:p>
          <a:p>
            <a:r>
              <a:rPr lang="en-US" dirty="0"/>
              <a:t>An example to illustrate these steps could be a student(A) assisting another(B) with a problem. </a:t>
            </a:r>
          </a:p>
          <a:p>
            <a:r>
              <a:rPr lang="en-US" dirty="0"/>
              <a:t>Student A must first decide who they are willing to help, and allow access to their information. Student A also decides what sort of notes or homework they will share with Student B. Even once Student B has access to Student A’s notes, Student A still decides if they can only view them, or copy, or share them with other students. </a:t>
            </a:r>
          </a:p>
        </p:txBody>
      </p:sp>
      <p:sp>
        <p:nvSpPr>
          <p:cNvPr id="4" name="Slide Number Placeholder 3"/>
          <p:cNvSpPr>
            <a:spLocks noGrp="1"/>
          </p:cNvSpPr>
          <p:nvPr>
            <p:ph type="sldNum" sz="quarter" idx="10"/>
          </p:nvPr>
        </p:nvSpPr>
        <p:spPr/>
        <p:txBody>
          <a:bodyPr/>
          <a:lstStyle/>
          <a:p>
            <a:fld id="{C1097A96-D84A-48C7-B9F4-4A16298CA197}" type="slidenum">
              <a:rPr lang="en-US" smtClean="0"/>
              <a:t>4</a:t>
            </a:fld>
            <a:endParaRPr lang="en-US"/>
          </a:p>
        </p:txBody>
      </p:sp>
    </p:spTree>
    <p:extLst>
      <p:ext uri="{BB962C8B-B14F-4D97-AF65-F5344CB8AC3E}">
        <p14:creationId xmlns:p14="http://schemas.microsoft.com/office/powerpoint/2010/main" val="28338783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Initial defense comes from managing traffic within a corporate network.</a:t>
            </a:r>
          </a:p>
        </p:txBody>
      </p:sp>
      <p:sp>
        <p:nvSpPr>
          <p:cNvPr id="4" name="Slide Number Placeholder 3"/>
          <p:cNvSpPr>
            <a:spLocks noGrp="1"/>
          </p:cNvSpPr>
          <p:nvPr>
            <p:ph type="sldNum" sz="quarter" idx="10"/>
          </p:nvPr>
        </p:nvSpPr>
        <p:spPr/>
        <p:txBody>
          <a:bodyPr/>
          <a:lstStyle/>
          <a:p>
            <a:fld id="{C1097A96-D84A-48C7-B9F4-4A16298CA197}" type="slidenum">
              <a:rPr lang="en-US" smtClean="0"/>
              <a:t>5</a:t>
            </a:fld>
            <a:endParaRPr lang="en-US"/>
          </a:p>
        </p:txBody>
      </p:sp>
    </p:spTree>
    <p:extLst>
      <p:ext uri="{BB962C8B-B14F-4D97-AF65-F5344CB8AC3E}">
        <p14:creationId xmlns:p14="http://schemas.microsoft.com/office/powerpoint/2010/main" val="37806950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Managing who has access to what data.</a:t>
            </a:r>
          </a:p>
          <a:p>
            <a:r>
              <a:rPr lang="en-US" dirty="0"/>
              <a:t>Students should be informed, ACLs will be covered more in Ch. 15.4.</a:t>
            </a:r>
          </a:p>
        </p:txBody>
      </p:sp>
      <p:sp>
        <p:nvSpPr>
          <p:cNvPr id="4" name="Slide Number Placeholder 3"/>
          <p:cNvSpPr>
            <a:spLocks noGrp="1"/>
          </p:cNvSpPr>
          <p:nvPr>
            <p:ph type="sldNum" sz="quarter" idx="10"/>
          </p:nvPr>
        </p:nvSpPr>
        <p:spPr/>
        <p:txBody>
          <a:bodyPr/>
          <a:lstStyle/>
          <a:p>
            <a:fld id="{C1097A96-D84A-48C7-B9F4-4A16298CA197}" type="slidenum">
              <a:rPr lang="en-US" smtClean="0"/>
              <a:t>6</a:t>
            </a:fld>
            <a:endParaRPr lang="en-US"/>
          </a:p>
        </p:txBody>
      </p:sp>
    </p:spTree>
    <p:extLst>
      <p:ext uri="{BB962C8B-B14F-4D97-AF65-F5344CB8AC3E}">
        <p14:creationId xmlns:p14="http://schemas.microsoft.com/office/powerpoint/2010/main" val="22304593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Managing what rights users have over the data they can access.</a:t>
            </a:r>
          </a:p>
          <a:p>
            <a:r>
              <a:rPr lang="en-US" dirty="0"/>
              <a:t>Note: There is never a sure guaranteed way to prevent data leakage.</a:t>
            </a:r>
          </a:p>
        </p:txBody>
      </p:sp>
      <p:sp>
        <p:nvSpPr>
          <p:cNvPr id="4" name="Slide Number Placeholder 3"/>
          <p:cNvSpPr>
            <a:spLocks noGrp="1"/>
          </p:cNvSpPr>
          <p:nvPr>
            <p:ph type="sldNum" sz="quarter" idx="10"/>
          </p:nvPr>
        </p:nvSpPr>
        <p:spPr/>
        <p:txBody>
          <a:bodyPr/>
          <a:lstStyle/>
          <a:p>
            <a:fld id="{C1097A96-D84A-48C7-B9F4-4A16298CA197}" type="slidenum">
              <a:rPr lang="en-US" smtClean="0"/>
              <a:t>7</a:t>
            </a:fld>
            <a:endParaRPr lang="en-US"/>
          </a:p>
        </p:txBody>
      </p:sp>
    </p:spTree>
    <p:extLst>
      <p:ext uri="{BB962C8B-B14F-4D97-AF65-F5344CB8AC3E}">
        <p14:creationId xmlns:p14="http://schemas.microsoft.com/office/powerpoint/2010/main" val="7702336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203200" y="153923"/>
            <a:ext cx="89408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9347200" y="2052960"/>
            <a:ext cx="26416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a:xfrm>
            <a:off x="494517" y="6645106"/>
            <a:ext cx="2844800" cy="274320"/>
          </a:xfrm>
        </p:spPr>
        <p:txBody>
          <a:bodyPr/>
          <a:lstStyle>
            <a:lvl1pPr>
              <a:defRPr sz="900">
                <a:solidFill>
                  <a:schemeClr val="tx1"/>
                </a:solidFill>
                <a:latin typeface="Arial Narrow" panose="020B0606020202030204" pitchFamily="34" charset="0"/>
              </a:defRPr>
            </a:lvl1pPr>
          </a:lstStyle>
          <a:p>
            <a:fld id="{B6F253DF-3324-43F8-B9A9-F5E721A7BEAC}" type="datetimeFigureOut">
              <a:rPr lang="en-US" smtClean="0"/>
              <a:t>4/23/2018</a:t>
            </a:fld>
            <a:endParaRPr lang="en-US"/>
          </a:p>
        </p:txBody>
      </p:sp>
      <p:sp>
        <p:nvSpPr>
          <p:cNvPr id="12" name="Footer Placeholder 11"/>
          <p:cNvSpPr>
            <a:spLocks noGrp="1"/>
          </p:cNvSpPr>
          <p:nvPr>
            <p:ph type="ftr" sz="quarter" idx="12"/>
          </p:nvPr>
        </p:nvSpPr>
        <p:spPr>
          <a:xfrm>
            <a:off x="4064000" y="6645106"/>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609600" y="2052960"/>
            <a:ext cx="84328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504773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722438"/>
            <a:ext cx="5386917"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438400"/>
            <a:ext cx="5386917"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3368" y="1722438"/>
            <a:ext cx="5389033"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438400"/>
            <a:ext cx="5389033"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494517" y="6641350"/>
            <a:ext cx="2844800" cy="274320"/>
          </a:xfrm>
        </p:spPr>
        <p:txBody>
          <a:bodyPr/>
          <a:lstStyle>
            <a:lvl1pPr>
              <a:defRPr sz="900">
                <a:solidFill>
                  <a:schemeClr val="tx1"/>
                </a:solidFill>
                <a:latin typeface="Arial Narrow" panose="020B0606020202030204" pitchFamily="34" charset="0"/>
              </a:defRPr>
            </a:lvl1pPr>
          </a:lstStyle>
          <a:p>
            <a:fld id="{B6F253DF-3324-43F8-B9A9-F5E721A7BEAC}" type="datetimeFigureOut">
              <a:rPr lang="en-US" smtClean="0"/>
              <a:t>4/23/2018</a:t>
            </a:fld>
            <a:endParaRPr lang="en-US"/>
          </a:p>
        </p:txBody>
      </p:sp>
      <p:sp>
        <p:nvSpPr>
          <p:cNvPr id="8" name="Footer Placeholder 7"/>
          <p:cNvSpPr>
            <a:spLocks noGrp="1"/>
          </p:cNvSpPr>
          <p:nvPr>
            <p:ph type="ftr" sz="quarter" idx="11"/>
          </p:nvPr>
        </p:nvSpPr>
        <p:spPr>
          <a:xfrm>
            <a:off x="4064000" y="664135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034202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94517" y="6617600"/>
            <a:ext cx="2844800" cy="274320"/>
          </a:xfrm>
        </p:spPr>
        <p:txBody>
          <a:bodyPr/>
          <a:lstStyle>
            <a:lvl1pPr>
              <a:defRPr sz="900">
                <a:solidFill>
                  <a:schemeClr val="tx1"/>
                </a:solidFill>
                <a:latin typeface="Arial Narrow" panose="020B0606020202030204" pitchFamily="34" charset="0"/>
              </a:defRPr>
            </a:lvl1pPr>
          </a:lstStyle>
          <a:p>
            <a:fld id="{B6F253DF-3324-43F8-B9A9-F5E721A7BEAC}" type="datetimeFigureOut">
              <a:rPr lang="en-US" smtClean="0"/>
              <a:t>4/23/2018</a:t>
            </a:fld>
            <a:endParaRPr lang="en-US"/>
          </a:p>
        </p:txBody>
      </p:sp>
      <p:sp>
        <p:nvSpPr>
          <p:cNvPr id="4" name="Footer Placeholder 3"/>
          <p:cNvSpPr>
            <a:spLocks noGrp="1"/>
          </p:cNvSpPr>
          <p:nvPr>
            <p:ph type="ftr" sz="quarter" idx="11"/>
          </p:nvPr>
        </p:nvSpPr>
        <p:spPr>
          <a:xfrm>
            <a:off x="4064000" y="661760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557614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03200" y="150919"/>
            <a:ext cx="11775736"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494517" y="6629475"/>
            <a:ext cx="2844800" cy="274320"/>
          </a:xfrm>
        </p:spPr>
        <p:txBody>
          <a:bodyPr/>
          <a:lstStyle>
            <a:lvl1pPr>
              <a:defRPr sz="900">
                <a:solidFill>
                  <a:schemeClr val="tx1"/>
                </a:solidFill>
                <a:latin typeface="Arial Narrow" panose="020B0606020202030204" pitchFamily="34" charset="0"/>
              </a:defRPr>
            </a:lvl1pPr>
          </a:lstStyle>
          <a:p>
            <a:fld id="{B6F253DF-3324-43F8-B9A9-F5E721A7BEAC}" type="datetimeFigureOut">
              <a:rPr lang="en-US" smtClean="0"/>
              <a:t>4/23/2018</a:t>
            </a:fld>
            <a:endParaRPr lang="en-US"/>
          </a:p>
        </p:txBody>
      </p:sp>
      <p:sp>
        <p:nvSpPr>
          <p:cNvPr id="3" name="Footer Placeholder 2"/>
          <p:cNvSpPr>
            <a:spLocks noGrp="1"/>
          </p:cNvSpPr>
          <p:nvPr>
            <p:ph type="ftr" sz="quarter" idx="11"/>
          </p:nvPr>
        </p:nvSpPr>
        <p:spPr>
          <a:xfrm>
            <a:off x="4064000" y="6629475"/>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86212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94517" y="6617600"/>
            <a:ext cx="2844800" cy="274320"/>
          </a:xfrm>
        </p:spPr>
        <p:txBody>
          <a:bodyPr/>
          <a:lstStyle>
            <a:lvl1pPr>
              <a:defRPr sz="900">
                <a:solidFill>
                  <a:schemeClr val="tx1"/>
                </a:solidFill>
                <a:latin typeface="Arial Narrow" panose="020B0606020202030204" pitchFamily="34" charset="0"/>
              </a:defRPr>
            </a:lvl1pPr>
          </a:lstStyle>
          <a:p>
            <a:fld id="{B6F253DF-3324-43F8-B9A9-F5E721A7BEAC}" type="datetimeFigureOut">
              <a:rPr lang="en-US" smtClean="0"/>
              <a:t>4/23/2018</a:t>
            </a:fld>
            <a:endParaRPr lang="en-US"/>
          </a:p>
        </p:txBody>
      </p:sp>
      <p:sp>
        <p:nvSpPr>
          <p:cNvPr id="5" name="Footer Placeholder 4"/>
          <p:cNvSpPr>
            <a:spLocks noGrp="1"/>
          </p:cNvSpPr>
          <p:nvPr>
            <p:ph type="ftr" sz="quarter" idx="11"/>
          </p:nvPr>
        </p:nvSpPr>
        <p:spPr>
          <a:xfrm>
            <a:off x="4064000" y="661760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03329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94517" y="6617600"/>
            <a:ext cx="2844800" cy="274320"/>
          </a:xfrm>
        </p:spPr>
        <p:txBody>
          <a:bodyPr/>
          <a:lstStyle>
            <a:lvl1pPr>
              <a:defRPr sz="900">
                <a:solidFill>
                  <a:schemeClr val="tx1"/>
                </a:solidFill>
                <a:latin typeface="Arial Narrow" panose="020B0606020202030204" pitchFamily="34" charset="0"/>
              </a:defRPr>
            </a:lvl1pPr>
          </a:lstStyle>
          <a:p>
            <a:fld id="{B6F253DF-3324-43F8-B9A9-F5E721A7BEAC}" type="datetimeFigureOut">
              <a:rPr lang="en-US" smtClean="0"/>
              <a:t>4/23/2018</a:t>
            </a:fld>
            <a:endParaRPr lang="en-US"/>
          </a:p>
        </p:txBody>
      </p:sp>
      <p:sp>
        <p:nvSpPr>
          <p:cNvPr id="5" name="Footer Placeholder 4"/>
          <p:cNvSpPr>
            <a:spLocks noGrp="1"/>
          </p:cNvSpPr>
          <p:nvPr>
            <p:ph type="ftr" sz="quarter" idx="11"/>
          </p:nvPr>
        </p:nvSpPr>
        <p:spPr>
          <a:xfrm>
            <a:off x="4064000" y="661760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942176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94517" y="6617600"/>
            <a:ext cx="2844800" cy="274320"/>
          </a:xfrm>
        </p:spPr>
        <p:txBody>
          <a:bodyPr/>
          <a:lstStyle>
            <a:lvl1pPr>
              <a:defRPr sz="900">
                <a:solidFill>
                  <a:schemeClr val="tx1"/>
                </a:solidFill>
                <a:latin typeface="Arial Narrow" panose="020B0606020202030204" pitchFamily="34" charset="0"/>
              </a:defRPr>
            </a:lvl1pPr>
          </a:lstStyle>
          <a:p>
            <a:fld id="{B6F253DF-3324-43F8-B9A9-F5E721A7BEAC}" type="datetimeFigureOut">
              <a:rPr lang="en-US" smtClean="0"/>
              <a:t>4/23/2018</a:t>
            </a:fld>
            <a:endParaRPr lang="en-US"/>
          </a:p>
        </p:txBody>
      </p:sp>
      <p:sp>
        <p:nvSpPr>
          <p:cNvPr id="5" name="Footer Placeholder 4"/>
          <p:cNvSpPr>
            <a:spLocks noGrp="1"/>
          </p:cNvSpPr>
          <p:nvPr>
            <p:ph type="ftr" sz="quarter" idx="11"/>
          </p:nvPr>
        </p:nvSpPr>
        <p:spPr>
          <a:xfrm>
            <a:off x="4064000" y="661760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46259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64176" y="1719072"/>
            <a:ext cx="563022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719072"/>
            <a:ext cx="5677725"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508695" y="6630110"/>
            <a:ext cx="2844800" cy="274320"/>
          </a:xfrm>
        </p:spPr>
        <p:txBody>
          <a:bodyPr/>
          <a:lstStyle>
            <a:lvl1pPr>
              <a:defRPr sz="900">
                <a:solidFill>
                  <a:schemeClr val="tx1"/>
                </a:solidFill>
                <a:latin typeface="Arial Narrow" panose="020B0606020202030204" pitchFamily="34" charset="0"/>
              </a:defRPr>
            </a:lvl1pPr>
          </a:lstStyle>
          <a:p>
            <a:fld id="{B6F253DF-3324-43F8-B9A9-F5E721A7BEAC}" type="datetimeFigureOut">
              <a:rPr lang="en-US" smtClean="0"/>
              <a:t>4/23/2018</a:t>
            </a:fld>
            <a:endParaRPr lang="en-US"/>
          </a:p>
        </p:txBody>
      </p:sp>
      <p:sp>
        <p:nvSpPr>
          <p:cNvPr id="6" name="Footer Placeholder 5"/>
          <p:cNvSpPr>
            <a:spLocks noGrp="1"/>
          </p:cNvSpPr>
          <p:nvPr>
            <p:ph type="ftr" sz="quarter" idx="11"/>
          </p:nvPr>
        </p:nvSpPr>
        <p:spPr>
          <a:xfrm>
            <a:off x="4064000" y="6629475"/>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05361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64176" y="1719072"/>
            <a:ext cx="563022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719072"/>
            <a:ext cx="5677725"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508695" y="6630110"/>
            <a:ext cx="2844800" cy="274320"/>
          </a:xfrm>
        </p:spPr>
        <p:txBody>
          <a:bodyPr/>
          <a:lstStyle>
            <a:lvl1pPr>
              <a:defRPr sz="900">
                <a:solidFill>
                  <a:schemeClr val="tx1"/>
                </a:solidFill>
                <a:latin typeface="Arial Narrow" panose="020B0606020202030204" pitchFamily="34" charset="0"/>
              </a:defRPr>
            </a:lvl1pPr>
          </a:lstStyle>
          <a:p>
            <a:fld id="{B6F253DF-3324-43F8-B9A9-F5E721A7BEAC}" type="datetimeFigureOut">
              <a:rPr lang="en-US" smtClean="0"/>
              <a:t>4/23/2018</a:t>
            </a:fld>
            <a:endParaRPr lang="en-US"/>
          </a:p>
        </p:txBody>
      </p:sp>
      <p:sp>
        <p:nvSpPr>
          <p:cNvPr id="6" name="Footer Placeholder 5"/>
          <p:cNvSpPr>
            <a:spLocks noGrp="1"/>
          </p:cNvSpPr>
          <p:nvPr>
            <p:ph type="ftr" sz="quarter" idx="11"/>
          </p:nvPr>
        </p:nvSpPr>
        <p:spPr>
          <a:xfrm>
            <a:off x="4064000" y="6629475"/>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260067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507999" y="685801"/>
            <a:ext cx="11210524"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94517" y="6581975"/>
            <a:ext cx="2844800" cy="274320"/>
          </a:xfrm>
        </p:spPr>
        <p:txBody>
          <a:bodyPr/>
          <a:lstStyle>
            <a:lvl1pPr>
              <a:defRPr sz="900">
                <a:solidFill>
                  <a:schemeClr val="tx1"/>
                </a:solidFill>
                <a:latin typeface="Arial Narrow" panose="020B0606020202030204" pitchFamily="34" charset="0"/>
              </a:defRPr>
            </a:lvl1pPr>
          </a:lstStyle>
          <a:p>
            <a:fld id="{B6F253DF-3324-43F8-B9A9-F5E721A7BEAC}" type="datetimeFigureOut">
              <a:rPr lang="en-US" smtClean="0"/>
              <a:t>4/23/2018</a:t>
            </a:fld>
            <a:endParaRPr lang="en-US"/>
          </a:p>
        </p:txBody>
      </p:sp>
      <p:sp>
        <p:nvSpPr>
          <p:cNvPr id="5" name="Footer Placeholder 4"/>
          <p:cNvSpPr>
            <a:spLocks noGrp="1"/>
          </p:cNvSpPr>
          <p:nvPr>
            <p:ph type="ftr" sz="quarter" idx="11"/>
          </p:nvPr>
        </p:nvSpPr>
        <p:spPr>
          <a:xfrm>
            <a:off x="4064000" y="6581975"/>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508000" y="152401"/>
            <a:ext cx="11175013"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16865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203200" y="153923"/>
            <a:ext cx="89408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9550400" y="2892277"/>
            <a:ext cx="21336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Date Placeholder 8"/>
          <p:cNvSpPr>
            <a:spLocks noGrp="1"/>
          </p:cNvSpPr>
          <p:nvPr>
            <p:ph type="dt" sz="half" idx="10"/>
          </p:nvPr>
        </p:nvSpPr>
        <p:spPr>
          <a:xfrm>
            <a:off x="494517" y="6641350"/>
            <a:ext cx="2844800" cy="274320"/>
          </a:xfrm>
        </p:spPr>
        <p:txBody>
          <a:bodyPr/>
          <a:lstStyle>
            <a:lvl1pPr>
              <a:defRPr sz="900">
                <a:solidFill>
                  <a:schemeClr val="tx1"/>
                </a:solidFill>
                <a:latin typeface="Arial Narrow" panose="020B0606020202030204" pitchFamily="34" charset="0"/>
              </a:defRPr>
            </a:lvl1pPr>
          </a:lstStyle>
          <a:p>
            <a:fld id="{B6F253DF-3324-43F8-B9A9-F5E721A7BEAC}" type="datetimeFigureOut">
              <a:rPr lang="en-US" smtClean="0"/>
              <a:t>4/23/2018</a:t>
            </a:fld>
            <a:endParaRPr lang="en-US"/>
          </a:p>
        </p:txBody>
      </p:sp>
      <p:sp>
        <p:nvSpPr>
          <p:cNvPr id="11" name="Footer Placeholder 10"/>
          <p:cNvSpPr>
            <a:spLocks noGrp="1"/>
          </p:cNvSpPr>
          <p:nvPr>
            <p:ph type="ftr" sz="quarter" idx="12"/>
          </p:nvPr>
        </p:nvSpPr>
        <p:spPr>
          <a:xfrm>
            <a:off x="4064000" y="664135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508000" y="2892277"/>
            <a:ext cx="84328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746595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203200" y="153923"/>
            <a:ext cx="89408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9550400" y="2892277"/>
            <a:ext cx="21336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Date Placeholder 8"/>
          <p:cNvSpPr>
            <a:spLocks noGrp="1"/>
          </p:cNvSpPr>
          <p:nvPr>
            <p:ph type="dt" sz="half" idx="10"/>
          </p:nvPr>
        </p:nvSpPr>
        <p:spPr>
          <a:xfrm>
            <a:off x="494517" y="6641350"/>
            <a:ext cx="2844800" cy="274320"/>
          </a:xfrm>
        </p:spPr>
        <p:txBody>
          <a:bodyPr/>
          <a:lstStyle>
            <a:lvl1pPr>
              <a:defRPr sz="900">
                <a:solidFill>
                  <a:schemeClr val="tx1"/>
                </a:solidFill>
                <a:latin typeface="Arial Narrow" panose="020B0606020202030204" pitchFamily="34" charset="0"/>
              </a:defRPr>
            </a:lvl1pPr>
          </a:lstStyle>
          <a:p>
            <a:fld id="{B6F253DF-3324-43F8-B9A9-F5E721A7BEAC}" type="datetimeFigureOut">
              <a:rPr lang="en-US" smtClean="0"/>
              <a:t>4/23/2018</a:t>
            </a:fld>
            <a:endParaRPr lang="en-US"/>
          </a:p>
        </p:txBody>
      </p:sp>
      <p:sp>
        <p:nvSpPr>
          <p:cNvPr id="11" name="Footer Placeholder 10"/>
          <p:cNvSpPr>
            <a:spLocks noGrp="1"/>
          </p:cNvSpPr>
          <p:nvPr>
            <p:ph type="ftr" sz="quarter" idx="12"/>
          </p:nvPr>
        </p:nvSpPr>
        <p:spPr>
          <a:xfrm>
            <a:off x="4064000" y="6641350"/>
            <a:ext cx="44704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508000" y="2892277"/>
            <a:ext cx="8432800" cy="1645920"/>
          </a:xfrm>
        </p:spPr>
        <p:txBody>
          <a:bodyPr/>
          <a:lstStyle>
            <a:lvl1pPr algn="r">
              <a:defRPr sz="4200" spc="150" baseline="0">
                <a:solidFill>
                  <a:schemeClr val="tx1"/>
                </a:solidFill>
              </a:defRPr>
            </a:lvl1pPr>
          </a:lstStyle>
          <a:p>
            <a:r>
              <a:rPr lang="en-US"/>
              <a:t>Click to edit Master title style</a:t>
            </a:r>
            <a:endParaRPr lang="en-US" dirty="0"/>
          </a:p>
        </p:txBody>
      </p:sp>
      <p:sp>
        <p:nvSpPr>
          <p:cNvPr id="13" name="Slide Number Placeholder 3"/>
          <p:cNvSpPr txBox="1">
            <a:spLocks/>
          </p:cNvSpPr>
          <p:nvPr/>
        </p:nvSpPr>
        <p:spPr>
          <a:xfrm>
            <a:off x="10979573" y="6631305"/>
            <a:ext cx="777288"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24252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203200" y="1634971"/>
            <a:ext cx="11775736"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203199" y="152401"/>
            <a:ext cx="11752063"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508000" y="355847"/>
            <a:ext cx="11175013"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507999" y="1719071"/>
            <a:ext cx="11210524" cy="440740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94517" y="6356350"/>
            <a:ext cx="2844800" cy="274320"/>
          </a:xfrm>
          <a:prstGeom prst="rect">
            <a:avLst/>
          </a:prstGeom>
        </p:spPr>
        <p:txBody>
          <a:bodyPr vert="horz" lIns="91440" tIns="45720" rIns="91440" bIns="45720" rtlCol="0" anchor="ctr"/>
          <a:lstStyle>
            <a:lvl1pPr algn="l">
              <a:defRPr sz="1100">
                <a:solidFill>
                  <a:schemeClr val="tx2"/>
                </a:solidFill>
              </a:defRPr>
            </a:lvl1pPr>
          </a:lstStyle>
          <a:p>
            <a:fld id="{B6F253DF-3324-43F8-B9A9-F5E721A7BEAC}" type="datetimeFigureOut">
              <a:rPr lang="en-US" smtClean="0"/>
              <a:t>4/23/2018</a:t>
            </a:fld>
            <a:endParaRPr lang="en-US"/>
          </a:p>
        </p:txBody>
      </p:sp>
      <p:sp>
        <p:nvSpPr>
          <p:cNvPr id="5" name="Footer Placeholder 4"/>
          <p:cNvSpPr>
            <a:spLocks noGrp="1"/>
          </p:cNvSpPr>
          <p:nvPr>
            <p:ph type="ftr" sz="quarter" idx="3"/>
          </p:nvPr>
        </p:nvSpPr>
        <p:spPr>
          <a:xfrm>
            <a:off x="4064000" y="6356350"/>
            <a:ext cx="44704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10979573" y="6355080"/>
            <a:ext cx="777288"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4C42B32B-6AAD-4209-B847-1F062D4CB310}" type="slidenum">
              <a:rPr lang="en-US" smtClean="0"/>
              <a:t>‹#›</a:t>
            </a:fld>
            <a:endParaRPr lang="en-US"/>
          </a:p>
        </p:txBody>
      </p:sp>
    </p:spTree>
    <p:extLst>
      <p:ext uri="{BB962C8B-B14F-4D97-AF65-F5344CB8AC3E}">
        <p14:creationId xmlns:p14="http://schemas.microsoft.com/office/powerpoint/2010/main" val="36699875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0EBDFBA-0503-4B53-A452-98615DE263CE}"/>
              </a:ext>
            </a:extLst>
          </p:cNvPr>
          <p:cNvSpPr>
            <a:spLocks noGrp="1"/>
          </p:cNvSpPr>
          <p:nvPr>
            <p:ph type="subTitle" idx="1"/>
          </p:nvPr>
        </p:nvSpPr>
        <p:spPr>
          <a:xfrm>
            <a:off x="9347200" y="2052960"/>
            <a:ext cx="2641600" cy="2852672"/>
          </a:xfrm>
        </p:spPr>
        <p:txBody>
          <a:bodyPr>
            <a:normAutofit fontScale="70000" lnSpcReduction="20000"/>
          </a:bodyPr>
          <a:lstStyle/>
          <a:p>
            <a:r>
              <a:rPr lang="en-US" dirty="0"/>
              <a:t>Chapter 14:</a:t>
            </a:r>
          </a:p>
          <a:p>
            <a:pPr marL="457200" indent="-457200">
              <a:buFont typeface="+mj-lt"/>
              <a:buAutoNum type="arabicPeriod"/>
            </a:pPr>
            <a:r>
              <a:rPr lang="en-US" dirty="0">
                <a:solidFill>
                  <a:schemeClr val="accent1"/>
                </a:solidFill>
              </a:rPr>
              <a:t>What is AD RMS &amp; Steps to Data Protection</a:t>
            </a:r>
          </a:p>
          <a:p>
            <a:pPr marL="457200" indent="-457200">
              <a:buFont typeface="+mj-lt"/>
              <a:buAutoNum type="arabicPeriod"/>
            </a:pPr>
            <a:r>
              <a:rPr lang="en-US" dirty="0"/>
              <a:t>Abilities &amp; Boundaries of AD RMS</a:t>
            </a:r>
          </a:p>
          <a:p>
            <a:pPr marL="457200" indent="-457200">
              <a:buFont typeface="+mj-lt"/>
              <a:buAutoNum type="arabicPeriod"/>
            </a:pPr>
            <a:r>
              <a:rPr lang="en-US" dirty="0"/>
              <a:t>AD RMS Components</a:t>
            </a:r>
          </a:p>
          <a:p>
            <a:pPr marL="457200" indent="-457200">
              <a:buFont typeface="+mj-lt"/>
              <a:buAutoNum type="arabicPeriod"/>
            </a:pPr>
            <a:r>
              <a:rPr lang="en-US" dirty="0"/>
              <a:t>How does AD RMS work?</a:t>
            </a:r>
          </a:p>
          <a:p>
            <a:pPr marL="457200" indent="-457200">
              <a:buFont typeface="+mj-lt"/>
              <a:buAutoNum type="arabicPeriod"/>
            </a:pPr>
            <a:r>
              <a:rPr lang="en-US" dirty="0"/>
              <a:t>How does AD RMS work? (Review)</a:t>
            </a:r>
          </a:p>
          <a:p>
            <a:pPr marL="457200" indent="-457200">
              <a:buFont typeface="+mj-lt"/>
              <a:buAutoNum type="arabicPeriod"/>
            </a:pPr>
            <a:r>
              <a:rPr lang="en-US" dirty="0"/>
              <a:t>How do we deploy AD RMS?</a:t>
            </a:r>
          </a:p>
          <a:p>
            <a:pPr marL="342900" indent="-342900">
              <a:buFont typeface="Arial" panose="020B0604020202020204" pitchFamily="34" charset="0"/>
              <a:buChar char="•"/>
            </a:pPr>
            <a:endParaRPr lang="en-US" dirty="0"/>
          </a:p>
        </p:txBody>
      </p:sp>
      <p:sp>
        <p:nvSpPr>
          <p:cNvPr id="2" name="Title 1">
            <a:extLst>
              <a:ext uri="{FF2B5EF4-FFF2-40B4-BE49-F238E27FC236}">
                <a16:creationId xmlns:a16="http://schemas.microsoft.com/office/drawing/2014/main" id="{04546C2F-FF15-490C-976D-53C958241B2C}"/>
              </a:ext>
            </a:extLst>
          </p:cNvPr>
          <p:cNvSpPr>
            <a:spLocks noGrp="1"/>
          </p:cNvSpPr>
          <p:nvPr>
            <p:ph type="title"/>
          </p:nvPr>
        </p:nvSpPr>
        <p:spPr/>
        <p:txBody>
          <a:bodyPr/>
          <a:lstStyle/>
          <a:p>
            <a:r>
              <a:rPr lang="en-US" sz="4400" dirty="0"/>
              <a:t>Active Directory </a:t>
            </a:r>
            <a:br>
              <a:rPr lang="en-US" sz="4400" dirty="0"/>
            </a:br>
            <a:r>
              <a:rPr lang="en-US" sz="4400" dirty="0"/>
              <a:t>Rights Management Services (RMS)</a:t>
            </a:r>
          </a:p>
        </p:txBody>
      </p:sp>
    </p:spTree>
    <p:extLst>
      <p:ext uri="{BB962C8B-B14F-4D97-AF65-F5344CB8AC3E}">
        <p14:creationId xmlns:p14="http://schemas.microsoft.com/office/powerpoint/2010/main" val="1381278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1E192A-F363-454F-8D48-36E50663193C}"/>
              </a:ext>
            </a:extLst>
          </p:cNvPr>
          <p:cNvSpPr>
            <a:spLocks noGrp="1"/>
          </p:cNvSpPr>
          <p:nvPr>
            <p:ph idx="1"/>
          </p:nvPr>
        </p:nvSpPr>
        <p:spPr/>
        <p:txBody>
          <a:bodyPr/>
          <a:lstStyle/>
          <a:p>
            <a:r>
              <a:rPr lang="en-US" dirty="0"/>
              <a:t>Is a server role that helps protect sensitive data that has been forwarded, printed, or copied without permission</a:t>
            </a:r>
          </a:p>
          <a:p>
            <a:r>
              <a:rPr lang="en-US" dirty="0"/>
              <a:t>It also allows you to accomplish this using corporate policies to ensure data governance</a:t>
            </a:r>
          </a:p>
        </p:txBody>
      </p:sp>
      <p:sp>
        <p:nvSpPr>
          <p:cNvPr id="2" name="Title 1">
            <a:extLst>
              <a:ext uri="{FF2B5EF4-FFF2-40B4-BE49-F238E27FC236}">
                <a16:creationId xmlns:a16="http://schemas.microsoft.com/office/drawing/2014/main" id="{EDEF1242-0FF4-47E8-8BCA-C68A50B434DB}"/>
              </a:ext>
            </a:extLst>
          </p:cNvPr>
          <p:cNvSpPr>
            <a:spLocks noGrp="1"/>
          </p:cNvSpPr>
          <p:nvPr>
            <p:ph type="title"/>
          </p:nvPr>
        </p:nvSpPr>
        <p:spPr/>
        <p:txBody>
          <a:bodyPr/>
          <a:lstStyle/>
          <a:p>
            <a:r>
              <a:rPr lang="en-US" dirty="0"/>
              <a:t>Rights Management Services (RMS)</a:t>
            </a:r>
          </a:p>
        </p:txBody>
      </p:sp>
    </p:spTree>
    <p:extLst>
      <p:ext uri="{BB962C8B-B14F-4D97-AF65-F5344CB8AC3E}">
        <p14:creationId xmlns:p14="http://schemas.microsoft.com/office/powerpoint/2010/main" val="2370504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04E35C9-AFAA-4FB5-ADBE-DF7BD038BC32}"/>
              </a:ext>
            </a:extLst>
          </p:cNvPr>
          <p:cNvSpPr>
            <a:spLocks noGrp="1"/>
          </p:cNvSpPr>
          <p:nvPr>
            <p:ph idx="1"/>
          </p:nvPr>
        </p:nvSpPr>
        <p:spPr/>
        <p:txBody>
          <a:bodyPr/>
          <a:lstStyle/>
          <a:p>
            <a:r>
              <a:rPr lang="en-US" dirty="0"/>
              <a:t>It is an approach by Microsoft to </a:t>
            </a:r>
            <a:r>
              <a:rPr lang="en-US" b="1" dirty="0"/>
              <a:t>Information Rights Management (IRM) </a:t>
            </a:r>
          </a:p>
          <a:p>
            <a:pPr lvl="1"/>
            <a:r>
              <a:rPr lang="en-US" dirty="0"/>
              <a:t>Which is compliant with Federal Information Processing Standard (FIPS) 140-1</a:t>
            </a:r>
          </a:p>
          <a:p>
            <a:r>
              <a:rPr lang="en-US" dirty="0"/>
              <a:t>AD RMS is the updated version to Microsoft’s first approach, which was reintroduced with Windows Server 2008</a:t>
            </a:r>
          </a:p>
          <a:p>
            <a:pPr lvl="1"/>
            <a:r>
              <a:rPr lang="en-US" dirty="0"/>
              <a:t>Has continued to grow with features since</a:t>
            </a:r>
          </a:p>
          <a:p>
            <a:pPr lvl="1"/>
            <a:r>
              <a:rPr lang="en-US" dirty="0"/>
              <a:t>Has been included with every new Windows Server version</a:t>
            </a:r>
          </a:p>
          <a:p>
            <a:r>
              <a:rPr lang="en-US" dirty="0"/>
              <a:t>Microsoft also released Azure RMS</a:t>
            </a:r>
          </a:p>
          <a:p>
            <a:pPr lvl="1"/>
            <a:r>
              <a:rPr lang="en-US" dirty="0"/>
              <a:t>Which can be used in a hybrid cloud environment to protect data</a:t>
            </a:r>
          </a:p>
        </p:txBody>
      </p:sp>
      <p:sp>
        <p:nvSpPr>
          <p:cNvPr id="2" name="Title 1">
            <a:extLst>
              <a:ext uri="{FF2B5EF4-FFF2-40B4-BE49-F238E27FC236}">
                <a16:creationId xmlns:a16="http://schemas.microsoft.com/office/drawing/2014/main" id="{367A9511-A177-44FF-814B-697D9347D951}"/>
              </a:ext>
            </a:extLst>
          </p:cNvPr>
          <p:cNvSpPr>
            <a:spLocks noGrp="1"/>
          </p:cNvSpPr>
          <p:nvPr>
            <p:ph type="title"/>
          </p:nvPr>
        </p:nvSpPr>
        <p:spPr/>
        <p:txBody>
          <a:bodyPr/>
          <a:lstStyle/>
          <a:p>
            <a:r>
              <a:rPr lang="en-US" dirty="0"/>
              <a:t>What is AD Rights Management Services (RMS)?</a:t>
            </a:r>
          </a:p>
        </p:txBody>
      </p:sp>
    </p:spTree>
    <p:extLst>
      <p:ext uri="{BB962C8B-B14F-4D97-AF65-F5344CB8AC3E}">
        <p14:creationId xmlns:p14="http://schemas.microsoft.com/office/powerpoint/2010/main" val="2009251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846146D-67E4-4A09-B22B-98A19FB33180}"/>
              </a:ext>
            </a:extLst>
          </p:cNvPr>
          <p:cNvSpPr>
            <a:spLocks noGrp="1"/>
          </p:cNvSpPr>
          <p:nvPr>
            <p:ph idx="1"/>
          </p:nvPr>
        </p:nvSpPr>
        <p:spPr/>
        <p:txBody>
          <a:bodyPr/>
          <a:lstStyle/>
          <a:p>
            <a:pPr marL="502920" indent="-457200">
              <a:buClrTx/>
              <a:buFont typeface="+mj-lt"/>
              <a:buAutoNum type="arabicPeriod"/>
            </a:pPr>
            <a:r>
              <a:rPr lang="en-US" dirty="0"/>
              <a:t>Decide who has access to the corporate network and resources</a:t>
            </a:r>
          </a:p>
          <a:p>
            <a:pPr marL="502920" indent="-457200">
              <a:buClrTx/>
              <a:buFont typeface="+mj-lt"/>
              <a:buAutoNum type="arabicPeriod"/>
            </a:pPr>
            <a:r>
              <a:rPr lang="en-US" dirty="0"/>
              <a:t>Control data access for users and groups within the corporate network</a:t>
            </a:r>
          </a:p>
          <a:p>
            <a:pPr marL="502920" indent="-457200">
              <a:buClrTx/>
              <a:buFont typeface="+mj-lt"/>
              <a:buAutoNum type="arabicPeriod"/>
            </a:pPr>
            <a:r>
              <a:rPr lang="en-US" dirty="0"/>
              <a:t>Control what users can do with data once they have access to it</a:t>
            </a:r>
          </a:p>
          <a:p>
            <a:endParaRPr lang="en-US" dirty="0"/>
          </a:p>
          <a:p>
            <a:endParaRPr lang="en-US" dirty="0"/>
          </a:p>
          <a:p>
            <a:endParaRPr lang="en-US" dirty="0"/>
          </a:p>
        </p:txBody>
      </p:sp>
      <p:sp>
        <p:nvSpPr>
          <p:cNvPr id="3" name="Title 2">
            <a:extLst>
              <a:ext uri="{FF2B5EF4-FFF2-40B4-BE49-F238E27FC236}">
                <a16:creationId xmlns:a16="http://schemas.microsoft.com/office/drawing/2014/main" id="{3D0132BB-990B-44F2-92D2-44258B604FC9}"/>
              </a:ext>
            </a:extLst>
          </p:cNvPr>
          <p:cNvSpPr>
            <a:spLocks noGrp="1"/>
          </p:cNvSpPr>
          <p:nvPr>
            <p:ph type="title"/>
          </p:nvPr>
        </p:nvSpPr>
        <p:spPr/>
        <p:txBody>
          <a:bodyPr/>
          <a:lstStyle/>
          <a:p>
            <a:r>
              <a:rPr lang="en-US" dirty="0"/>
              <a:t>Steps to Data Protection</a:t>
            </a:r>
          </a:p>
        </p:txBody>
      </p:sp>
    </p:spTree>
    <p:extLst>
      <p:ext uri="{BB962C8B-B14F-4D97-AF65-F5344CB8AC3E}">
        <p14:creationId xmlns:p14="http://schemas.microsoft.com/office/powerpoint/2010/main" val="1334401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1852DE-99B3-46FB-AADD-FBB796443CF5}"/>
              </a:ext>
            </a:extLst>
          </p:cNvPr>
          <p:cNvSpPr>
            <a:spLocks noGrp="1"/>
          </p:cNvSpPr>
          <p:nvPr>
            <p:ph idx="1"/>
          </p:nvPr>
        </p:nvSpPr>
        <p:spPr>
          <a:xfrm>
            <a:off x="508000" y="1788554"/>
            <a:ext cx="10515600" cy="4586061"/>
          </a:xfrm>
        </p:spPr>
        <p:txBody>
          <a:bodyPr/>
          <a:lstStyle/>
          <a:p>
            <a:r>
              <a:rPr lang="en-US" dirty="0"/>
              <a:t>Decide who has access to the corporate network and resources</a:t>
            </a:r>
          </a:p>
          <a:p>
            <a:pPr lvl="1"/>
            <a:r>
              <a:rPr lang="en-US" dirty="0"/>
              <a:t>This falls under perimeter defense </a:t>
            </a:r>
          </a:p>
          <a:p>
            <a:pPr lvl="2"/>
            <a:r>
              <a:rPr lang="en-US" dirty="0"/>
              <a:t>Hardware/software firewalls can be used to define rules to manage traffic coming in and out of the corporate networks</a:t>
            </a:r>
          </a:p>
          <a:p>
            <a:pPr lvl="2"/>
            <a:r>
              <a:rPr lang="en-US" dirty="0"/>
              <a:t>Modern layer-7 firewalls and Next Generation Firewalls</a:t>
            </a:r>
          </a:p>
          <a:p>
            <a:pPr lvl="3"/>
            <a:r>
              <a:rPr lang="en-US" dirty="0"/>
              <a:t>Manage connections</a:t>
            </a:r>
          </a:p>
          <a:p>
            <a:pPr lvl="3"/>
            <a:r>
              <a:rPr lang="en-US" dirty="0"/>
              <a:t>Allow for analysis of traffic based on applications and user accounts (which are AD integrated)</a:t>
            </a:r>
          </a:p>
          <a:p>
            <a:pPr lvl="3"/>
            <a:r>
              <a:rPr lang="en-US" dirty="0"/>
              <a:t>Helps prevent internet threats such as viruses, malware, and phishing emails</a:t>
            </a:r>
          </a:p>
        </p:txBody>
      </p:sp>
      <p:sp>
        <p:nvSpPr>
          <p:cNvPr id="2" name="Title 1">
            <a:extLst>
              <a:ext uri="{FF2B5EF4-FFF2-40B4-BE49-F238E27FC236}">
                <a16:creationId xmlns:a16="http://schemas.microsoft.com/office/drawing/2014/main" id="{5568B6A6-4EF0-4567-A862-832D7B24663C}"/>
              </a:ext>
            </a:extLst>
          </p:cNvPr>
          <p:cNvSpPr>
            <a:spLocks noGrp="1"/>
          </p:cNvSpPr>
          <p:nvPr>
            <p:ph type="title"/>
          </p:nvPr>
        </p:nvSpPr>
        <p:spPr/>
        <p:txBody>
          <a:bodyPr/>
          <a:lstStyle/>
          <a:p>
            <a:r>
              <a:rPr lang="en-US" dirty="0"/>
              <a:t>Steps to Data Protection: Step 1 of 3</a:t>
            </a:r>
          </a:p>
        </p:txBody>
      </p:sp>
      <p:sp>
        <p:nvSpPr>
          <p:cNvPr id="5" name="Rectangle 4">
            <a:extLst>
              <a:ext uri="{FF2B5EF4-FFF2-40B4-BE49-F238E27FC236}">
                <a16:creationId xmlns:a16="http://schemas.microsoft.com/office/drawing/2014/main" id="{55FC4CFC-A325-476E-BE86-DB5D5657A732}"/>
              </a:ext>
            </a:extLst>
          </p:cNvPr>
          <p:cNvSpPr/>
          <p:nvPr/>
        </p:nvSpPr>
        <p:spPr>
          <a:xfrm>
            <a:off x="7787640" y="4889862"/>
            <a:ext cx="4403866" cy="1754778"/>
          </a:xfrm>
          <a:prstGeom prst="rect">
            <a:avLst/>
          </a:prstGeom>
        </p:spPr>
        <p:txBody>
          <a:bodyPr wrap="square">
            <a:spAutoFit/>
          </a:bodyPr>
          <a:lstStyle/>
          <a:p>
            <a:pPr marL="342900" indent="-342900">
              <a:buFont typeface="+mj-lt"/>
              <a:buAutoNum type="arabicPeriod"/>
            </a:pPr>
            <a:r>
              <a:rPr lang="en-US" dirty="0">
                <a:solidFill>
                  <a:schemeClr val="accent1"/>
                </a:solidFill>
              </a:rPr>
              <a:t>Decide who has access to the corporate network and resources</a:t>
            </a:r>
          </a:p>
          <a:p>
            <a:pPr marL="342900" indent="-342900">
              <a:buFont typeface="+mj-lt"/>
              <a:buAutoNum type="arabicPeriod"/>
            </a:pPr>
            <a:r>
              <a:rPr lang="en-US" dirty="0"/>
              <a:t>Control data access for users and groups within the corporate network</a:t>
            </a:r>
          </a:p>
          <a:p>
            <a:pPr marL="342900" indent="-342900">
              <a:buFont typeface="+mj-lt"/>
              <a:buAutoNum type="arabicPeriod"/>
            </a:pPr>
            <a:r>
              <a:rPr lang="en-US" dirty="0"/>
              <a:t>Control what users can do with data once they have access to it</a:t>
            </a:r>
          </a:p>
        </p:txBody>
      </p:sp>
    </p:spTree>
    <p:extLst>
      <p:ext uri="{BB962C8B-B14F-4D97-AF65-F5344CB8AC3E}">
        <p14:creationId xmlns:p14="http://schemas.microsoft.com/office/powerpoint/2010/main" val="905493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59A351-DB10-4C6E-8C6E-EFC97DD0B6A6}"/>
              </a:ext>
            </a:extLst>
          </p:cNvPr>
          <p:cNvSpPr>
            <a:spLocks noGrp="1"/>
          </p:cNvSpPr>
          <p:nvPr>
            <p:ph idx="1"/>
          </p:nvPr>
        </p:nvSpPr>
        <p:spPr/>
        <p:txBody>
          <a:bodyPr/>
          <a:lstStyle/>
          <a:p>
            <a:r>
              <a:rPr lang="en-US" dirty="0"/>
              <a:t>Control data access for users and groups within the corporate network</a:t>
            </a:r>
          </a:p>
          <a:p>
            <a:pPr lvl="1"/>
            <a:r>
              <a:rPr lang="en-US" dirty="0"/>
              <a:t>Accomplished by using NTFS and Access Control Lists (ACLs)</a:t>
            </a:r>
          </a:p>
          <a:p>
            <a:pPr lvl="2"/>
            <a:r>
              <a:rPr lang="en-US" dirty="0"/>
              <a:t>(NTFS) New Technology File System is a proprietary file system developed by Microsoft</a:t>
            </a:r>
          </a:p>
          <a:p>
            <a:pPr lvl="1"/>
            <a:endParaRPr lang="en-US" dirty="0"/>
          </a:p>
          <a:p>
            <a:pPr lvl="1"/>
            <a:endParaRPr lang="en-US" dirty="0"/>
          </a:p>
          <a:p>
            <a:r>
              <a:rPr lang="en-US" dirty="0"/>
              <a:t>Benefits:</a:t>
            </a:r>
          </a:p>
          <a:p>
            <a:pPr lvl="1"/>
            <a:r>
              <a:rPr lang="en-US" dirty="0"/>
              <a:t>Help control Who has access to What data and resources</a:t>
            </a:r>
          </a:p>
          <a:p>
            <a:r>
              <a:rPr lang="en-US" dirty="0"/>
              <a:t>Remaining Challenges:</a:t>
            </a:r>
          </a:p>
          <a:p>
            <a:pPr lvl="1"/>
            <a:r>
              <a:rPr lang="en-US" dirty="0"/>
              <a:t>Protecting the data once users and groups have access to it</a:t>
            </a:r>
          </a:p>
        </p:txBody>
      </p:sp>
      <p:sp>
        <p:nvSpPr>
          <p:cNvPr id="2" name="Title 1">
            <a:extLst>
              <a:ext uri="{FF2B5EF4-FFF2-40B4-BE49-F238E27FC236}">
                <a16:creationId xmlns:a16="http://schemas.microsoft.com/office/drawing/2014/main" id="{AE8A0E8D-EFFA-4F6D-9B7F-845CB5C4AA83}"/>
              </a:ext>
            </a:extLst>
          </p:cNvPr>
          <p:cNvSpPr>
            <a:spLocks noGrp="1"/>
          </p:cNvSpPr>
          <p:nvPr>
            <p:ph type="title"/>
          </p:nvPr>
        </p:nvSpPr>
        <p:spPr/>
        <p:txBody>
          <a:bodyPr/>
          <a:lstStyle/>
          <a:p>
            <a:r>
              <a:rPr lang="en-US" dirty="0"/>
              <a:t>Steps to Data Protection: Step 2 of 3</a:t>
            </a:r>
          </a:p>
        </p:txBody>
      </p:sp>
      <p:sp>
        <p:nvSpPr>
          <p:cNvPr id="5" name="Rectangle 4">
            <a:extLst>
              <a:ext uri="{FF2B5EF4-FFF2-40B4-BE49-F238E27FC236}">
                <a16:creationId xmlns:a16="http://schemas.microsoft.com/office/drawing/2014/main" id="{29FD6158-970C-4958-A38D-54B647BA592F}"/>
              </a:ext>
            </a:extLst>
          </p:cNvPr>
          <p:cNvSpPr/>
          <p:nvPr/>
        </p:nvSpPr>
        <p:spPr>
          <a:xfrm>
            <a:off x="7795665" y="4871395"/>
            <a:ext cx="4145280" cy="1754326"/>
          </a:xfrm>
          <a:prstGeom prst="rect">
            <a:avLst/>
          </a:prstGeom>
        </p:spPr>
        <p:txBody>
          <a:bodyPr wrap="square">
            <a:spAutoFit/>
          </a:bodyPr>
          <a:lstStyle/>
          <a:p>
            <a:pPr marL="342900" indent="-342900">
              <a:buFont typeface="+mj-lt"/>
              <a:buAutoNum type="arabicPeriod"/>
            </a:pPr>
            <a:r>
              <a:rPr lang="en-US" dirty="0"/>
              <a:t>Decide who has access to the corporate network and resources</a:t>
            </a:r>
          </a:p>
          <a:p>
            <a:pPr marL="342900" indent="-342900">
              <a:buFont typeface="+mj-lt"/>
              <a:buAutoNum type="arabicPeriod"/>
            </a:pPr>
            <a:r>
              <a:rPr lang="en-US" dirty="0">
                <a:solidFill>
                  <a:schemeClr val="accent1"/>
                </a:solidFill>
              </a:rPr>
              <a:t>Control data access for users and groups within the corporate network</a:t>
            </a:r>
          </a:p>
          <a:p>
            <a:pPr marL="342900" indent="-342900">
              <a:buFont typeface="+mj-lt"/>
              <a:buAutoNum type="arabicPeriod"/>
            </a:pPr>
            <a:r>
              <a:rPr lang="en-US" dirty="0"/>
              <a:t>Control what users can do with data once they have access to it</a:t>
            </a:r>
          </a:p>
        </p:txBody>
      </p:sp>
    </p:spTree>
    <p:extLst>
      <p:ext uri="{BB962C8B-B14F-4D97-AF65-F5344CB8AC3E}">
        <p14:creationId xmlns:p14="http://schemas.microsoft.com/office/powerpoint/2010/main" val="2577038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652DC0E-3E8C-492E-B98C-808D05D708F8}"/>
              </a:ext>
            </a:extLst>
          </p:cNvPr>
          <p:cNvSpPr>
            <a:spLocks noGrp="1"/>
          </p:cNvSpPr>
          <p:nvPr>
            <p:ph idx="1"/>
          </p:nvPr>
        </p:nvSpPr>
        <p:spPr/>
        <p:txBody>
          <a:bodyPr>
            <a:normAutofit fontScale="92500" lnSpcReduction="20000"/>
          </a:bodyPr>
          <a:lstStyle/>
          <a:p>
            <a:r>
              <a:rPr lang="en-US" dirty="0"/>
              <a:t>Control what users can do with data once they have access to it</a:t>
            </a:r>
          </a:p>
          <a:p>
            <a:pPr lvl="1"/>
            <a:r>
              <a:rPr lang="en-US" dirty="0"/>
              <a:t>Accomplished through AD RMS, which defines and controls the behavior of data once users have access to it</a:t>
            </a:r>
          </a:p>
          <a:p>
            <a:pPr lvl="1"/>
            <a:endParaRPr lang="en-US" dirty="0"/>
          </a:p>
          <a:p>
            <a:endParaRPr lang="en-US" dirty="0"/>
          </a:p>
          <a:p>
            <a:r>
              <a:rPr lang="en-US" dirty="0"/>
              <a:t>Benefits:</a:t>
            </a:r>
          </a:p>
          <a:p>
            <a:pPr lvl="1"/>
            <a:r>
              <a:rPr lang="en-US" dirty="0"/>
              <a:t>Helps prevent data leakage once a user has access to it</a:t>
            </a:r>
          </a:p>
          <a:p>
            <a:r>
              <a:rPr lang="en-US" dirty="0"/>
              <a:t>Remaining Challenges:</a:t>
            </a:r>
          </a:p>
          <a:p>
            <a:pPr lvl="1"/>
            <a:r>
              <a:rPr lang="en-US" dirty="0"/>
              <a:t>This does not prevent data leakage 100% of the time</a:t>
            </a:r>
          </a:p>
          <a:p>
            <a:pPr lvl="1"/>
            <a:r>
              <a:rPr lang="en-US" dirty="0"/>
              <a:t>Users can use alternative method not governed by AD RMS</a:t>
            </a:r>
          </a:p>
          <a:p>
            <a:pPr lvl="2"/>
            <a:r>
              <a:rPr lang="en-US" dirty="0"/>
              <a:t>Digital photographs</a:t>
            </a:r>
          </a:p>
          <a:p>
            <a:pPr lvl="2"/>
            <a:r>
              <a:rPr lang="en-US" dirty="0"/>
              <a:t>Third-party screen capturing</a:t>
            </a:r>
          </a:p>
          <a:p>
            <a:pPr lvl="2"/>
            <a:r>
              <a:rPr lang="en-US" dirty="0"/>
              <a:t>Hard copies</a:t>
            </a:r>
          </a:p>
          <a:p>
            <a:pPr lvl="2"/>
            <a:r>
              <a:rPr lang="en-US" dirty="0"/>
              <a:t>Viruses or malware</a:t>
            </a:r>
          </a:p>
          <a:p>
            <a:pPr lvl="3"/>
            <a:endParaRPr lang="en-US" dirty="0"/>
          </a:p>
        </p:txBody>
      </p:sp>
      <p:sp>
        <p:nvSpPr>
          <p:cNvPr id="2" name="Title 1">
            <a:extLst>
              <a:ext uri="{FF2B5EF4-FFF2-40B4-BE49-F238E27FC236}">
                <a16:creationId xmlns:a16="http://schemas.microsoft.com/office/drawing/2014/main" id="{47373C5D-530F-44A7-A0AD-206E034A128A}"/>
              </a:ext>
            </a:extLst>
          </p:cNvPr>
          <p:cNvSpPr>
            <a:spLocks noGrp="1"/>
          </p:cNvSpPr>
          <p:nvPr>
            <p:ph type="title"/>
          </p:nvPr>
        </p:nvSpPr>
        <p:spPr/>
        <p:txBody>
          <a:bodyPr/>
          <a:lstStyle/>
          <a:p>
            <a:r>
              <a:rPr lang="en-US" dirty="0"/>
              <a:t>Steps to Data Protection: Step 3 of 3</a:t>
            </a:r>
          </a:p>
        </p:txBody>
      </p:sp>
      <p:sp>
        <p:nvSpPr>
          <p:cNvPr id="4" name="Rectangle 3">
            <a:extLst>
              <a:ext uri="{FF2B5EF4-FFF2-40B4-BE49-F238E27FC236}">
                <a16:creationId xmlns:a16="http://schemas.microsoft.com/office/drawing/2014/main" id="{2430E260-0845-475C-A003-D5CFD16D0894}"/>
              </a:ext>
            </a:extLst>
          </p:cNvPr>
          <p:cNvSpPr/>
          <p:nvPr/>
        </p:nvSpPr>
        <p:spPr>
          <a:xfrm>
            <a:off x="7817534" y="4890313"/>
            <a:ext cx="4086340" cy="1754326"/>
          </a:xfrm>
          <a:prstGeom prst="rect">
            <a:avLst/>
          </a:prstGeom>
        </p:spPr>
        <p:txBody>
          <a:bodyPr wrap="square">
            <a:spAutoFit/>
          </a:bodyPr>
          <a:lstStyle/>
          <a:p>
            <a:pPr marL="342900" indent="-342900">
              <a:buFont typeface="+mj-lt"/>
              <a:buAutoNum type="arabicPeriod"/>
            </a:pPr>
            <a:r>
              <a:rPr lang="en-US" dirty="0"/>
              <a:t>Decide who has access to the corporate network and resources</a:t>
            </a:r>
          </a:p>
          <a:p>
            <a:pPr marL="342900" indent="-342900">
              <a:buFont typeface="+mj-lt"/>
              <a:buAutoNum type="arabicPeriod"/>
            </a:pPr>
            <a:r>
              <a:rPr lang="en-US" dirty="0"/>
              <a:t>Control data access for users and groups within the corporate network</a:t>
            </a:r>
          </a:p>
          <a:p>
            <a:pPr marL="342900" indent="-342900">
              <a:buFont typeface="+mj-lt"/>
              <a:buAutoNum type="arabicPeriod"/>
            </a:pPr>
            <a:r>
              <a:rPr lang="en-US" dirty="0">
                <a:solidFill>
                  <a:schemeClr val="accent1"/>
                </a:solidFill>
              </a:rPr>
              <a:t>Control what users can do with data once they have access to it</a:t>
            </a:r>
          </a:p>
        </p:txBody>
      </p:sp>
    </p:spTree>
    <p:extLst>
      <p:ext uri="{BB962C8B-B14F-4D97-AF65-F5344CB8AC3E}">
        <p14:creationId xmlns:p14="http://schemas.microsoft.com/office/powerpoint/2010/main" val="18276044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1">
      <a:dk1>
        <a:sysClr val="windowText" lastClr="000000"/>
      </a:dk1>
      <a:lt1>
        <a:sysClr val="window" lastClr="FFFFFF"/>
      </a:lt1>
      <a:dk2>
        <a:srgbClr val="403B81"/>
      </a:dk2>
      <a:lt2>
        <a:srgbClr val="DDE6F7"/>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Concepts of Directory template (3)</Template>
  <TotalTime>0</TotalTime>
  <Words>892</Words>
  <Application>Microsoft Office PowerPoint</Application>
  <PresentationFormat>Widescreen</PresentationFormat>
  <Paragraphs>86</Paragraphs>
  <Slides>7</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Arial Narrow</vt:lpstr>
      <vt:lpstr>Calibri</vt:lpstr>
      <vt:lpstr>Franklin Gothic Medium</vt:lpstr>
      <vt:lpstr>Wingdings</vt:lpstr>
      <vt:lpstr>Wingdings 2</vt:lpstr>
      <vt:lpstr>Java Green</vt:lpstr>
      <vt:lpstr>Active Directory  Rights Management Services (RMS)</vt:lpstr>
      <vt:lpstr>Rights Management Services (RMS)</vt:lpstr>
      <vt:lpstr>What is AD Rights Management Services (RMS)?</vt:lpstr>
      <vt:lpstr>Steps to Data Protection</vt:lpstr>
      <vt:lpstr>Steps to Data Protection: Step 1 of 3</vt:lpstr>
      <vt:lpstr>Steps to Data Protection: Step 2 of 3</vt:lpstr>
      <vt:lpstr>Steps to Data Protection: Step 3 of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Active Directory  Rights Management Services (RMS)</dc:title>
  <dc:creator>Alex</dc:creator>
  <cp:lastModifiedBy>Alex</cp:lastModifiedBy>
  <cp:revision>1</cp:revision>
  <dcterms:created xsi:type="dcterms:W3CDTF">2018-04-23T13:21:51Z</dcterms:created>
  <dcterms:modified xsi:type="dcterms:W3CDTF">2018-04-23T13:22:25Z</dcterms:modified>
</cp:coreProperties>
</file>