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Arial Narrow"/>
      <p:regular r:id="rId13"/>
      <p:bold r:id="rId14"/>
      <p:italic r:id="rId15"/>
      <p:boldItalic r:id="rId16"/>
    </p:embeddedFon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rial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Narrow-italic.fntdata"/><Relationship Id="rId14" Type="http://schemas.openxmlformats.org/officeDocument/2006/relationships/font" Target="fonts/ArialNarrow-bold.fntdata"/><Relationship Id="rId17" Type="http://schemas.openxmlformats.org/officeDocument/2006/relationships/font" Target="fonts/SourceSansPro-regular.fntdata"/><Relationship Id="rId16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2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Objects First with Java</a:t>
            </a:r>
            <a:endParaRPr/>
          </a:p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© David J. Barnes and Michael Kölling</a:t>
            </a:r>
            <a:endParaRPr b="1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GB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2" name="Shape 102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with your course title and your name/contact details.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b="0" i="0" sz="13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370888" y="6645106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048000" y="6645106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  <a:defRPr b="0" i="0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4" type="body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370888" y="6641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048000" y="6641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0" type="dt"/>
          </p:nvPr>
        </p:nvSpPr>
        <p:spPr>
          <a:xfrm>
            <a:off x="370888" y="661760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048000" y="661760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370888" y="6629475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7" name="Shape 97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(small)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115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370888" y="661760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048000" y="661760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(medium)">
  <p:cSld name="Title and Content (medium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370888" y="661760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048000" y="661760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(large)">
  <p:cSld name="Title and Content (large)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370888" y="661760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048000" y="661760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 (small)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273132" y="1719071"/>
            <a:ext cx="4222668" cy="49122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48200" y="1719071"/>
            <a:ext cx="4258294" cy="49122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 (medium)">
  <p:cSld name="Two Content (medium)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273132" y="1719071"/>
            <a:ext cx="4222668" cy="49122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648200" y="1719071"/>
            <a:ext cx="4258294" cy="49122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de" showMasterSp="0">
  <p:cSld name="Co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380999" y="685800"/>
            <a:ext cx="8407893" cy="54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370888" y="6581975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48000" y="6581975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381000" y="152400"/>
            <a:ext cx="8381260" cy="406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  <a:defRPr b="0" i="0" sz="20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370888" y="6641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48000" y="6641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ource Sans Pro"/>
              <a:buNone/>
              <a:defRPr b="0" i="0" sz="4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sSection Header" showMasterSp="0">
  <p:cSld name="SubsSection 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370888" y="6641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48000" y="6641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ource Sans Pro"/>
              <a:buNone/>
              <a:defRPr b="0" i="0" sz="4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subTitle"/>
          </p:nvPr>
        </p:nvSpPr>
        <p:spPr>
          <a:xfrm>
            <a:off x="7069590" y="47533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420575" y="2757985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9FEDE"/>
              </a:buClr>
              <a:buSzPts val="3200"/>
              <a:buFont typeface="Source Sans Pro"/>
              <a:buNone/>
            </a:pPr>
            <a: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Concepts of </a:t>
            </a:r>
            <a:b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Computing </a:t>
            </a:r>
            <a:b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Technologies</a:t>
            </a: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Directory and Access Management:</a:t>
            </a: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/>
              <a:t>How to Set up a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9FEDE"/>
              </a:buClr>
              <a:buSzPts val="3200"/>
              <a:buFont typeface="Source Sans Pro"/>
              <a:buNone/>
            </a:pPr>
            <a:r>
              <a:rPr lang="en-GB"/>
              <a:t>Federation Server</a:t>
            </a: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945925" y="6345625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It is recommended to follow along in the book for more details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Before we can install AD FS the server must be issued an SSl certificate, we can check to see if this is done using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dir Cert:\LocalMachine\My 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We can then install and configure AD FS with </a:t>
            </a:r>
            <a:endParaRPr b="1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Install-WindowsFeature ADFS-Federation -IncludeManagementTools</a:t>
            </a:r>
            <a:endParaRPr b="1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Import-Module ADFS $credentials = Get-Credential Install-AdfsFarm ` -CertificateThumbprint:"938E369FA88B2F884A5BBC495F2338BE9FA0E0BB" ` -FederationServiceDisplayName:"REBELADMIN INC" ` -FederationServiceName:"adfs.rebeladmin.com" ` -ServiceAccountCredential $credentials</a:t>
            </a:r>
            <a:endParaRPr b="1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Where the Names in </a:t>
            </a:r>
            <a:r>
              <a:rPr lang="en-GB"/>
              <a:t>quotes</a:t>
            </a:r>
            <a:r>
              <a:rPr lang="en-GB"/>
              <a:t> are changed appropriately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Install the AD FS Role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500" y="2779325"/>
            <a:ext cx="596265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7107150" y="3132425"/>
            <a:ext cx="197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pg.643.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381000" y="2820724"/>
            <a:ext cx="84078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 above should be output after the above command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Then the system must restart and after so we run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Get-WinEvent "AD FS/Admin" | Where-Object {$_.ID -eq "100"} | fl</a:t>
            </a:r>
            <a:endParaRPr b="1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To check to see if the installation was completed, if so event 100 will be printed</a:t>
            </a:r>
            <a:endParaRPr/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50" y="1830125"/>
            <a:ext cx="603885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6890200" y="1964825"/>
            <a:ext cx="197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pg.643.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381000" y="1719072"/>
            <a:ext cx="8407800" cy="8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To install the WAP we need to use our SSL certificate again.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dir Cert:\LocalMachine\My</a:t>
            </a:r>
            <a:endParaRPr/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Installing the Web Application Proxy(WAP)</a:t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25" y="2624147"/>
            <a:ext cx="596265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677925" y="4453750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Then we need to install WAP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/>
              <a:t>Install-WindowsFeature Web-Application-Proxy -IncludeManagementTools</a:t>
            </a:r>
            <a:endParaRPr b="1"/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850" y="5309650"/>
            <a:ext cx="59150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6640575" y="3377975"/>
            <a:ext cx="197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pg.646.</a:t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6911225" y="5225175"/>
            <a:ext cx="197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pg.646.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381000" y="1719074"/>
            <a:ext cx="8407800" cy="33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After the </a:t>
            </a:r>
            <a:r>
              <a:rPr lang="en-GB"/>
              <a:t>installation</a:t>
            </a:r>
            <a:r>
              <a:rPr lang="en-GB"/>
              <a:t> is complete we can configure Ad FS with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$credentials = Get-Credential Install-WebApplicationProxy -FederationServiceName "adfs.rebeladmin.com" -FederationServiceTrustCredential $credentials -CertificateThumbprint "3E0ED21E43BEB1E44AD9C252A92AD5AFB8E5722E" </a:t>
            </a:r>
            <a:endParaRPr b="1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 server will then need to restart </a:t>
            </a:r>
            <a:endParaRPr/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Configure WAP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813" y="3711450"/>
            <a:ext cx="59340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763900" y="3772600"/>
            <a:ext cx="197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pg.647.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400"/>
              </a:spcBef>
              <a:spcAft>
                <a:spcPts val="600"/>
              </a:spcAft>
              <a:buNone/>
            </a:pPr>
            <a:r>
              <a:rPr lang="en-GB"/>
              <a:t>We can confirm that the installation was successful by running </a:t>
            </a:r>
            <a:r>
              <a:rPr b="1" lang="en-GB"/>
              <a:t>Get-WinEvent "AD FS/Admin" | Where-Object {$_.ID -eq "396"} | fl </a:t>
            </a:r>
            <a:r>
              <a:rPr lang="en-GB"/>
              <a:t> to get the event log</a:t>
            </a:r>
            <a:endParaRPr/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Confirmation</a:t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088" y="2533828"/>
            <a:ext cx="7241625" cy="41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480550" y="6608100"/>
            <a:ext cx="4208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pg.648.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381000" y="1719072"/>
            <a:ext cx="84078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Log on as an administrator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Go to Server Manager&gt;Tools&gt;AD FS </a:t>
            </a:r>
            <a:r>
              <a:rPr lang="en-GB"/>
              <a:t>Management</a:t>
            </a:r>
            <a:r>
              <a:rPr lang="en-GB"/>
              <a:t> 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Click on relying Party Trust and click App Relying Party Trust on the right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a federation Trust</a:t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289025" y="5300472"/>
            <a:ext cx="84078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400"/>
              </a:spcBef>
              <a:spcAft>
                <a:spcPts val="0"/>
              </a:spcAft>
              <a:buSzPts val="1800"/>
              <a:buChar char="◼"/>
            </a:pPr>
            <a:r>
              <a:rPr lang="en-GB" sz="1800"/>
              <a:t>The wizard will open, select claims aware and then start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GB" sz="1800"/>
              <a:t>Import data from application, this is acquired when requesting federation from an application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-GB" sz="1800"/>
              <a:t>Follow the wizard and Configure the federation as appropriate per application and a federation is connecting your two servers 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38" y="2864163"/>
            <a:ext cx="602932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6472575" y="3746325"/>
            <a:ext cx="197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pg.651.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</a:pPr>
            <a:r>
              <a:rPr b="0" i="0" lang="en-GB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EMC Education Services. 2012. </a:t>
            </a:r>
            <a:r>
              <a:rPr b="0" i="1" lang="en-GB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Information storage and management: storing, managing, and protecting digital information</a:t>
            </a:r>
            <a:r>
              <a:rPr b="0" i="0" lang="en-GB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2nd ed., Hoboken, NJ: Wiley.</a:t>
            </a:r>
            <a:endParaRPr/>
          </a:p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va Green">
  <a:themeElements>
    <a:clrScheme name="Custom 1">
      <a:dk1>
        <a:srgbClr val="000000"/>
      </a:dk1>
      <a:lt1>
        <a:srgbClr val="FFFFFF"/>
      </a:lt1>
      <a:dk2>
        <a:srgbClr val="403B81"/>
      </a:dk2>
      <a:lt2>
        <a:srgbClr val="DDE6F7"/>
      </a:lt2>
      <a:accent1>
        <a:srgbClr val="C00000"/>
      </a:accent1>
      <a:accent2>
        <a:srgbClr val="0070C0"/>
      </a:accent2>
      <a:accent3>
        <a:srgbClr val="92278F"/>
      </a:accent3>
      <a:accent4>
        <a:srgbClr val="993300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