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9144000"/>
  <p:notesSz cx="6858000" cy="9144000"/>
  <p:embeddedFontLst>
    <p:embeddedFont>
      <p:font typeface="Arial Narrow"/>
      <p:regular r:id="rId17"/>
      <p:bold r:id="rId18"/>
      <p:italic r:id="rId19"/>
      <p:boldItalic r:id="rId20"/>
    </p:embeddedFont>
    <p:embeddedFont>
      <p:font typeface="Source Sans Pr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rialNarrow-boldItalic.fntdata"/><Relationship Id="rId11" Type="http://schemas.openxmlformats.org/officeDocument/2006/relationships/slide" Target="slides/slide7.xml"/><Relationship Id="rId22" Type="http://schemas.openxmlformats.org/officeDocument/2006/relationships/font" Target="fonts/SourceSansPro-bold.fntdata"/><Relationship Id="rId10" Type="http://schemas.openxmlformats.org/officeDocument/2006/relationships/slide" Target="slides/slide6.xml"/><Relationship Id="rId21" Type="http://schemas.openxmlformats.org/officeDocument/2006/relationships/font" Target="fonts/SourceSansPro-regular.fntdata"/><Relationship Id="rId13" Type="http://schemas.openxmlformats.org/officeDocument/2006/relationships/slide" Target="slides/slide9.xml"/><Relationship Id="rId24" Type="http://schemas.openxmlformats.org/officeDocument/2006/relationships/font" Target="fonts/SourceSansPro-boldItalic.fntdata"/><Relationship Id="rId12" Type="http://schemas.openxmlformats.org/officeDocument/2006/relationships/slide" Target="slides/slide8.xml"/><Relationship Id="rId23" Type="http://schemas.openxmlformats.org/officeDocument/2006/relationships/font" Target="fonts/SourceSansPr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ArialNarrow-regular.fntdata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font" Target="fonts/ArialNarrow-italic.fntdata"/><Relationship Id="rId6" Type="http://schemas.openxmlformats.org/officeDocument/2006/relationships/slide" Target="slides/slide2.xml"/><Relationship Id="rId18" Type="http://schemas.openxmlformats.org/officeDocument/2006/relationships/font" Target="fonts/ArialNarrow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Objects First with Java</a:t>
            </a:r>
            <a:endParaRPr/>
          </a:p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GB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© David J. Barnes and Michael Kölling</a:t>
            </a:r>
            <a:endParaRPr b="1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1" i="0" lang="en-GB" sz="1200" u="none" cap="none" strike="noStrike">
                <a:solidFill>
                  <a:schemeClr val="dk1"/>
                </a:solidFill>
                <a:latin typeface="Times"/>
                <a:ea typeface="Times"/>
                <a:cs typeface="Times"/>
                <a:sym typeface="Times"/>
              </a:rPr>
              <a:t>‹#›</a:t>
            </a:fld>
            <a:endParaRPr b="1" i="0" sz="1200" u="none" cap="none" strike="noStrike">
              <a:solidFill>
                <a:schemeClr val="dk1"/>
              </a:solidFill>
              <a:latin typeface="Times"/>
              <a:ea typeface="Times"/>
              <a:cs typeface="Times"/>
              <a:sym typeface="Times"/>
            </a:endParaRPr>
          </a:p>
        </p:txBody>
      </p:sp>
      <p:sp>
        <p:nvSpPr>
          <p:cNvPr id="102" name="Shape 102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Replace this with your course title and your name/contact details.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Shape 183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Shape 158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9" name="Shape 19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7010400" y="205296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38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  <a:defRPr b="0" i="0" sz="19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ctr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ctr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ctr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ctr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b="0" i="0" sz="13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ctr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ctr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ctr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ctr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370888" y="6645106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3048000" y="6645106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3" name="Shape 23"/>
          <p:cNvSpPr txBox="1"/>
          <p:nvPr>
            <p:ph type="title"/>
          </p:nvPr>
        </p:nvSpPr>
        <p:spPr>
          <a:xfrm>
            <a:off x="457200" y="2052960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Source Sans Pro"/>
              <a:buNone/>
              <a:defRPr b="0" i="0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" name="Shape 24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idx="1" type="body"/>
          </p:nvPr>
        </p:nvSpPr>
        <p:spPr>
          <a:xfrm>
            <a:off x="457200" y="1722438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2" type="body"/>
          </p:nvPr>
        </p:nvSpPr>
        <p:spPr>
          <a:xfrm>
            <a:off x="457200" y="2438399"/>
            <a:ext cx="4040188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3" type="body"/>
          </p:nvPr>
        </p:nvSpPr>
        <p:spPr>
          <a:xfrm>
            <a:off x="4645025" y="1722438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0" algn="ctr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4" type="body"/>
          </p:nvPr>
        </p:nvSpPr>
        <p:spPr>
          <a:xfrm>
            <a:off x="4645025" y="2438399"/>
            <a:ext cx="4041775" cy="36877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0" type="dt"/>
          </p:nvPr>
        </p:nvSpPr>
        <p:spPr>
          <a:xfrm>
            <a:off x="370888" y="6641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1" type="ftr"/>
          </p:nvPr>
        </p:nvSpPr>
        <p:spPr>
          <a:xfrm>
            <a:off x="3048000" y="6641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6" name="Shape 86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2" name="Shape 92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showMasterSp="0" type="blank">
  <p:cSld name="BLANK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5" name="Shape 95"/>
          <p:cNvSpPr txBox="1"/>
          <p:nvPr>
            <p:ph idx="10" type="dt"/>
          </p:nvPr>
        </p:nvSpPr>
        <p:spPr>
          <a:xfrm>
            <a:off x="370888" y="6629475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11" type="ftr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7" name="Shape 97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small)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115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Shape 30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medium)">
  <p:cSld name="Title and Content (medium)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3" name="Shape 33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6" name="Shape 36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(large)">
  <p:cSld name="Title and Content (large)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Noto Sans Symbols"/>
              <a:buChar char="◼"/>
              <a:defRPr b="0" i="0" sz="2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81000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Char char="▪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55600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42900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0" type="dt"/>
          </p:nvPr>
        </p:nvSpPr>
        <p:spPr>
          <a:xfrm>
            <a:off x="370888" y="661760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1" type="ftr"/>
          </p:nvPr>
        </p:nvSpPr>
        <p:spPr>
          <a:xfrm>
            <a:off x="3048000" y="661760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(small)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idx="1" type="body"/>
          </p:nvPr>
        </p:nvSpPr>
        <p:spPr>
          <a:xfrm>
            <a:off x="273132" y="1719071"/>
            <a:ext cx="4222668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2" type="body"/>
          </p:nvPr>
        </p:nvSpPr>
        <p:spPr>
          <a:xfrm>
            <a:off x="4648200" y="1719071"/>
            <a:ext cx="4258294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75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Shape 49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 (medium)">
  <p:cSld name="Two Content (medium)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idx="1" type="body"/>
          </p:nvPr>
        </p:nvSpPr>
        <p:spPr>
          <a:xfrm>
            <a:off x="273132" y="1719071"/>
            <a:ext cx="4222668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4648200" y="1719071"/>
            <a:ext cx="4258294" cy="49122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◼"/>
              <a:defRPr b="0" i="0" sz="2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Noto Sans Symbols"/>
              <a:buChar char="▪"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381521" y="663011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048000" y="66294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5" name="Shape 55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de" showMasterSp="0">
  <p:cSld name="Cod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idx="1" type="body"/>
          </p:nvPr>
        </p:nvSpPr>
        <p:spPr>
          <a:xfrm>
            <a:off x="380999" y="685800"/>
            <a:ext cx="8407893" cy="54406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None/>
              <a:defRPr b="0" i="0" sz="13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0" type="dt"/>
          </p:nvPr>
        </p:nvSpPr>
        <p:spPr>
          <a:xfrm>
            <a:off x="370888" y="6581975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1" type="ftr"/>
          </p:nvPr>
        </p:nvSpPr>
        <p:spPr>
          <a:xfrm>
            <a:off x="3048000" y="6581975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1" name="Shape 61"/>
          <p:cNvSpPr txBox="1"/>
          <p:nvPr>
            <p:ph type="title"/>
          </p:nvPr>
        </p:nvSpPr>
        <p:spPr>
          <a:xfrm>
            <a:off x="381000" y="152400"/>
            <a:ext cx="8381260" cy="40615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Source Sans Pro"/>
              <a:buNone/>
              <a:defRPr b="0" i="0" sz="2000" u="sng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2" name="Shape 62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showMasterSp="0" type="secHead">
  <p:cSld name="SECTION_HEADER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rgbClr val="DDDDD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0" type="dt"/>
          </p:nvPr>
        </p:nvSpPr>
        <p:spPr>
          <a:xfrm>
            <a:off x="370888" y="6641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1" type="ftr"/>
          </p:nvPr>
        </p:nvSpPr>
        <p:spPr>
          <a:xfrm>
            <a:off x="3048000" y="6641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ource Sans Pro"/>
              <a:buNone/>
              <a:defRPr b="0" i="0" sz="4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ubsSection Header" showMasterSp="0">
  <p:cSld name="SubsSection 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3" name="Shape 73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4" name="Shape 74"/>
          <p:cNvSpPr txBox="1"/>
          <p:nvPr>
            <p:ph idx="1" type="body"/>
          </p:nvPr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None/>
              <a:defRPr b="0" i="0" sz="2000" u="none" cap="none" strike="noStrike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370888" y="6641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048000" y="6641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381000" y="2892277"/>
            <a:ext cx="6324600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Source Sans Pro"/>
              <a:buNone/>
              <a:defRPr b="0" i="0" sz="42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/>
        </p:nvSpPr>
        <p:spPr>
          <a:xfrm>
            <a:off x="8234680" y="6631305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Slide </a:t>
            </a:r>
            <a:fld id="{00000000-1234-1234-1234-123412341234}" type="slidenum">
              <a:rPr b="0" i="0" lang="en-GB" sz="900" u="none" cap="none" strike="noStrik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‹#›</a:t>
            </a:fld>
            <a:endParaRPr b="0" i="0" sz="900" u="none" cap="none" strike="noStrike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" name="Shape 12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  <a:defRPr b="0" i="0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556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342900" lvl="1" marL="914400" marR="0" rtl="0" algn="l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330200" lvl="2" marL="1371600" marR="0" rtl="0" algn="l"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Noto Sans Symbols"/>
              <a:buChar char="▪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317500" lvl="3" marL="1828800" marR="0" rtl="0" algn="l"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Noto Sans Symbols"/>
              <a:buChar char="▪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accent6"/>
              </a:buClr>
              <a:buSzPts val="1300"/>
              <a:buFont typeface="Noto Sans Symbols"/>
              <a:buChar char="▪"/>
              <a:defRPr b="0" i="0" sz="13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304800" lvl="5" marL="2743200" marR="0" rtl="0" algn="l">
              <a:spcBef>
                <a:spcPts val="24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304800" lvl="6" marL="3200400" marR="0" rtl="0" algn="l"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304800" lvl="7" marL="3657600" marR="0" rtl="0" algn="l">
              <a:spcBef>
                <a:spcPts val="24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304800" lvl="8" marL="4114800" marR="0" rtl="0" algn="l">
              <a:spcBef>
                <a:spcPts val="240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Noto Sans Symbols"/>
              <a:buChar char="▪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100" u="none" cap="none" strike="noStrike">
                <a:solidFill>
                  <a:srgbClr val="0D691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idx="1" type="subTitle"/>
          </p:nvPr>
        </p:nvSpPr>
        <p:spPr>
          <a:xfrm>
            <a:off x="7069590" y="4753300"/>
            <a:ext cx="19812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900"/>
              <a:buFont typeface="Noto Sans Symbols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6" name="Shape 106"/>
          <p:cNvSpPr txBox="1"/>
          <p:nvPr>
            <p:ph type="title"/>
          </p:nvPr>
        </p:nvSpPr>
        <p:spPr>
          <a:xfrm>
            <a:off x="420575" y="2757985"/>
            <a:ext cx="63246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9FEDE"/>
              </a:buClr>
              <a:buSzPts val="3200"/>
              <a:buFont typeface="Source Sans Pro"/>
              <a:buNone/>
            </a:pPr>
            <a: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Concepts of </a:t>
            </a:r>
            <a:b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Computing </a:t>
            </a:r>
            <a:b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GB" sz="3200" u="none" cap="none" strike="noStrike">
                <a:solidFill>
                  <a:srgbClr val="F9FED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Technologies</a:t>
            </a: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Directory and Access Management:</a:t>
            </a: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GB"/>
              <a:t>How to Set up a 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rgbClr val="F9FEDE"/>
              </a:buClr>
              <a:buSzPts val="3200"/>
              <a:buFont typeface="Source Sans Pro"/>
              <a:buNone/>
            </a:pPr>
            <a:r>
              <a:rPr lang="en-GB"/>
              <a:t>Stand-Alone Certificate Authority</a:t>
            </a: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br>
              <a:rPr b="0" i="0" lang="en-GB" sz="40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endParaRPr b="0" i="0" sz="4000" u="none" cap="none" strike="noStrik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7162799" y="2892277"/>
            <a:ext cx="1600201" cy="164592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/>
          </a:p>
        </p:txBody>
      </p:sp>
      <p:sp>
        <p:nvSpPr>
          <p:cNvPr id="108" name="Shape 108"/>
          <p:cNvSpPr txBox="1"/>
          <p:nvPr/>
        </p:nvSpPr>
        <p:spPr>
          <a:xfrm>
            <a:off x="945925" y="6345625"/>
            <a:ext cx="7336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</a:rPr>
              <a:t>It is recommended to follow along in the book for more details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Finally we run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certutil -crl</a:t>
            </a:r>
            <a:endParaRPr b="1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This will generate all of the CRLs required we can check to see if </a:t>
            </a:r>
            <a:r>
              <a:rPr lang="en-GB"/>
              <a:t>everything</a:t>
            </a:r>
            <a:r>
              <a:rPr lang="en-GB"/>
              <a:t> went right with </a:t>
            </a:r>
            <a:r>
              <a:rPr b="1" lang="en-GB"/>
              <a:t>PKIView.msc</a:t>
            </a:r>
            <a:endParaRPr b="1"/>
          </a:p>
        </p:txBody>
      </p:sp>
      <p:sp>
        <p:nvSpPr>
          <p:cNvPr id="177" name="Shape 177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Generate CRLs</a:t>
            </a:r>
            <a:endParaRPr/>
          </a:p>
        </p:txBody>
      </p:sp>
      <p:pic>
        <p:nvPicPr>
          <p:cNvPr id="178" name="Shape 1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50" y="3247555"/>
            <a:ext cx="7569751" cy="327665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Shape 179"/>
          <p:cNvSpPr txBox="1"/>
          <p:nvPr/>
        </p:nvSpPr>
        <p:spPr>
          <a:xfrm>
            <a:off x="2620375" y="6524200"/>
            <a:ext cx="52887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pg.602.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To request a certificate run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MMC</a:t>
            </a:r>
            <a:endParaRPr b="1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add/remove snap-in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Certificates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Click add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Right click on </a:t>
            </a:r>
            <a:r>
              <a:rPr i="1" lang="en-GB"/>
              <a:t>personal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Request a certificate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Follow wizard to request a </a:t>
            </a:r>
            <a:r>
              <a:rPr lang="en-GB"/>
              <a:t>certificate</a:t>
            </a:r>
            <a:r>
              <a:rPr lang="en-GB"/>
              <a:t> from your CA</a:t>
            </a:r>
            <a:endParaRPr/>
          </a:p>
        </p:txBody>
      </p:sp>
      <p:sp>
        <p:nvSpPr>
          <p:cNvPr id="186" name="Shape 186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Requesting a Certificate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7432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Noto Sans Symbols"/>
              <a:buChar char="◼"/>
            </a:pPr>
            <a:r>
              <a:rPr b="0" i="0" lang="en-GB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EMC Education Services. 2012. </a:t>
            </a:r>
            <a:r>
              <a:rPr b="0" i="1" lang="en-GB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Information storage and management: storing, managing, and protecting digital information</a:t>
            </a:r>
            <a:r>
              <a:rPr b="0" i="0" lang="en-GB" sz="20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2nd ed., Hoboken, NJ: Wiley.</a:t>
            </a:r>
            <a:endParaRPr/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Source Sans Pro"/>
              <a:buNone/>
            </a:pPr>
            <a:r>
              <a:rPr b="0" i="0" lang="en-GB" sz="3200" u="none" cap="none" strike="noStrik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References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idx="1" type="body"/>
          </p:nvPr>
        </p:nvSpPr>
        <p:spPr>
          <a:xfrm>
            <a:off x="381000" y="4431600"/>
            <a:ext cx="8407800" cy="2197500"/>
          </a:xfrm>
          <a:prstGeom prst="rect">
            <a:avLst/>
          </a:prstGeom>
          <a:ln cap="flat" cmpd="sng" w="9525">
            <a:solidFill>
              <a:srgbClr val="BF9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>
              <a:spcBef>
                <a:spcPts val="400"/>
              </a:spcBef>
              <a:spcAft>
                <a:spcPts val="0"/>
              </a:spcAft>
              <a:buSzPts val="1400"/>
              <a:buChar char="◼"/>
            </a:pPr>
            <a:r>
              <a:rPr lang="en-GB" sz="1400"/>
              <a:t>Make sure the server is not a domain member, you are using a computer with windows server on it.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GB" sz="1400"/>
              <a:t>Add the Certificate Authority rolle by running </a:t>
            </a:r>
            <a:r>
              <a:rPr b="1" lang="en-GB" sz="1400"/>
              <a:t>Add-WindowsFeature ADCS-Cert-Authority - IncludeManagementTools</a:t>
            </a:r>
            <a:r>
              <a:rPr lang="en-GB" sz="1400"/>
              <a:t>  </a:t>
            </a:r>
            <a:endParaRPr sz="1400"/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◼"/>
            </a:pPr>
            <a:r>
              <a:rPr lang="en-GB" sz="1400"/>
              <a:t>Then  we need to configure the role with </a:t>
            </a:r>
            <a:r>
              <a:rPr b="1" lang="en-GB" sz="1400"/>
              <a:t>Install-ADcsCertificationAuthority -CACommonName "REBELAdmin Root CA" -CAType Standalone </a:t>
            </a:r>
            <a:r>
              <a:rPr lang="en-GB" sz="1400"/>
              <a:t>, where you would replace </a:t>
            </a:r>
            <a:r>
              <a:rPr i="1" lang="en-GB" sz="1400"/>
              <a:t>REBELAdmin Root CA</a:t>
            </a:r>
            <a:r>
              <a:rPr lang="en-GB" sz="1400"/>
              <a:t> with your </a:t>
            </a:r>
            <a:r>
              <a:rPr lang="en-GB" sz="1400"/>
              <a:t>desired</a:t>
            </a:r>
            <a:r>
              <a:rPr lang="en-GB" sz="1400"/>
              <a:t> name</a:t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 up Root CA</a:t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450" y="1682275"/>
            <a:ext cx="8407801" cy="2696842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4480025" y="1410350"/>
            <a:ext cx="3899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pg.597.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There are a few command that can be included in the configuration command that you can use to configure the root CA to your requirements: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GB"/>
              <a:t>-CACommonName </a:t>
            </a:r>
            <a:r>
              <a:rPr lang="en-GB"/>
              <a:t>Defines the name of the server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GB"/>
              <a:t>-CAType </a:t>
            </a:r>
            <a:r>
              <a:rPr lang="en-GB"/>
              <a:t>Defines the Type of the server, This can be followed by:</a:t>
            </a:r>
            <a:endParaRPr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/>
              <a:t>EnterpriseRootCA</a:t>
            </a:r>
            <a:endParaRPr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/>
              <a:t>EnterpriseSubordinateCA</a:t>
            </a:r>
            <a:endParaRPr/>
          </a:p>
          <a:p>
            <a:pPr indent="-330200" lvl="2" marL="1371600" rtl="0">
              <a:spcBef>
                <a:spcPts val="0"/>
              </a:spcBef>
              <a:spcAft>
                <a:spcPts val="0"/>
              </a:spcAft>
              <a:buSzPts val="1600"/>
              <a:buChar char="▪"/>
            </a:pPr>
            <a:r>
              <a:rPr lang="en-GB"/>
              <a:t>StandaloneSubordinateCA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To specify the type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GB"/>
              <a:t>-CryptoProviderName </a:t>
            </a:r>
            <a:r>
              <a:rPr lang="en-GB"/>
              <a:t>defines which cryptographic </a:t>
            </a:r>
            <a:r>
              <a:rPr lang="en-GB"/>
              <a:t>service</a:t>
            </a:r>
            <a:r>
              <a:rPr lang="en-GB"/>
              <a:t> will be used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GB"/>
              <a:t>-HashAlgorithmName </a:t>
            </a:r>
            <a:r>
              <a:rPr lang="en-GB"/>
              <a:t>Denotes which hashing algorithm to use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GB"/>
              <a:t>-KeyLength </a:t>
            </a:r>
            <a:r>
              <a:rPr lang="en-GB"/>
              <a:t>Defines the size of the keys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i="1" lang="en-GB"/>
              <a:t>-ValidityPeriod </a:t>
            </a:r>
            <a:r>
              <a:rPr lang="en-GB"/>
              <a:t>defines how long of a period a certificate issued by this CA is valid for </a:t>
            </a:r>
            <a:endParaRPr/>
          </a:p>
        </p:txBody>
      </p:sp>
      <p:sp>
        <p:nvSpPr>
          <p:cNvPr id="124" name="Shape 124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Root CA Configuration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Now we need to setup a </a:t>
            </a:r>
            <a:r>
              <a:rPr lang="en-GB"/>
              <a:t>web service to acquire a certificate 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We first need to install a web server with </a:t>
            </a:r>
            <a:r>
              <a:rPr b="1" lang="en-GB"/>
              <a:t> </a:t>
            </a:r>
            <a:endParaRPr b="1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InstallWindowsFeature Web-WebServer -IncludeManagementTools </a:t>
            </a:r>
            <a:endParaRPr b="1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We then need to create a directory for Certificates with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mkdir C:\CertEnroll </a:t>
            </a:r>
            <a:endParaRPr b="1"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New-smbshare -name CertEnroll C:\CertEnroll -FullAccess SYSTEM,"rebeladmin\Domain Admins" -ChangeAccess "rebeladmin\Cert Publishers</a:t>
            </a:r>
            <a:r>
              <a:rPr lang="en-GB"/>
              <a:t>"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Then we can set up The public the CDP with </a:t>
            </a:r>
            <a:endParaRPr/>
          </a:p>
          <a:p>
            <a: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certutil -setreg CA\CRLPublicationURLs "1:C:\Windows\system32\CertSrv\CertEnroll\%3%8%9.crl \n10:ldap:///CN=%7%8,CN=%2,CN=CDP,CN=Public Key Services,CN=Services,%6%10\n2:http://crt.rebeladmin.com/CertEnroll/%3</a:t>
            </a:r>
            <a:endParaRPr b="1"/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Setting up a service to get CAs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Now we need a location where applications can acquire certificates and that can be acquired using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certutil -setreg CA\CACertPublicationURLs "1:C:\Windows\system32\CertSrv\CertEnroll\%1_%</a:t>
            </a:r>
            <a:endParaRPr b="1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Now we need to generate a Certificate for the root and this can be </a:t>
            </a:r>
            <a:r>
              <a:rPr lang="en-GB"/>
              <a:t>accomplished</a:t>
            </a:r>
            <a:r>
              <a:rPr lang="en-GB"/>
              <a:t> by running </a:t>
            </a:r>
            <a:r>
              <a:rPr b="1" lang="en-GB"/>
              <a:t>certutil -crl </a:t>
            </a:r>
            <a:endParaRPr/>
          </a:p>
        </p:txBody>
      </p:sp>
      <p:sp>
        <p:nvSpPr>
          <p:cNvPr id="138" name="Shape 138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Setting up AIA location and generating a certificate for the root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Now that we have a root we can set up an </a:t>
            </a:r>
            <a:r>
              <a:rPr lang="en-GB"/>
              <a:t>issuing</a:t>
            </a:r>
            <a:r>
              <a:rPr lang="en-GB"/>
              <a:t> CA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Will run from within the domain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Integrated with Active Directory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First log onto the server and install the ADCS role with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Add-WindowsFeature ADCS-Cert-Authority -IncludeManagementTools\</a:t>
            </a:r>
            <a:endParaRPr b="1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Then we install web services for enrollment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Add-WindowsFeature ADCS-web-enrollment</a:t>
            </a:r>
            <a:endParaRPr b="1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Then we configure Certificate Authority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Install-ADcsCertificationAuthority -CACommonName "REBELAdmin IssuingCA" -CAType Enterprise</a:t>
            </a:r>
            <a:endParaRPr b="1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Finally install the enrolment Service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Install-ADCSwebenrollment</a:t>
            </a:r>
            <a:endParaRPr b="1"/>
          </a:p>
          <a:p>
            <a:pPr indent="0" lvl="0" marL="45720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 b="1"/>
          </a:p>
        </p:txBody>
      </p:sp>
      <p:sp>
        <p:nvSpPr>
          <p:cNvPr id="145" name="Shape 145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Setting up the </a:t>
            </a:r>
            <a:r>
              <a:rPr lang="en-GB"/>
              <a:t>issuing</a:t>
            </a:r>
            <a:r>
              <a:rPr lang="en-GB"/>
              <a:t> CA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Now we need to give the Issuing CA a certificate so it can be legitimized by the root CA 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 request process is handled for us when we configure the server and the file name is listed in from it but we need to submit the request with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certreq -submit "REBEL-CA1.rebeladmin.com_REBELAdmin IssuingCA.req"</a:t>
            </a:r>
            <a:endParaRPr b="1"/>
          </a:p>
          <a:p>
            <a:pPr indent="-355600" lvl="0" marL="45720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Where the file name is the same as the one printed out after configuration</a:t>
            </a:r>
            <a:endParaRPr/>
          </a:p>
        </p:txBody>
      </p:sp>
      <p:sp>
        <p:nvSpPr>
          <p:cNvPr id="152" name="Shape 152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Issuing a Cert to the Issuing CA</a:t>
            </a:r>
            <a:endParaRPr/>
          </a:p>
        </p:txBody>
      </p:sp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000" y="4121525"/>
            <a:ext cx="8360391" cy="200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331325" y="6242050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pg.597.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/>
          <p:nvPr>
            <p:ph idx="1" type="body"/>
          </p:nvPr>
        </p:nvSpPr>
        <p:spPr>
          <a:xfrm>
            <a:off x="381000" y="5334000"/>
            <a:ext cx="7843200" cy="7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Once the request is sent we then need to log into out root CA and accept the request by going into ServerManager&gt;Tools&gt;Certificate Authority&gt;pending requests and issuing the certificate.</a:t>
            </a:r>
            <a:endParaRPr/>
          </a:p>
          <a:p>
            <a:pPr indent="0" lvl="0" marL="0">
              <a:spcBef>
                <a:spcPts val="600"/>
              </a:spcBef>
              <a:spcAft>
                <a:spcPts val="60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Shape 161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Accepting the Request</a:t>
            </a:r>
            <a:endParaRPr/>
          </a:p>
        </p:txBody>
      </p:sp>
      <p:pic>
        <p:nvPicPr>
          <p:cNvPr id="162" name="Shape 1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6975" y="1362063"/>
            <a:ext cx="5991225" cy="3971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034725" y="3115225"/>
            <a:ext cx="19752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Francis, D. (n.d.). Mastering Active Directory pg.598.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>
            <p:ph idx="1" type="body"/>
          </p:nvPr>
        </p:nvSpPr>
        <p:spPr>
          <a:xfrm>
            <a:off x="380999" y="1719071"/>
            <a:ext cx="8407800" cy="440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>
              <a:spcBef>
                <a:spcPts val="40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Now we need to log back into the </a:t>
            </a:r>
            <a:r>
              <a:rPr lang="en-GB"/>
              <a:t>issuing</a:t>
            </a:r>
            <a:r>
              <a:rPr lang="en-GB"/>
              <a:t> CA and retrieve the accepted with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 </a:t>
            </a:r>
            <a:r>
              <a:rPr b="1" lang="en-GB"/>
              <a:t>certreq -retrieve 2 "C:\REBEL-CA1.rebeladmin.com_REBELAdmin_IssuingCA.crt"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-GB"/>
              <a:t>With the name of the file being your file name you requested</a:t>
            </a:r>
            <a:endParaRPr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Then move the .crt file into into the issuing CA then run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Certutil –installcert "C:\REBELCA1.rebeladmin.com_REBELAdmin_IssuingCA.crt" start-service certsvc</a:t>
            </a:r>
            <a:endParaRPr b="1"/>
          </a:p>
          <a:p>
            <a: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◼"/>
            </a:pPr>
            <a:r>
              <a:rPr lang="en-GB"/>
              <a:t>Then your Certificate Authority is all good to go, you may a few more commands to configure the CA further 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certutil -setreg CA\CRLPublicationURLs "1:%WINDIR%\system32\CertSrv\CertEnroll\%3%8%9.cr </a:t>
            </a:r>
            <a:r>
              <a:rPr lang="en-GB"/>
              <a:t> for CDP location</a:t>
            </a:r>
            <a:endParaRPr/>
          </a:p>
          <a:p>
            <a: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b="1" lang="en-GB"/>
              <a:t>certutil -setreg CA\CACertPublicationURLs "1:%WINDIR%\system32\CertSrv\CertEnroll\%1_%3% </a:t>
            </a:r>
            <a:r>
              <a:rPr lang="en-GB"/>
              <a:t> for AIA locations</a:t>
            </a:r>
            <a:endParaRPr/>
          </a:p>
        </p:txBody>
      </p:sp>
      <p:sp>
        <p:nvSpPr>
          <p:cNvPr id="170" name="Shape 170"/>
          <p:cNvSpPr txBox="1"/>
          <p:nvPr>
            <p:ph type="title"/>
          </p:nvPr>
        </p:nvSpPr>
        <p:spPr>
          <a:xfrm>
            <a:off x="381000" y="355847"/>
            <a:ext cx="8381400" cy="105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Retrieve the Certificate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va Green">
  <a:themeElements>
    <a:clrScheme name="Custom 1">
      <a:dk1>
        <a:srgbClr val="000000"/>
      </a:dk1>
      <a:lt1>
        <a:srgbClr val="FFFFFF"/>
      </a:lt1>
      <a:dk2>
        <a:srgbClr val="403B81"/>
      </a:dk2>
      <a:lt2>
        <a:srgbClr val="DDE6F7"/>
      </a:lt2>
      <a:accent1>
        <a:srgbClr val="C00000"/>
      </a:accent1>
      <a:accent2>
        <a:srgbClr val="0070C0"/>
      </a:accent2>
      <a:accent3>
        <a:srgbClr val="92278F"/>
      </a:accent3>
      <a:accent4>
        <a:srgbClr val="993300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