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embeddedFontLst>
    <p:embeddedFont>
      <p:font typeface="Arial Narrow"/>
      <p:regular r:id="rId14"/>
      <p:bold r:id="rId15"/>
      <p:italic r:id="rId16"/>
      <p:boldItalic r:id="rId17"/>
    </p:embeddedFont>
    <p:embeddedFont>
      <p:font typeface="Source Sans Pr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SansPro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font" Target="fonts/SourceSansPro-bold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ArialNarrow-bold.fntdata"/><Relationship Id="rId14" Type="http://schemas.openxmlformats.org/officeDocument/2006/relationships/font" Target="fonts/ArialNarrow-regular.fntdata"/><Relationship Id="rId17" Type="http://schemas.openxmlformats.org/officeDocument/2006/relationships/font" Target="fonts/ArialNarrow-boldItalic.fntdata"/><Relationship Id="rId16" Type="http://schemas.openxmlformats.org/officeDocument/2006/relationships/font" Target="fonts/ArialNarrow-italic.fntdata"/><Relationship Id="rId5" Type="http://schemas.openxmlformats.org/officeDocument/2006/relationships/slide" Target="slides/slide1.xml"/><Relationship Id="rId19" Type="http://schemas.openxmlformats.org/officeDocument/2006/relationships/font" Target="fonts/SourceSansPro-bold.fntdata"/><Relationship Id="rId6" Type="http://schemas.openxmlformats.org/officeDocument/2006/relationships/slide" Target="slides/slide2.xml"/><Relationship Id="rId18" Type="http://schemas.openxmlformats.org/officeDocument/2006/relationships/font" Target="fonts/SourceSansPro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Objects First with Java</a:t>
            </a:r>
            <a:endParaRPr/>
          </a:p>
        </p:txBody>
      </p:sp>
      <p:sp>
        <p:nvSpPr>
          <p:cNvPr id="100" name="Shape 100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© David J. Barnes and Michael Kölling</a:t>
            </a:r>
            <a:endParaRPr b="1" i="0" sz="12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1" name="Shape 101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i="0" lang="en-GB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1" i="0" sz="12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2" name="Shape 102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Replace this with your course title and your name/contact details.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Shape 117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Shape 155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0" name="Shape 20"/>
          <p:cNvSpPr txBox="1"/>
          <p:nvPr>
            <p:ph idx="1" type="subTitle"/>
          </p:nvPr>
        </p:nvSpPr>
        <p:spPr>
          <a:xfrm>
            <a:off x="7010400" y="2052960"/>
            <a:ext cx="19812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38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Noto Sans Symbols"/>
              <a:buNone/>
              <a:defRPr b="0" i="0" sz="19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260"/>
              </a:spcBef>
              <a:spcAft>
                <a:spcPts val="0"/>
              </a:spcAft>
              <a:buClr>
                <a:schemeClr val="accent6"/>
              </a:buClr>
              <a:buSzPts val="1300"/>
              <a:buFont typeface="Noto Sans Symbols"/>
              <a:buNone/>
              <a:defRPr b="0" i="0" sz="13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None/>
              <a:defRPr b="0" i="0" sz="12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0" type="dt"/>
          </p:nvPr>
        </p:nvSpPr>
        <p:spPr>
          <a:xfrm>
            <a:off x="370888" y="6645106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1" type="ftr"/>
          </p:nvPr>
        </p:nvSpPr>
        <p:spPr>
          <a:xfrm>
            <a:off x="3048000" y="6645106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57200" y="2052960"/>
            <a:ext cx="63246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Source Sans Pro"/>
              <a:buNone/>
              <a:defRPr b="0" i="0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Shape 24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457200" y="1722438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1" name="Shape 81"/>
          <p:cNvSpPr txBox="1"/>
          <p:nvPr>
            <p:ph idx="2" type="body"/>
          </p:nvPr>
        </p:nvSpPr>
        <p:spPr>
          <a:xfrm>
            <a:off x="457200" y="2438399"/>
            <a:ext cx="4040188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2" name="Shape 82"/>
          <p:cNvSpPr txBox="1"/>
          <p:nvPr>
            <p:ph idx="3" type="body"/>
          </p:nvPr>
        </p:nvSpPr>
        <p:spPr>
          <a:xfrm>
            <a:off x="4645025" y="1722438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4" type="body"/>
          </p:nvPr>
        </p:nvSpPr>
        <p:spPr>
          <a:xfrm>
            <a:off x="4645025" y="2438399"/>
            <a:ext cx="4041775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x="370888" y="664135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3048000" y="664135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6" name="Shape 86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7" name="Shape 87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0" type="dt"/>
          </p:nvPr>
        </p:nvSpPr>
        <p:spPr>
          <a:xfrm>
            <a:off x="370888" y="661760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3048000" y="661760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91" name="Shape 91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2" name="Shape 92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showMasterSp="0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5" name="Shape 95"/>
          <p:cNvSpPr txBox="1"/>
          <p:nvPr>
            <p:ph idx="10" type="dt"/>
          </p:nvPr>
        </p:nvSpPr>
        <p:spPr>
          <a:xfrm>
            <a:off x="370888" y="6629475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97" name="Shape 97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 (small)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429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302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115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300"/>
              <a:buFont typeface="Noto Sans Symbols"/>
              <a:buChar char="▪"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0" type="dt"/>
          </p:nvPr>
        </p:nvSpPr>
        <p:spPr>
          <a:xfrm>
            <a:off x="370888" y="661760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1" type="ftr"/>
          </p:nvPr>
        </p:nvSpPr>
        <p:spPr>
          <a:xfrm>
            <a:off x="3048000" y="661760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9" name="Shape 29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Shape 30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 (medium)">
  <p:cSld name="Title and Content (medium)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0" type="dt"/>
          </p:nvPr>
        </p:nvSpPr>
        <p:spPr>
          <a:xfrm>
            <a:off x="370888" y="661760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1" type="ftr"/>
          </p:nvPr>
        </p:nvSpPr>
        <p:spPr>
          <a:xfrm>
            <a:off x="3048000" y="661760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5" name="Shape 35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6" name="Shape 36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 (large)">
  <p:cSld name="Title and Content (large)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Char char="◼"/>
              <a:defRPr b="0" i="0" sz="2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100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▪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5560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42900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370888" y="661760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1" type="ftr"/>
          </p:nvPr>
        </p:nvSpPr>
        <p:spPr>
          <a:xfrm>
            <a:off x="3048000" y="661760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1" name="Shape 41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Shape 42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 (small)" type="twoObj">
  <p:cSld name="TWO_OBJECTS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273132" y="1719071"/>
            <a:ext cx="4222668" cy="4912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4648200" y="1719071"/>
            <a:ext cx="4258294" cy="4912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8" name="Shape 48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Shape 49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 (medium)">
  <p:cSld name="Two Content (medium)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" type="body"/>
          </p:nvPr>
        </p:nvSpPr>
        <p:spPr>
          <a:xfrm>
            <a:off x="273132" y="1719071"/>
            <a:ext cx="4222668" cy="4912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x="4648200" y="1719071"/>
            <a:ext cx="4258294" cy="4912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◼"/>
              <a:defRPr b="0" i="0" sz="2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5" name="Shape 55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de" showMasterSp="0">
  <p:cSld name="Co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idx="1" type="body"/>
          </p:nvPr>
        </p:nvSpPr>
        <p:spPr>
          <a:xfrm>
            <a:off x="380999" y="685800"/>
            <a:ext cx="8407893" cy="54406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300"/>
              <a:buFont typeface="Noto Sans Symbols"/>
              <a:buNone/>
              <a:defRPr b="0" i="0" sz="13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370888" y="6581975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1" type="ftr"/>
          </p:nvPr>
        </p:nvSpPr>
        <p:spPr>
          <a:xfrm>
            <a:off x="3048000" y="6581975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1" name="Shape 61"/>
          <p:cNvSpPr txBox="1"/>
          <p:nvPr>
            <p:ph type="title"/>
          </p:nvPr>
        </p:nvSpPr>
        <p:spPr>
          <a:xfrm>
            <a:off x="381000" y="152400"/>
            <a:ext cx="8381260" cy="40615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Source Sans Pro"/>
              <a:buNone/>
              <a:defRPr b="0" i="0" sz="2000" u="sng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showMasterSp="0" type="secHead">
  <p:cSld name="SECTION_HEADER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5" name="Shape 65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7162799" y="2892277"/>
            <a:ext cx="1600201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0" type="dt"/>
          </p:nvPr>
        </p:nvSpPr>
        <p:spPr>
          <a:xfrm>
            <a:off x="370888" y="664135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1" type="ftr"/>
          </p:nvPr>
        </p:nvSpPr>
        <p:spPr>
          <a:xfrm>
            <a:off x="3048000" y="664135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69" name="Shape 69"/>
          <p:cNvSpPr txBox="1"/>
          <p:nvPr>
            <p:ph type="title"/>
          </p:nvPr>
        </p:nvSpPr>
        <p:spPr>
          <a:xfrm>
            <a:off x="381000" y="2892277"/>
            <a:ext cx="63246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Source Sans Pro"/>
              <a:buNone/>
              <a:defRPr b="0" i="0" sz="4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Shape 70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sSection Header" showMasterSp="0">
  <p:cSld name="SubsSection Header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3" name="Shape 73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7162799" y="2892277"/>
            <a:ext cx="1600201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370888" y="664135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3048000" y="664135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77" name="Shape 77"/>
          <p:cNvSpPr txBox="1"/>
          <p:nvPr>
            <p:ph type="title"/>
          </p:nvPr>
        </p:nvSpPr>
        <p:spPr>
          <a:xfrm>
            <a:off x="381000" y="2892277"/>
            <a:ext cx="632460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Source Sans Pro"/>
              <a:buNone/>
              <a:defRPr b="0" i="0" sz="42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8" name="Shape 78"/>
          <p:cNvSpPr txBox="1"/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Slide </a:t>
            </a:r>
            <a:fld id="{00000000-1234-1234-1234-123412341234}" type="slidenum">
              <a:rPr b="0" i="0" lang="en-GB" sz="9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‹#›</a:t>
            </a:fld>
            <a:endParaRPr b="0" i="0" sz="900" u="none" cap="none" strike="noStrike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2" name="Shape 12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  <a:defRPr b="0" i="0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  <a:defRPr b="0" i="0" sz="20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429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Noto Sans Symbols"/>
              <a:buChar char="▪"/>
              <a:defRPr b="0" i="0" sz="14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1150" lvl="4" marL="2286000" marR="0" rtl="0" algn="l">
              <a:spcBef>
                <a:spcPts val="260"/>
              </a:spcBef>
              <a:spcAft>
                <a:spcPts val="0"/>
              </a:spcAft>
              <a:buClr>
                <a:schemeClr val="accent6"/>
              </a:buClr>
              <a:buSzPts val="1300"/>
              <a:buFont typeface="Noto Sans Symbols"/>
              <a:buChar char="▪"/>
              <a:defRPr b="0" i="0" sz="13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04800" lvl="5" marL="27432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04800" lvl="6" marL="3200400" marR="0" rtl="0" algn="l"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04800" lvl="7" marL="3657600" marR="0" rtl="0" algn="l"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04800" lvl="8" marL="4114800" marR="0" rtl="0" algn="l">
              <a:spcBef>
                <a:spcPts val="24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Noto Sans Symbols"/>
              <a:buChar char="▪"/>
              <a:defRPr b="0" i="0" sz="12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0" type="dt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1" type="ftr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0" lvl="5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0" lvl="6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0" lvl="7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0" lvl="8" marL="0" marR="0" rtl="0" algn="ctr">
              <a:spcBef>
                <a:spcPts val="0"/>
              </a:spcBef>
              <a:spcAft>
                <a:spcPts val="0"/>
              </a:spcAft>
              <a:buNone/>
              <a:defRPr b="0" i="0" sz="1100" u="none" cap="none" strike="noStrike">
                <a:solidFill>
                  <a:srgbClr val="0D691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subTitle"/>
          </p:nvPr>
        </p:nvSpPr>
        <p:spPr>
          <a:xfrm>
            <a:off x="7069590" y="4753300"/>
            <a:ext cx="19812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Noto Sans Symbols"/>
              <a:buNone/>
            </a:pPr>
            <a:r>
              <a:t/>
            </a:r>
            <a:endParaRPr b="0" i="0" sz="19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6" name="Shape 106"/>
          <p:cNvSpPr txBox="1"/>
          <p:nvPr>
            <p:ph type="title"/>
          </p:nvPr>
        </p:nvSpPr>
        <p:spPr>
          <a:xfrm>
            <a:off x="420575" y="2757985"/>
            <a:ext cx="63246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F9FEDE"/>
              </a:buClr>
              <a:buSzPts val="3200"/>
              <a:buFont typeface="Source Sans Pro"/>
              <a:buNone/>
            </a:pPr>
            <a: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Concepts of </a:t>
            </a:r>
            <a:b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Computing </a:t>
            </a:r>
            <a:b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b="0" i="0" lang="en-GB" sz="3200" u="none" cap="none" strike="noStrike">
                <a:solidFill>
                  <a:srgbClr val="F9FEDE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Technologies</a:t>
            </a: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Directory and Access Management:</a:t>
            </a: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r>
              <a:rPr lang="en-GB"/>
              <a:t>Federation Services </a:t>
            </a:r>
            <a:r>
              <a:rPr lang="en-GB"/>
              <a:t>Architecture</a:t>
            </a: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br>
              <a:rPr b="0" i="0" lang="en-GB" sz="40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</a:br>
            <a:endParaRPr b="0" i="0" sz="4000" u="none" cap="none" strike="noStrik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</a:pPr>
            <a:r>
              <a:rPr b="0" i="0" lang="en-GB" sz="14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b="0" i="0" lang="en-GB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By the end of this lesson, you should be able to:</a:t>
            </a:r>
            <a:endParaRPr/>
          </a:p>
          <a:p>
            <a:pPr indent="-228600" lvl="0" marL="2743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Understand the basic components of Federation Services.</a:t>
            </a:r>
            <a:endParaRPr/>
          </a:p>
          <a:p>
            <a:pPr indent="-228600" lvl="0" marL="2743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Know what a web application proxy is.</a:t>
            </a:r>
            <a:endParaRPr/>
          </a:p>
          <a:p>
            <a:pPr indent="-228600" lvl="0" marL="2743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Understand The different ways to set up federation services.</a:t>
            </a:r>
            <a:endParaRPr/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13" name="Shape 113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</a:pPr>
            <a:r>
              <a:rPr b="0" i="0" lang="en-GB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Objectives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Federation Service- The service that will handle tokens (SAML asserts) and claims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Web Proxy- The service that will handle incoming requests from external sources and reroute them safely to the Federation Service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AD Domain Services- a service to provide the </a:t>
            </a:r>
            <a:r>
              <a:rPr lang="en-GB"/>
              <a:t>identity</a:t>
            </a:r>
            <a:r>
              <a:rPr lang="en-GB"/>
              <a:t> of the user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Claims away agent- a service that keeps track of company claims </a:t>
            </a:r>
            <a:endParaRPr/>
          </a:p>
          <a:p>
            <a: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Windows token based agent- a service that keeps track of tokens</a:t>
            </a:r>
            <a:endParaRPr/>
          </a:p>
        </p:txBody>
      </p:sp>
      <p:sp>
        <p:nvSpPr>
          <p:cNvPr id="120" name="Shape 120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Components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368100" y="1866725"/>
            <a:ext cx="8407800" cy="193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>
              <a:spcBef>
                <a:spcPts val="400"/>
              </a:spcBef>
              <a:spcAft>
                <a:spcPts val="0"/>
              </a:spcAft>
              <a:buSzPts val="1400"/>
              <a:buChar char="◼"/>
            </a:pPr>
            <a:r>
              <a:rPr lang="en-GB" sz="1400"/>
              <a:t>Federation Service</a:t>
            </a:r>
            <a:endParaRPr sz="1400"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-GB" sz="1400"/>
              <a:t>Claims provider</a:t>
            </a:r>
            <a:endParaRPr sz="1400"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-GB" sz="1400"/>
              <a:t>Secure Token Server</a:t>
            </a:r>
            <a:endParaRPr sz="1400"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-GB" sz="1400"/>
              <a:t>Needs to be part of a domain </a:t>
            </a:r>
            <a:endParaRPr sz="1400"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-GB" sz="1400"/>
              <a:t>Communicates between Identity Provider and Service Provider</a:t>
            </a:r>
            <a:endParaRPr sz="1400"/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▪"/>
            </a:pPr>
            <a:r>
              <a:rPr lang="en-GB" sz="1400"/>
              <a:t>Multiple under the same Domain this is called a Federation Server Farm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>
              <a:spcBef>
                <a:spcPts val="600"/>
              </a:spcBef>
              <a:spcAft>
                <a:spcPts val="60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 FS Major Players</a:t>
            </a:r>
            <a:endParaRPr/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91249" y="3514650"/>
            <a:ext cx="4952750" cy="2601700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Shape 129"/>
          <p:cNvSpPr txBox="1"/>
          <p:nvPr/>
        </p:nvSpPr>
        <p:spPr>
          <a:xfrm>
            <a:off x="381000" y="3193350"/>
            <a:ext cx="40431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◼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Web Application Proxy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▪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Used to communicate to internet on behalf of internal users.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▪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Protects users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▪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Is recommended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▪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Communicates between Application Service and FS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◼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Domain Controller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▪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Identity Provider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▪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Attribute Store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◼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Application Service</a:t>
            </a:r>
            <a:endParaRPr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▪"/>
            </a:pPr>
            <a:r>
              <a:rPr lang="en-GB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Service/Application Provider</a:t>
            </a:r>
            <a:endParaRPr/>
          </a:p>
        </p:txBody>
      </p:sp>
      <p:sp>
        <p:nvSpPr>
          <p:cNvPr id="130" name="Shape 130"/>
          <p:cNvSpPr txBox="1"/>
          <p:nvPr/>
        </p:nvSpPr>
        <p:spPr>
          <a:xfrm>
            <a:off x="4424088" y="6245000"/>
            <a:ext cx="3641400" cy="8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Francis, D. (n.d.). Mastering Active Directory pg.634.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Since Active Directory Federation Services needs to keep track of claims and tokens it is important that these claims and tokens need to be kept track of in a database. There are two ways to go about this:</a:t>
            </a:r>
            <a:endParaRPr/>
          </a:p>
          <a:p>
            <a: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Windows Internal Database(WID)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Not a standalone database and is installed with AD FS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Can provide high </a:t>
            </a:r>
            <a:r>
              <a:rPr lang="en-GB"/>
              <a:t>availability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Can be copied to other AD FS servers so it is scalable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First one will be primary ADFS server and will provide its information to other AD FS Servers.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Non Primary AD FS servers will be read only though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Only primary can be configurations must go through primary</a:t>
            </a:r>
            <a:endParaRPr/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Microsoft SQL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All servers can then read and write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Higher efficiency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High Availability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Must be always one</a:t>
            </a:r>
            <a:endParaRPr/>
          </a:p>
        </p:txBody>
      </p:sp>
      <p:sp>
        <p:nvSpPr>
          <p:cNvPr id="137" name="Shape 137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Database Configuration or Choices for your Federation Service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With WID</a:t>
            </a:r>
            <a:endParaRPr/>
          </a:p>
          <a:p>
            <a: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Single Server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Simple with WID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Low </a:t>
            </a:r>
            <a:r>
              <a:rPr lang="en-GB"/>
              <a:t>availability</a:t>
            </a:r>
            <a:r>
              <a:rPr lang="en-GB"/>
              <a:t> and performance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Needs DNS for routing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Should set up Network Load Balancer for scalability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Pros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Low cost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Easy </a:t>
            </a:r>
            <a:r>
              <a:rPr lang="en-GB"/>
              <a:t>Management</a:t>
            </a:r>
            <a:r>
              <a:rPr lang="en-GB"/>
              <a:t> 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No additional services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Can expand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Cons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Single point of failure 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Poor performance 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Less secure</a:t>
            </a:r>
            <a:endParaRPr/>
          </a:p>
        </p:txBody>
      </p:sp>
      <p:sp>
        <p:nvSpPr>
          <p:cNvPr id="144" name="Shape 144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Deployment Topology:Single Server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/>
              <a:t>With WID</a:t>
            </a:r>
            <a:endParaRPr/>
          </a:p>
          <a:p>
            <a:pPr indent="-355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lang="en-GB"/>
              <a:t>Single Server and Proxy</a:t>
            </a:r>
            <a:endParaRPr/>
          </a:p>
          <a:p>
            <a: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Ideal start up</a:t>
            </a:r>
            <a:endParaRPr/>
          </a:p>
          <a:p>
            <a: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Less of a security hazard</a:t>
            </a:r>
            <a:endParaRPr/>
          </a:p>
          <a:p>
            <a: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Proxy is initial contact </a:t>
            </a:r>
            <a:endParaRPr/>
          </a:p>
          <a:p>
            <a: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Can use NLB</a:t>
            </a:r>
            <a:endParaRPr/>
          </a:p>
          <a:p>
            <a: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Pros</a:t>
            </a:r>
            <a:endParaRPr/>
          </a:p>
          <a:p>
            <a: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Improved</a:t>
            </a:r>
            <a:r>
              <a:rPr lang="en-GB"/>
              <a:t> Security </a:t>
            </a:r>
            <a:endParaRPr/>
          </a:p>
          <a:p>
            <a: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Basic DOS protection</a:t>
            </a:r>
            <a:endParaRPr/>
          </a:p>
          <a:p>
            <a: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Cons</a:t>
            </a:r>
            <a:endParaRPr/>
          </a:p>
          <a:p>
            <a: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Single point of failure </a:t>
            </a:r>
            <a:endParaRPr/>
          </a:p>
          <a:p>
            <a: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Higher cost </a:t>
            </a:r>
            <a:endParaRPr/>
          </a:p>
          <a:p>
            <a: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More </a:t>
            </a:r>
            <a:r>
              <a:rPr lang="en-GB"/>
              <a:t>dependencies</a:t>
            </a:r>
            <a:endParaRPr/>
          </a:p>
        </p:txBody>
      </p:sp>
      <p:sp>
        <p:nvSpPr>
          <p:cNvPr id="151" name="Shape 151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Deployment Topology:Single Server &amp; Proxy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/>
          <p:nvPr>
            <p:ph idx="1" type="body"/>
          </p:nvPr>
        </p:nvSpPr>
        <p:spPr>
          <a:xfrm>
            <a:off x="380999" y="1719071"/>
            <a:ext cx="8407800" cy="440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400"/>
              </a:spcBef>
              <a:spcAft>
                <a:spcPts val="0"/>
              </a:spcAft>
              <a:buSzPts val="2000"/>
              <a:buChar char="◼"/>
            </a:pPr>
            <a:r>
              <a:rPr lang="en-GB"/>
              <a:t>Multiple Federation Servers and Proxies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Each server has NBL clusters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Sql always on </a:t>
            </a:r>
            <a:r>
              <a:rPr lang="en-GB"/>
              <a:t>environment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Proxy initial contact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Pros 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High </a:t>
            </a:r>
            <a:r>
              <a:rPr lang="en-GB"/>
              <a:t>Availability</a:t>
            </a:r>
            <a:r>
              <a:rPr lang="en-GB"/>
              <a:t> and Performance due to many servers and proxies</a:t>
            </a:r>
            <a:endParaRPr/>
          </a:p>
          <a:p>
            <a: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▪"/>
            </a:pPr>
            <a:r>
              <a:rPr lang="en-GB"/>
              <a:t>Supports SAML artifact resolution and SAML/WS-federation token replay detection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High cost </a:t>
            </a:r>
            <a:endParaRPr/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Complex</a:t>
            </a:r>
            <a:endParaRPr/>
          </a:p>
          <a:p>
            <a: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GB"/>
              <a:t>High </a:t>
            </a:r>
            <a:r>
              <a:rPr lang="en-GB"/>
              <a:t>maintenance</a:t>
            </a:r>
            <a:endParaRPr/>
          </a:p>
        </p:txBody>
      </p:sp>
      <p:sp>
        <p:nvSpPr>
          <p:cNvPr id="158" name="Shape 158"/>
          <p:cNvSpPr txBox="1"/>
          <p:nvPr>
            <p:ph type="title"/>
          </p:nvPr>
        </p:nvSpPr>
        <p:spPr>
          <a:xfrm>
            <a:off x="381000" y="355847"/>
            <a:ext cx="8381400" cy="10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Deployment Topography: Many Federation Servers and Proxies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idx="1" type="body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7432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◼"/>
            </a:pPr>
            <a:r>
              <a:rPr b="0" i="0" lang="en-GB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EMC Education Services. 2012. </a:t>
            </a:r>
            <a:r>
              <a:rPr b="0" i="1" lang="en-GB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Information storage and management: storing, managing, and protecting digital information</a:t>
            </a:r>
            <a:r>
              <a:rPr b="0" i="0" lang="en-GB" sz="2000" u="none" cap="none" strike="noStrik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 2nd ed., Hoboken, NJ: Wiley.</a:t>
            </a:r>
            <a:endParaRPr/>
          </a:p>
        </p:txBody>
      </p:sp>
      <p:sp>
        <p:nvSpPr>
          <p:cNvPr id="164" name="Shape 164"/>
          <p:cNvSpPr txBox="1"/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</a:pPr>
            <a:r>
              <a:rPr b="0" i="0" lang="en-GB" sz="3200" u="none" cap="none" strike="noStrik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References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Java Green">
  <a:themeElements>
    <a:clrScheme name="Custom 1">
      <a:dk1>
        <a:srgbClr val="000000"/>
      </a:dk1>
      <a:lt1>
        <a:srgbClr val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